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0" r:id="rId3"/>
    <p:sldId id="281" r:id="rId4"/>
    <p:sldId id="286" r:id="rId5"/>
    <p:sldId id="283" r:id="rId6"/>
    <p:sldId id="284" r:id="rId7"/>
    <p:sldId id="285" r:id="rId8"/>
    <p:sldId id="287" r:id="rId9"/>
    <p:sldId id="288" r:id="rId10"/>
    <p:sldId id="274" r:id="rId11"/>
    <p:sldId id="277" r:id="rId12"/>
    <p:sldId id="275" r:id="rId13"/>
    <p:sldId id="278" r:id="rId14"/>
    <p:sldId id="276" r:id="rId15"/>
    <p:sldId id="279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11.02.2024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rodod.moscow/archives/10271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ilovepdf.com/r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sk.yandex.ru/client/disk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152128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Из опыта оценивания конкурсных материалов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334780"/>
            <a:ext cx="8784976" cy="4154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100" b="1" cap="none" spc="0" dirty="0" smtClean="0">
                <a:ln w="0"/>
                <a:solidFill>
                  <a:schemeClr val="tx2">
                    <a:lumMod val="50000"/>
                  </a:schemeClr>
                </a:solidFill>
                <a:latin typeface="Gabriola" panose="04040605051002020D02" pitchFamily="82" charset="0"/>
              </a:rPr>
              <a:t>Конкурс на присуждение премий лучшим учителям за достижения в педагогической деятельности </a:t>
            </a:r>
            <a:endParaRPr lang="ru-RU" sz="2100" b="1" cap="none" spc="0" dirty="0">
              <a:ln w="0"/>
              <a:solidFill>
                <a:schemeClr val="tx2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3094420"/>
            <a:ext cx="4465162" cy="3240360"/>
          </a:xfrm>
        </p:spPr>
        <p:txBody>
          <a:bodyPr>
            <a:normAutofit/>
          </a:bodyPr>
          <a:lstStyle/>
          <a:p>
            <a:pPr algn="r"/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Тропина Ольга Леонидовна, </a:t>
            </a:r>
          </a:p>
          <a:p>
            <a:pPr algn="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Член комиссии Министерства образования, науки и молодежи республики Крым по проведению конкурса на присуждение премий лучшим учителям за достижения в педагогической деятельности в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</a:p>
          <a:p>
            <a:pPr algn="r"/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Районный конкурс рисунков &quot;Бакчарский район глазами жителей&quot; - «Бакчарская  межпоселенческая централизованная библиотечная система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18" y="3284984"/>
            <a:ext cx="320516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81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534400" cy="648072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Критерии оценивания урока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1" t="17585" r="20491" b="50195"/>
          <a:stretch/>
        </p:blipFill>
        <p:spPr bwMode="auto">
          <a:xfrm>
            <a:off x="251520" y="2057989"/>
            <a:ext cx="8697738" cy="269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n w="0"/>
                <a:solidFill>
                  <a:schemeClr val="tx2">
                    <a:lumMod val="50000"/>
                  </a:schemeClr>
                </a:solidFill>
                <a:latin typeface="Gabriola" panose="04040605051002020D02" pitchFamily="82" charset="0"/>
              </a:rPr>
              <a:t>Конкурс на присуждение премий лучшим учителям за достижения в педагогической деятельности </a:t>
            </a:r>
            <a:endParaRPr lang="ru-RU" b="1" dirty="0">
              <a:ln w="0"/>
              <a:solidFill>
                <a:schemeClr val="tx2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334780"/>
            <a:ext cx="8784976" cy="4154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100" b="1" cap="none" spc="0" dirty="0" smtClean="0">
                <a:ln w="0"/>
                <a:solidFill>
                  <a:schemeClr val="tx2">
                    <a:lumMod val="50000"/>
                  </a:schemeClr>
                </a:solidFill>
                <a:latin typeface="Gabriola" panose="04040605051002020D02" pitchFamily="82" charset="0"/>
              </a:rPr>
              <a:t>Конкурс на присуждение премий лучшим учителям за достижения в педагогической деятельности </a:t>
            </a:r>
            <a:endParaRPr lang="ru-RU" sz="2100" b="1" cap="none" spc="0" dirty="0">
              <a:ln w="0"/>
              <a:solidFill>
                <a:schemeClr val="tx2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82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534400" cy="648072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Критерии оценивания урока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1" t="49076" r="20491" b="26291"/>
          <a:stretch/>
        </p:blipFill>
        <p:spPr bwMode="auto">
          <a:xfrm>
            <a:off x="300375" y="2410217"/>
            <a:ext cx="8526466" cy="20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34"/>
          <a:stretch/>
        </p:blipFill>
        <p:spPr bwMode="auto">
          <a:xfrm>
            <a:off x="300375" y="4437112"/>
            <a:ext cx="8526466" cy="90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6334780"/>
            <a:ext cx="8784976" cy="4154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100" b="1" cap="none" spc="0" dirty="0" smtClean="0">
                <a:ln w="0"/>
                <a:solidFill>
                  <a:schemeClr val="tx2">
                    <a:lumMod val="50000"/>
                  </a:schemeClr>
                </a:solidFill>
                <a:latin typeface="Gabriola" panose="04040605051002020D02" pitchFamily="82" charset="0"/>
              </a:rPr>
              <a:t>Конкурс на присуждение премий лучшим учителям за достижения в педагогической деятельности </a:t>
            </a:r>
            <a:endParaRPr lang="ru-RU" sz="2100" b="1" cap="none" spc="0" dirty="0">
              <a:ln w="0"/>
              <a:solidFill>
                <a:schemeClr val="tx2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156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534400" cy="648072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Критерии оценивания урока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0" t="12954" r="23216" b="53056"/>
          <a:stretch/>
        </p:blipFill>
        <p:spPr bwMode="auto">
          <a:xfrm>
            <a:off x="316894" y="2060848"/>
            <a:ext cx="860645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583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534400" cy="648072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Критерии оценивания урока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8" t="46366" r="23428" b="30987"/>
          <a:stretch/>
        </p:blipFill>
        <p:spPr bwMode="auto">
          <a:xfrm>
            <a:off x="323528" y="2248283"/>
            <a:ext cx="8530568" cy="20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41"/>
          <a:stretch/>
        </p:blipFill>
        <p:spPr bwMode="auto">
          <a:xfrm>
            <a:off x="323528" y="4293096"/>
            <a:ext cx="8547181" cy="143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6334780"/>
            <a:ext cx="8784976" cy="4154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100" b="1" cap="none" spc="0" dirty="0" smtClean="0">
                <a:ln w="0"/>
                <a:solidFill>
                  <a:schemeClr val="tx2">
                    <a:lumMod val="50000"/>
                  </a:schemeClr>
                </a:solidFill>
                <a:latin typeface="Gabriola" panose="04040605051002020D02" pitchFamily="82" charset="0"/>
              </a:rPr>
              <a:t>Конкурс на присуждение премий лучшим учителям за достижения в педагогической деятельности </a:t>
            </a:r>
            <a:endParaRPr lang="ru-RU" sz="2100" b="1" cap="none" spc="0" dirty="0">
              <a:ln w="0"/>
              <a:solidFill>
                <a:schemeClr val="tx2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191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534400" cy="648072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Критерии оценивания урока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1" t="12295" r="28694" b="53274"/>
          <a:stretch/>
        </p:blipFill>
        <p:spPr bwMode="auto">
          <a:xfrm>
            <a:off x="266564" y="1966095"/>
            <a:ext cx="854587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6334780"/>
            <a:ext cx="8784976" cy="4154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100" b="1" cap="none" spc="0" dirty="0" smtClean="0">
                <a:ln w="0"/>
                <a:solidFill>
                  <a:schemeClr val="tx2">
                    <a:lumMod val="50000"/>
                  </a:schemeClr>
                </a:solidFill>
                <a:latin typeface="Gabriola" panose="04040605051002020D02" pitchFamily="82" charset="0"/>
              </a:rPr>
              <a:t>Конкурс на присуждение премий лучшим учителям за достижения в педагогической деятельности </a:t>
            </a:r>
            <a:endParaRPr lang="ru-RU" sz="2100" b="1" cap="none" spc="0" dirty="0">
              <a:ln w="0"/>
              <a:solidFill>
                <a:schemeClr val="tx2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905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534400" cy="648072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Критерии оценивания урока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1" t="46462" r="28694" b="47135"/>
          <a:stretch/>
        </p:blipFill>
        <p:spPr bwMode="auto">
          <a:xfrm>
            <a:off x="251520" y="1628800"/>
            <a:ext cx="8667962" cy="733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71"/>
          <a:stretch/>
        </p:blipFill>
        <p:spPr bwMode="auto">
          <a:xfrm>
            <a:off x="251520" y="2345607"/>
            <a:ext cx="8688662" cy="387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6334780"/>
            <a:ext cx="8784976" cy="4154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100" b="1" cap="none" spc="0" dirty="0" smtClean="0">
                <a:ln w="0"/>
                <a:solidFill>
                  <a:schemeClr val="tx2">
                    <a:lumMod val="50000"/>
                  </a:schemeClr>
                </a:solidFill>
                <a:latin typeface="Gabriola" panose="04040605051002020D02" pitchFamily="82" charset="0"/>
              </a:rPr>
              <a:t>Конкурс на присуждение премий лучшим учителям за достижения в педагогической деятельности </a:t>
            </a:r>
            <a:endParaRPr lang="ru-RU" sz="2100" b="1" cap="none" spc="0" dirty="0">
              <a:ln w="0"/>
              <a:solidFill>
                <a:schemeClr val="tx2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50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8" t="23111" r="22258" b="35696"/>
          <a:stretch/>
        </p:blipFill>
        <p:spPr bwMode="auto">
          <a:xfrm>
            <a:off x="218745" y="335289"/>
            <a:ext cx="8708194" cy="358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3986" y="4293096"/>
            <a:ext cx="8457711" cy="4462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300" b="1" dirty="0"/>
              <a:t>Государственная политика РФ в сфере образования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157192"/>
            <a:ext cx="840616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ru-RU" sz="2400" b="1" dirty="0">
                <a:hlinkClick r:id="rId3"/>
              </a:rPr>
              <a:t>25 способов улучшить качество образования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334780"/>
            <a:ext cx="8784976" cy="4154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100" b="1" cap="none" spc="0" dirty="0" smtClean="0">
                <a:ln w="0"/>
                <a:solidFill>
                  <a:schemeClr val="tx2">
                    <a:lumMod val="50000"/>
                  </a:schemeClr>
                </a:solidFill>
                <a:latin typeface="Gabriola" panose="04040605051002020D02" pitchFamily="82" charset="0"/>
              </a:rPr>
              <a:t>Конкурс на присуждение премий лучшим учителям за достижения в педагогической деятельности </a:t>
            </a:r>
            <a:endParaRPr lang="ru-RU" sz="2100" b="1" cap="none" spc="0" dirty="0">
              <a:ln w="0"/>
              <a:solidFill>
                <a:schemeClr val="tx2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32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5832648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/>
              <a:t>Константин Дмитриевич  Ушинский: </a:t>
            </a:r>
          </a:p>
          <a:p>
            <a:pPr algn="ctr"/>
            <a:r>
              <a:rPr lang="ru-RU" sz="3200" dirty="0" smtClean="0"/>
              <a:t>«</a:t>
            </a:r>
            <a:r>
              <a:rPr lang="ru-RU" sz="3200" dirty="0"/>
              <a:t>Учитель живет до тех пор, пока он учится, как только он перестает учиться, в нем умирает </a:t>
            </a:r>
            <a:r>
              <a:rPr lang="ru-RU" sz="3200" dirty="0" smtClean="0"/>
              <a:t>учитель».</a:t>
            </a:r>
            <a:endParaRPr lang="ru-RU" sz="3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586" y="332656"/>
            <a:ext cx="2275084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 descr="C:\Users\User\Desktop\MyCollages 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" t="21927" r="-1" b="2742"/>
          <a:stretch/>
        </p:blipFill>
        <p:spPr bwMode="auto">
          <a:xfrm>
            <a:off x="467543" y="3573016"/>
            <a:ext cx="5028075" cy="257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24128" y="3573016"/>
            <a:ext cx="3065542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«Поднимитесь </a:t>
            </a:r>
            <a:r>
              <a:rPr lang="ru-RU" sz="2800" dirty="0"/>
              <a:t>до уровня </a:t>
            </a:r>
            <a:r>
              <a:rPr lang="ru-RU" sz="2800" dirty="0" smtClean="0"/>
              <a:t>ребёнка!» –</a:t>
            </a:r>
            <a:endParaRPr lang="ru-RU" sz="2800" dirty="0"/>
          </a:p>
          <a:p>
            <a:pPr algn="ctr"/>
            <a:r>
              <a:rPr lang="ru-RU" sz="2800" b="1" i="1" dirty="0"/>
              <a:t>Тропина Ольга Леонидовна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6334780"/>
            <a:ext cx="8784976" cy="4154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100" b="1" cap="none" spc="0" dirty="0" smtClean="0">
                <a:ln w="0"/>
                <a:solidFill>
                  <a:schemeClr val="tx2">
                    <a:lumMod val="50000"/>
                  </a:schemeClr>
                </a:solidFill>
                <a:latin typeface="Gabriola" panose="04040605051002020D02" pitchFamily="82" charset="0"/>
              </a:rPr>
              <a:t>Конкурс на присуждение премий лучшим учителям за достижения в педагогической деятельности </a:t>
            </a:r>
            <a:endParaRPr lang="ru-RU" sz="2100" b="1" cap="none" spc="0" dirty="0">
              <a:ln w="0"/>
              <a:solidFill>
                <a:schemeClr val="tx2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84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</a:rPr>
              <a:t>Систематизация</a:t>
            </a:r>
            <a:endParaRPr lang="ru-RU" sz="4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/>
          </a:bodyPr>
          <a:lstStyle/>
          <a:p>
            <a:pPr marL="0" lvl="2" indent="0" algn="ctr">
              <a:spcBef>
                <a:spcPts val="0"/>
              </a:spcBef>
              <a:buNone/>
            </a:pPr>
            <a:r>
              <a:rPr lang="ru-RU" sz="32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1) Конвертируем </a:t>
            </a:r>
            <a:r>
              <a:rPr lang="ru-RU" sz="3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ВСЁ в формат </a:t>
            </a:r>
            <a:r>
              <a:rPr lang="en-US" sz="3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PDF</a:t>
            </a:r>
            <a:r>
              <a:rPr lang="ru-RU" sz="3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 и </a:t>
            </a:r>
            <a:r>
              <a:rPr lang="ru-RU" sz="32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объединяем </a:t>
            </a:r>
            <a:r>
              <a:rPr lang="ru-RU" sz="3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в 4 файла</a:t>
            </a:r>
          </a:p>
          <a:p>
            <a:pPr marL="594360" lvl="2" indent="0" algn="just">
              <a:buNone/>
            </a:pPr>
            <a:endParaRPr lang="ru-RU" sz="3000" b="1" dirty="0" smtClean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334780"/>
            <a:ext cx="8784976" cy="4154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100" b="1" cap="none" spc="0" dirty="0" smtClean="0">
                <a:ln w="0"/>
                <a:solidFill>
                  <a:schemeClr val="tx2">
                    <a:lumMod val="50000"/>
                  </a:schemeClr>
                </a:solidFill>
                <a:latin typeface="Gabriola" panose="04040605051002020D02" pitchFamily="82" charset="0"/>
              </a:rPr>
              <a:t>Конкурс на присуждение премий лучшим учителям за достижения в педагогической деятельности </a:t>
            </a:r>
            <a:endParaRPr lang="ru-RU" sz="2100" b="1" cap="none" spc="0" dirty="0">
              <a:ln w="0"/>
              <a:solidFill>
                <a:schemeClr val="tx2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5693" y="2420888"/>
            <a:ext cx="3096344" cy="7740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05693" y="3508318"/>
            <a:ext cx="3312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  <a:hlinkClick r:id="rId2"/>
              </a:rPr>
              <a:t>https://www.ilovepdf.com/ru</a:t>
            </a:r>
            <a:r>
              <a:rPr lang="ru-RU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06312" y="2338767"/>
            <a:ext cx="4572000" cy="28623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 algn="just"/>
            <a:r>
              <a:rPr lang="ru-RU" sz="36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2) Если </a:t>
            </a:r>
            <a:r>
              <a:rPr lang="ru-RU" sz="36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очень большой объём, не объединять приложения, а оставить их в виде отдельных файлов в папке «Конкурсные материалы»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9131" y="4509120"/>
            <a:ext cx="3694533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3) Загрузить </a:t>
            </a:r>
            <a:r>
              <a:rPr lang="ru-RU" sz="3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на </a:t>
            </a:r>
            <a:r>
              <a:rPr lang="ru-RU" sz="32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  <a:hlinkClick r:id="rId5"/>
              </a:rPr>
              <a:t>Яндекс.Диск</a:t>
            </a:r>
            <a:r>
              <a:rPr lang="ru-RU" sz="3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en-US" sz="3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PDF</a:t>
            </a:r>
            <a:r>
              <a:rPr lang="ru-RU" sz="3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-файлы и настроить к ним доступ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8763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" t="14864" r="13142" b="31050"/>
          <a:stretch/>
        </p:blipFill>
        <p:spPr bwMode="auto">
          <a:xfrm>
            <a:off x="241539" y="980728"/>
            <a:ext cx="8683991" cy="3088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6334780"/>
            <a:ext cx="8784976" cy="4154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100" b="1" cap="none" spc="0" dirty="0" smtClean="0">
                <a:ln w="0"/>
                <a:solidFill>
                  <a:schemeClr val="tx2">
                    <a:lumMod val="50000"/>
                  </a:schemeClr>
                </a:solidFill>
                <a:latin typeface="Gabriola" panose="04040605051002020D02" pitchFamily="82" charset="0"/>
              </a:rPr>
              <a:t>Конкурс на присуждение премий лучшим учителям за достижения в педагогической деятельности </a:t>
            </a:r>
            <a:endParaRPr lang="ru-RU" sz="2100" b="1" cap="none" spc="0" dirty="0">
              <a:ln w="0"/>
              <a:solidFill>
                <a:schemeClr val="tx2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79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95" y="1232318"/>
            <a:ext cx="8604448" cy="291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95" y="4149080"/>
            <a:ext cx="8604448" cy="1604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6334780"/>
            <a:ext cx="8784976" cy="4154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100" b="1" cap="none" spc="0" dirty="0" smtClean="0">
                <a:ln w="0"/>
                <a:solidFill>
                  <a:schemeClr val="tx2">
                    <a:lumMod val="50000"/>
                  </a:schemeClr>
                </a:solidFill>
                <a:latin typeface="Gabriola" panose="04040605051002020D02" pitchFamily="82" charset="0"/>
              </a:rPr>
              <a:t>Конкурс на присуждение премий лучшим учителям за достижения в педагогической деятельности </a:t>
            </a:r>
            <a:endParaRPr lang="ru-RU" sz="2100" b="1" cap="none" spc="0" dirty="0">
              <a:ln w="0"/>
              <a:solidFill>
                <a:schemeClr val="tx2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20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95" t="11146" r="18070" b="13163"/>
          <a:stretch/>
        </p:blipFill>
        <p:spPr bwMode="auto">
          <a:xfrm>
            <a:off x="395535" y="476672"/>
            <a:ext cx="4012911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2" t="13643" r="47222" b="13769"/>
          <a:stretch/>
        </p:blipFill>
        <p:spPr bwMode="auto">
          <a:xfrm>
            <a:off x="4644008" y="332655"/>
            <a:ext cx="4199523" cy="5996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6334780"/>
            <a:ext cx="8784976" cy="4154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100" b="1" cap="none" spc="0" dirty="0" smtClean="0">
                <a:ln w="0"/>
                <a:solidFill>
                  <a:schemeClr val="tx2">
                    <a:lumMod val="50000"/>
                  </a:schemeClr>
                </a:solidFill>
                <a:latin typeface="Gabriola" panose="04040605051002020D02" pitchFamily="82" charset="0"/>
              </a:rPr>
              <a:t>Конкурс на присуждение премий лучшим учителям за достижения в педагогической деятельности </a:t>
            </a:r>
            <a:endParaRPr lang="ru-RU" sz="2100" b="1" cap="none" spc="0" dirty="0">
              <a:ln w="0"/>
              <a:solidFill>
                <a:schemeClr val="tx2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84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2" t="10994" r="17821" b="10224"/>
          <a:stretch/>
        </p:blipFill>
        <p:spPr bwMode="auto">
          <a:xfrm>
            <a:off x="251519" y="260648"/>
            <a:ext cx="4154215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3" t="16506" r="18601" b="21779"/>
          <a:stretch/>
        </p:blipFill>
        <p:spPr bwMode="auto">
          <a:xfrm>
            <a:off x="4405734" y="620688"/>
            <a:ext cx="4543503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6334780"/>
            <a:ext cx="8784976" cy="4154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100" b="1" cap="none" spc="0" dirty="0" smtClean="0">
                <a:ln w="0"/>
                <a:solidFill>
                  <a:schemeClr val="tx2">
                    <a:lumMod val="50000"/>
                  </a:schemeClr>
                </a:solidFill>
                <a:latin typeface="Gabriola" panose="04040605051002020D02" pitchFamily="82" charset="0"/>
              </a:rPr>
              <a:t>Конкурс на присуждение премий лучшим учителям за достижения в педагогической деятельности </a:t>
            </a:r>
            <a:endParaRPr lang="ru-RU" sz="2100" b="1" cap="none" spc="0" dirty="0">
              <a:ln w="0"/>
              <a:solidFill>
                <a:schemeClr val="tx2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60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334780"/>
            <a:ext cx="8784976" cy="4154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100" b="1" cap="none" spc="0" dirty="0" smtClean="0">
                <a:ln w="0"/>
                <a:solidFill>
                  <a:schemeClr val="tx2">
                    <a:lumMod val="50000"/>
                  </a:schemeClr>
                </a:solidFill>
                <a:latin typeface="Gabriola" panose="04040605051002020D02" pitchFamily="82" charset="0"/>
              </a:rPr>
              <a:t>Конкурс на присуждение премий лучшим учителям за достижения в педагогической деятельности </a:t>
            </a:r>
            <a:endParaRPr lang="ru-RU" sz="2100" b="1" cap="none" spc="0" dirty="0">
              <a:ln w="0"/>
              <a:solidFill>
                <a:schemeClr val="tx2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48" y="188640"/>
            <a:ext cx="8581303" cy="6207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96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33514"/>
            <a:ext cx="8629600" cy="358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6334780"/>
            <a:ext cx="8784976" cy="4154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100" b="1" cap="none" spc="0" dirty="0" smtClean="0">
                <a:ln w="0"/>
                <a:solidFill>
                  <a:schemeClr val="tx2">
                    <a:lumMod val="50000"/>
                  </a:schemeClr>
                </a:solidFill>
                <a:latin typeface="Gabriola" panose="04040605051002020D02" pitchFamily="82" charset="0"/>
              </a:rPr>
              <a:t>Конкурс на присуждение премий лучшим учителям за достижения в педагогической деятельности </a:t>
            </a:r>
            <a:endParaRPr lang="ru-RU" sz="2100" b="1" cap="none" spc="0" dirty="0">
              <a:ln w="0"/>
              <a:solidFill>
                <a:schemeClr val="tx2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42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54322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6334780"/>
            <a:ext cx="8784976" cy="4154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100" b="1" cap="none" spc="0" dirty="0" smtClean="0">
                <a:ln w="0"/>
                <a:solidFill>
                  <a:schemeClr val="tx2">
                    <a:lumMod val="50000"/>
                  </a:schemeClr>
                </a:solidFill>
                <a:latin typeface="Gabriola" panose="04040605051002020D02" pitchFamily="82" charset="0"/>
              </a:rPr>
              <a:t>Конкурс на присуждение премий лучшим учителям за достижения в педагогической деятельности </a:t>
            </a:r>
            <a:endParaRPr lang="ru-RU" sz="2100" b="1" cap="none" spc="0" dirty="0">
              <a:ln w="0"/>
              <a:solidFill>
                <a:schemeClr val="tx2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76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415</TotalTime>
  <Words>322</Words>
  <Application>Microsoft Office PowerPoint</Application>
  <PresentationFormat>Экран (4:3)</PresentationFormat>
  <Paragraphs>39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Официальная</vt:lpstr>
      <vt:lpstr>Из опыта оценивания конкурсных материалов</vt:lpstr>
      <vt:lpstr>Систематизация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Критерии оценивания урока</vt:lpstr>
      <vt:lpstr>Критерии оценивания урока</vt:lpstr>
      <vt:lpstr>Критерии оценивания урока</vt:lpstr>
      <vt:lpstr>Критерии оценивания урока</vt:lpstr>
      <vt:lpstr>Критерии оценивания урока</vt:lpstr>
      <vt:lpstr>Критерии оценивания урока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Заметки скрупулёзного учителя</dc:title>
  <dc:creator>Пользователь</dc:creator>
  <cp:lastModifiedBy>Пользователь</cp:lastModifiedBy>
  <cp:revision>25</cp:revision>
  <dcterms:created xsi:type="dcterms:W3CDTF">2021-04-14T16:07:00Z</dcterms:created>
  <dcterms:modified xsi:type="dcterms:W3CDTF">2024-02-11T14:51:22Z</dcterms:modified>
</cp:coreProperties>
</file>