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5" r:id="rId5"/>
    <p:sldId id="259" r:id="rId6"/>
    <p:sldId id="282" r:id="rId7"/>
    <p:sldId id="261" r:id="rId8"/>
    <p:sldId id="275" r:id="rId9"/>
    <p:sldId id="276" r:id="rId10"/>
    <p:sldId id="262" r:id="rId11"/>
    <p:sldId id="263" r:id="rId12"/>
    <p:sldId id="281" r:id="rId13"/>
    <p:sldId id="265" r:id="rId14"/>
    <p:sldId id="286" r:id="rId15"/>
    <p:sldId id="283" r:id="rId16"/>
    <p:sldId id="266" r:id="rId17"/>
    <p:sldId id="270" r:id="rId18"/>
    <p:sldId id="271" r:id="rId19"/>
    <p:sldId id="273" r:id="rId20"/>
    <p:sldId id="272" r:id="rId21"/>
    <p:sldId id="284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DF9A5-87BA-4DEF-BD01-52505640BF3F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C3B3A-D845-472D-8C79-F0B8CD685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3B3A-D845-472D-8C79-F0B8CD685A2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3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1C0B-9E0F-4C3B-9F6C-1BE3CDE17CF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220-761C-465A-AA9D-D47BE3210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2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1C0B-9E0F-4C3B-9F6C-1BE3CDE17CF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220-761C-465A-AA9D-D47BE3210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1C0B-9E0F-4C3B-9F6C-1BE3CDE17CF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220-761C-465A-AA9D-D47BE3210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9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1C0B-9E0F-4C3B-9F6C-1BE3CDE17CF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220-761C-465A-AA9D-D47BE3210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6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1C0B-9E0F-4C3B-9F6C-1BE3CDE17CF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220-761C-465A-AA9D-D47BE3210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9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1C0B-9E0F-4C3B-9F6C-1BE3CDE17CF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220-761C-465A-AA9D-D47BE3210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5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1C0B-9E0F-4C3B-9F6C-1BE3CDE17CF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220-761C-465A-AA9D-D47BE3210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1C0B-9E0F-4C3B-9F6C-1BE3CDE17CF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220-761C-465A-AA9D-D47BE3210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9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1C0B-9E0F-4C3B-9F6C-1BE3CDE17CF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220-761C-465A-AA9D-D47BE3210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7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1C0B-9E0F-4C3B-9F6C-1BE3CDE17CF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220-761C-465A-AA9D-D47BE3210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41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1C0B-9E0F-4C3B-9F6C-1BE3CDE17CF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220-761C-465A-AA9D-D47BE3210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9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F1C0B-9E0F-4C3B-9F6C-1BE3CDE17CF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4220-761C-465A-AA9D-D47BE3210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1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7655578/" TargetMode="External"/><Relationship Id="rId2" Type="http://schemas.openxmlformats.org/officeDocument/2006/relationships/hyperlink" Target="http://publication.pravo.gov.ru/document/000120230929007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871" y="355483"/>
            <a:ext cx="11471102" cy="2387600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rgbClr val="000099"/>
                </a:solidFill>
              </a:rPr>
              <a:t>Методические рекомендации                 по структурированию конкурсных материалов</a:t>
            </a:r>
            <a:endParaRPr lang="ru-RU" b="1" dirty="0">
              <a:ln/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8914" y="3287292"/>
            <a:ext cx="5903059" cy="3066776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ru-RU" sz="2800" b="1" i="1" dirty="0" smtClean="0">
                <a:ln/>
                <a:solidFill>
                  <a:srgbClr val="000099"/>
                </a:solidFill>
              </a:rPr>
              <a:t>Полищук Ирина Павловна,</a:t>
            </a:r>
          </a:p>
          <a:p>
            <a:pPr algn="l"/>
            <a:r>
              <a:rPr lang="ru-RU" sz="2800" b="1" i="1" dirty="0" smtClean="0">
                <a:ln/>
                <a:solidFill>
                  <a:srgbClr val="000099"/>
                </a:solidFill>
              </a:rPr>
              <a:t> учитель МБОУ «Школа-лицей» №3 </a:t>
            </a:r>
          </a:p>
          <a:p>
            <a:pPr algn="l"/>
            <a:r>
              <a:rPr lang="ru-RU" sz="2800" b="1" i="1" dirty="0" err="1" smtClean="0">
                <a:ln/>
                <a:solidFill>
                  <a:srgbClr val="000099"/>
                </a:solidFill>
              </a:rPr>
              <a:t>г.Симферополя</a:t>
            </a:r>
            <a:r>
              <a:rPr lang="ru-RU" sz="2800" b="1" i="1" dirty="0" smtClean="0">
                <a:ln/>
                <a:solidFill>
                  <a:srgbClr val="000099"/>
                </a:solidFill>
              </a:rPr>
              <a:t>,</a:t>
            </a:r>
          </a:p>
          <a:p>
            <a:pPr algn="l"/>
            <a:r>
              <a:rPr lang="ru-RU" sz="2800" b="1" i="1" dirty="0" smtClean="0">
                <a:ln/>
                <a:solidFill>
                  <a:srgbClr val="000099"/>
                </a:solidFill>
              </a:rPr>
              <a:t> победитель конкурса в 2016 г.,</a:t>
            </a:r>
          </a:p>
          <a:p>
            <a:pPr algn="l"/>
            <a:r>
              <a:rPr lang="ru-RU" sz="2800" b="1" i="1" dirty="0" smtClean="0">
                <a:ln/>
                <a:solidFill>
                  <a:srgbClr val="000099"/>
                </a:solidFill>
              </a:rPr>
              <a:t> член конкурсной комиссии с 2017 г. </a:t>
            </a:r>
            <a:endParaRPr lang="ru-RU" sz="2800" b="1" i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21" y="978195"/>
            <a:ext cx="11698013" cy="1325563"/>
          </a:xfrm>
        </p:spPr>
        <p:txBody>
          <a:bodyPr>
            <a:noAutofit/>
          </a:bodyPr>
          <a:lstStyle/>
          <a:p>
            <a:r>
              <a:rPr lang="ru-RU" sz="2800" b="1" dirty="0"/>
              <a:t>3. Высокие результаты внеурочной деятельности обучающихся по учебному </a:t>
            </a:r>
            <a:r>
              <a:rPr lang="ru-RU" sz="2800" b="1" dirty="0" smtClean="0"/>
              <a:t>предмету, </a:t>
            </a:r>
            <a:r>
              <a:rPr lang="ru-RU" sz="2800" b="1" dirty="0"/>
              <a:t>который преподает </a:t>
            </a:r>
            <a:r>
              <a:rPr lang="ru-RU" sz="2800" b="1" dirty="0" smtClean="0"/>
              <a:t>учитель.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400" dirty="0"/>
              <a:t>Достижения (первые и призовые места) учащихся (хотя бы одного или</a:t>
            </a:r>
            <a:br>
              <a:rPr lang="ru-RU" sz="2400" dirty="0"/>
            </a:br>
            <a:r>
              <a:rPr lang="ru-RU" sz="2400" dirty="0"/>
              <a:t>команды учащихся) во: всероссийской олимпиаде школьников</a:t>
            </a:r>
            <a:r>
              <a:rPr lang="ru-RU" sz="2400" dirty="0" smtClean="0"/>
              <a:t>; муниципальных</a:t>
            </a:r>
            <a:r>
              <a:rPr lang="ru-RU" sz="2400" dirty="0"/>
              <a:t>, республиканских и всероссийских интеллектуальных</a:t>
            </a:r>
            <a:r>
              <a:rPr lang="ru-RU" sz="2400" dirty="0" smtClean="0"/>
              <a:t>, творческих</a:t>
            </a:r>
            <a:r>
              <a:rPr lang="ru-RU" sz="2400" dirty="0"/>
              <a:t>, спортивных конкурсах и олимпиадах, фестивалях, выставках</a:t>
            </a:r>
            <a:r>
              <a:rPr lang="ru-RU" sz="2400" dirty="0" smtClean="0"/>
              <a:t>, конференциях.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9170" y="5448362"/>
            <a:ext cx="10515600" cy="102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Показать  результативность </a:t>
            </a:r>
            <a:r>
              <a:rPr lang="ru-RU" dirty="0"/>
              <a:t>деятельности учителя в работе с </a:t>
            </a:r>
            <a:r>
              <a:rPr lang="ru-RU" i="1" dirty="0">
                <a:solidFill>
                  <a:srgbClr val="C00000"/>
                </a:solidFill>
              </a:rPr>
              <a:t>детьми нуждающимися в социально-педагогической поддержки</a:t>
            </a:r>
            <a:r>
              <a:rPr lang="ru-RU" dirty="0"/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93673"/>
              </p:ext>
            </p:extLst>
          </p:nvPr>
        </p:nvGraphicFramePr>
        <p:xfrm>
          <a:off x="294542" y="2779341"/>
          <a:ext cx="10974733" cy="2378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4685"/>
                <a:gridCol w="1981477"/>
                <a:gridCol w="1750002"/>
                <a:gridCol w="3083442"/>
                <a:gridCol w="2795127"/>
              </a:tblGrid>
              <a:tr h="8433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Учебный год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Конкурсные мероприятия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по предмету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Уровень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effectLst/>
                        </a:rPr>
                        <a:t>Фамилия, имя ученика, класс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Достижения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Подтверждение Приложение №</a:t>
                      </a:r>
                      <a:endParaRPr lang="ru-RU" sz="2400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2018 </a:t>
                      </a:r>
                      <a:r>
                        <a:rPr lang="ru-RU" sz="2000" dirty="0">
                          <a:effectLst/>
                        </a:rPr>
                        <a:t>- </a:t>
                      </a:r>
                      <a:r>
                        <a:rPr lang="ru-RU" sz="2000" dirty="0" smtClean="0">
                          <a:effectLst/>
                        </a:rPr>
                        <a:t>2019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2019 </a:t>
                      </a:r>
                      <a:r>
                        <a:rPr lang="ru-RU" sz="2000" dirty="0">
                          <a:effectLst/>
                        </a:rPr>
                        <a:t>- </a:t>
                      </a:r>
                      <a:r>
                        <a:rPr lang="ru-RU" sz="2000" dirty="0" smtClean="0">
                          <a:effectLst/>
                        </a:rPr>
                        <a:t>2020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2020 </a:t>
                      </a:r>
                      <a:r>
                        <a:rPr lang="ru-RU" sz="2000" dirty="0">
                          <a:effectLst/>
                        </a:rPr>
                        <a:t>- </a:t>
                      </a:r>
                      <a:r>
                        <a:rPr lang="ru-RU" sz="2000" dirty="0" smtClean="0">
                          <a:effectLst/>
                        </a:rPr>
                        <a:t>2021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3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3323" y="542627"/>
            <a:ext cx="1035794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Приказ </a:t>
            </a:r>
            <a:r>
              <a:rPr lang="ru-RU" sz="2800" dirty="0"/>
              <a:t>Министерства просвещения Российской Федерации от 31.08.2023 № 649</a:t>
            </a:r>
            <a:br>
              <a:rPr lang="ru-RU" sz="2800" dirty="0"/>
            </a:br>
            <a:r>
              <a:rPr lang="ru-RU" sz="2800" dirty="0"/>
              <a:t>"Об 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</a:t>
            </a:r>
            <a:r>
              <a:rPr lang="ru-RU" sz="2800" dirty="0" err="1"/>
              <a:t>физкультурно</a:t>
            </a:r>
            <a:r>
              <a:rPr lang="ru-RU" sz="2800" dirty="0"/>
              <a:t>—спортивной деятельности, а также на пропаганду научных знаний, творческих и спортивных достижений, на 2023/24 учебный год"</a:t>
            </a:r>
            <a:br>
              <a:rPr lang="ru-RU" sz="2800" dirty="0"/>
            </a:br>
            <a:r>
              <a:rPr lang="ru-RU" sz="2800" dirty="0"/>
              <a:t>(Зарегистрирован 29.09.2023 № 75381) </a:t>
            </a:r>
            <a:r>
              <a:rPr lang="en-US" sz="2800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en-US" sz="2800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sz="2800" dirty="0" smtClean="0">
                <a:solidFill>
                  <a:srgbClr val="C00000"/>
                </a:solidFill>
                <a:hlinkClick r:id="rId2"/>
              </a:rPr>
              <a:t>publication.pravo.gov.ru/document/0001202309290072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hlinkClick r:id="rId3"/>
              </a:rPr>
              <a:t>https://www.garant.ru/products/ipo/prime/doc/407655578</a:t>
            </a:r>
            <a:r>
              <a:rPr lang="en-US" sz="2800" dirty="0" smtClean="0">
                <a:solidFill>
                  <a:srgbClr val="C00000"/>
                </a:solidFill>
                <a:hlinkClick r:id="rId3"/>
              </a:rPr>
              <a:t>/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1507" y="113783"/>
            <a:ext cx="11536325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Calibri Light" pitchFamily="34" charset="0"/>
              </a:rPr>
              <a:t>4. </a:t>
            </a:r>
            <a:r>
              <a:rPr lang="ru-RU" b="1" dirty="0" smtClean="0">
                <a:latin typeface="Calibri Light" pitchFamily="34" charset="0"/>
              </a:rPr>
              <a:t>Создание </a:t>
            </a:r>
            <a:r>
              <a:rPr lang="ru-RU" b="1" dirty="0">
                <a:latin typeface="Calibri Light" pitchFamily="34" charset="0"/>
              </a:rPr>
              <a:t>учителем условий для адресной работы с различными</a:t>
            </a:r>
            <a:br>
              <a:rPr lang="ru-RU" b="1" dirty="0">
                <a:latin typeface="Calibri Light" pitchFamily="34" charset="0"/>
              </a:rPr>
            </a:br>
            <a:r>
              <a:rPr lang="ru-RU" b="1" dirty="0">
                <a:latin typeface="Calibri Light" pitchFamily="34" charset="0"/>
              </a:rPr>
              <a:t>категориями обучающихся </a:t>
            </a:r>
            <a:r>
              <a:rPr lang="ru-RU" sz="2400" b="1" dirty="0">
                <a:latin typeface="Calibri Light" pitchFamily="34" charset="0"/>
              </a:rPr>
              <a:t>(одаренные дети, дети из социального</a:t>
            </a:r>
            <a:br>
              <a:rPr lang="ru-RU" sz="2400" b="1" dirty="0">
                <a:latin typeface="Calibri Light" pitchFamily="34" charset="0"/>
              </a:rPr>
            </a:br>
            <a:r>
              <a:rPr lang="ru-RU" sz="2400" b="1" dirty="0">
                <a:latin typeface="Calibri Light" pitchFamily="34" charset="0"/>
              </a:rPr>
              <a:t>неблагополучных семей, дети, попавшие в трудные жизненные ситуации, дети из семей мигрантов, дети-сироты и дети, </a:t>
            </a:r>
            <a:r>
              <a:rPr lang="ru-RU" sz="2400" b="1" dirty="0" smtClean="0">
                <a:latin typeface="Calibri Light" pitchFamily="34" charset="0"/>
              </a:rPr>
              <a:t>оставшиеся без </a:t>
            </a:r>
            <a:r>
              <a:rPr lang="ru-RU" sz="2400" b="1" dirty="0">
                <a:latin typeface="Calibri Light" pitchFamily="34" charset="0"/>
              </a:rPr>
              <a:t>попечения родителей, дети-инвалиды и дети с ОВЗ, дети </a:t>
            </a:r>
            <a:r>
              <a:rPr lang="ru-RU" sz="2400" b="1" dirty="0" smtClean="0">
                <a:latin typeface="Calibri Light" pitchFamily="34" charset="0"/>
              </a:rPr>
              <a:t>с </a:t>
            </a:r>
            <a:r>
              <a:rPr lang="ru-RU" sz="2400" b="1" dirty="0" err="1" smtClean="0">
                <a:latin typeface="Calibri Light" pitchFamily="34" charset="0"/>
              </a:rPr>
              <a:t>девиантным</a:t>
            </a:r>
            <a:r>
              <a:rPr lang="ru-RU" sz="2400" b="1" dirty="0" smtClean="0">
                <a:latin typeface="Calibri Light" pitchFamily="34" charset="0"/>
              </a:rPr>
              <a:t> </a:t>
            </a:r>
            <a:r>
              <a:rPr lang="ru-RU" sz="2400" b="1" dirty="0">
                <a:latin typeface="Calibri Light" pitchFamily="34" charset="0"/>
              </a:rPr>
              <a:t>(общественно опасным) </a:t>
            </a:r>
            <a:r>
              <a:rPr lang="ru-RU" sz="2400" b="1" dirty="0" smtClean="0">
                <a:latin typeface="Calibri Light" pitchFamily="34" charset="0"/>
              </a:rPr>
              <a:t>поведением.</a:t>
            </a:r>
            <a:endParaRPr lang="ru-RU" sz="2400" b="1" dirty="0">
              <a:latin typeface="Calibri Light" pitchFamily="34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688113"/>
              </p:ext>
            </p:extLst>
          </p:nvPr>
        </p:nvGraphicFramePr>
        <p:xfrm>
          <a:off x="81280" y="2083982"/>
          <a:ext cx="12110719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0080">
                  <a:extLst>
                    <a:ext uri="{9D8B030D-6E8A-4147-A177-3AD203B41FA5}">
                      <a16:colId xmlns:a16="http://schemas.microsoft.com/office/drawing/2014/main" xmlns="" val="102423410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xmlns="" val="1323105553"/>
                    </a:ext>
                  </a:extLst>
                </a:gridCol>
                <a:gridCol w="5222239"/>
              </a:tblGrid>
              <a:tr h="85060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Справка заверенная директором (зам.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</a:rPr>
                        <a:t> по УВР) 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</a:rPr>
                        <a:t>о 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</a:rPr>
                        <a:t>системе работы учителя </a:t>
                      </a:r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</a:rPr>
                        <a:t>с приложением</a:t>
                      </a:r>
                    </a:p>
                    <a:p>
                      <a:pPr algn="ctr"/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</a:rPr>
                        <a:t>копий соответствующих приказов, писем, скриншоты страниц, фото-,видеоматериал, газетные вырезки (учитываются результаты последних трех учебных лет)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613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4.1. </a:t>
                      </a:r>
                      <a:r>
                        <a:rPr lang="ru-RU" sz="2400" kern="1200" dirty="0" smtClean="0">
                          <a:effectLst/>
                        </a:rPr>
                        <a:t>Использование различных форм организации работы с учащимися (раннее выявление и развитие способностей обучающихся, педагогическая диагностика их возможностей, привлечение к участию в мероприятиях</a:t>
                      </a:r>
                    </a:p>
                    <a:p>
                      <a:r>
                        <a:rPr lang="ru-RU" sz="2400" kern="1200" dirty="0" smtClean="0">
                          <a:effectLst/>
                        </a:rPr>
                        <a:t>различных категорий обучающихся, программы социальной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ru-RU" sz="2400" kern="1200" dirty="0" smtClean="0">
                          <a:effectLst/>
                        </a:rPr>
                        <a:t>реабилитации, оказание помощи в профориентации)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1балл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ru-RU" sz="2000" dirty="0" smtClean="0"/>
                        <a:t>1балл 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ru-RU" sz="2000" dirty="0" smtClean="0"/>
                        <a:t>1балл 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ru-RU" sz="2000" dirty="0" smtClean="0"/>
                        <a:t>1 балл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Работа с одаренными детьми</a:t>
                      </a:r>
                      <a:endParaRPr lang="en-US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Работа с детьми из социально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dirty="0" smtClean="0"/>
                        <a:t>неблагополучных семей</a:t>
                      </a:r>
                    </a:p>
                    <a:p>
                      <a:r>
                        <a:rPr lang="ru-RU" sz="2000" dirty="0" smtClean="0"/>
                        <a:t>Работа с детьми, попавшими в трудные жизненные ситуации, семей-мигрантов, детьми-сиротами</a:t>
                      </a:r>
                    </a:p>
                    <a:p>
                      <a:r>
                        <a:rPr lang="ru-RU" sz="2000" dirty="0" smtClean="0"/>
                        <a:t>Работа с детьми-инвалидами, детьми с ОВЗ, детьми с </a:t>
                      </a:r>
                      <a:r>
                        <a:rPr lang="ru-RU" sz="2000" dirty="0" err="1" smtClean="0"/>
                        <a:t>девиантным</a:t>
                      </a:r>
                      <a:r>
                        <a:rPr lang="ru-RU" sz="2000" dirty="0" smtClean="0"/>
                        <a:t> поведением</a:t>
                      </a:r>
                    </a:p>
                    <a:p>
                      <a:endParaRPr lang="ru-RU" sz="20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07772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91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773188"/>
              </p:ext>
            </p:extLst>
          </p:nvPr>
        </p:nvGraphicFramePr>
        <p:xfrm>
          <a:off x="166071" y="1892030"/>
          <a:ext cx="11711150" cy="19275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14484">
                  <a:extLst>
                    <a:ext uri="{9D8B030D-6E8A-4147-A177-3AD203B41FA5}">
                      <a16:colId xmlns:a16="http://schemas.microsoft.com/office/drawing/2014/main" xmlns="" val="3966273527"/>
                    </a:ext>
                  </a:extLst>
                </a:gridCol>
                <a:gridCol w="2905485">
                  <a:extLst>
                    <a:ext uri="{9D8B030D-6E8A-4147-A177-3AD203B41FA5}">
                      <a16:colId xmlns:a16="http://schemas.microsoft.com/office/drawing/2014/main" xmlns="" val="2802598813"/>
                    </a:ext>
                  </a:extLst>
                </a:gridCol>
                <a:gridCol w="2412461">
                  <a:extLst>
                    <a:ext uri="{9D8B030D-6E8A-4147-A177-3AD203B41FA5}">
                      <a16:colId xmlns:a16="http://schemas.microsoft.com/office/drawing/2014/main" xmlns="" val="189037677"/>
                    </a:ext>
                  </a:extLst>
                </a:gridCol>
                <a:gridCol w="1813035">
                  <a:extLst>
                    <a:ext uri="{9D8B030D-6E8A-4147-A177-3AD203B41FA5}">
                      <a16:colId xmlns:a16="http://schemas.microsoft.com/office/drawing/2014/main" xmlns="" val="2297932799"/>
                    </a:ext>
                  </a:extLst>
                </a:gridCol>
                <a:gridCol w="2665685">
                  <a:extLst>
                    <a:ext uri="{9D8B030D-6E8A-4147-A177-3AD203B41FA5}">
                      <a16:colId xmlns:a16="http://schemas.microsoft.com/office/drawing/2014/main" xmlns="" val="2488153533"/>
                    </a:ext>
                  </a:extLst>
                </a:gridCol>
              </a:tblGrid>
              <a:tr h="15362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Социально значимые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программы, проекты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Направленность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программы, проекта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Год Класс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Участники проекта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Подтверждение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Приложение 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58256235"/>
                  </a:ext>
                </a:extLst>
              </a:tr>
              <a:tr h="371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95484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7823"/>
              </p:ext>
            </p:extLst>
          </p:nvPr>
        </p:nvGraphicFramePr>
        <p:xfrm>
          <a:off x="229288" y="4513184"/>
          <a:ext cx="11785503" cy="22201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2396">
                  <a:extLst>
                    <a:ext uri="{9D8B030D-6E8A-4147-A177-3AD203B41FA5}">
                      <a16:colId xmlns:a16="http://schemas.microsoft.com/office/drawing/2014/main" xmlns="" val="2046062829"/>
                    </a:ext>
                  </a:extLst>
                </a:gridCol>
                <a:gridCol w="1971561">
                  <a:extLst>
                    <a:ext uri="{9D8B030D-6E8A-4147-A177-3AD203B41FA5}">
                      <a16:colId xmlns:a16="http://schemas.microsoft.com/office/drawing/2014/main" xmlns="" val="2943865736"/>
                    </a:ext>
                  </a:extLst>
                </a:gridCol>
                <a:gridCol w="2288307">
                  <a:extLst>
                    <a:ext uri="{9D8B030D-6E8A-4147-A177-3AD203B41FA5}">
                      <a16:colId xmlns:a16="http://schemas.microsoft.com/office/drawing/2014/main" xmlns="" val="3680507967"/>
                    </a:ext>
                  </a:extLst>
                </a:gridCol>
                <a:gridCol w="2806262">
                  <a:extLst>
                    <a:ext uri="{9D8B030D-6E8A-4147-A177-3AD203B41FA5}">
                      <a16:colId xmlns:a16="http://schemas.microsoft.com/office/drawing/2014/main" xmlns="" val="4101002869"/>
                    </a:ext>
                  </a:extLst>
                </a:gridCol>
                <a:gridCol w="2596977">
                  <a:extLst>
                    <a:ext uri="{9D8B030D-6E8A-4147-A177-3AD203B41FA5}">
                      <a16:colId xmlns:a16="http://schemas.microsoft.com/office/drawing/2014/main" xmlns="" val="2935950858"/>
                    </a:ext>
                  </a:extLst>
                </a:gridCol>
              </a:tblGrid>
              <a:tr h="63142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Социально значимые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программы, проекты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Руководитель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Наличие отзывов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Подтверждение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Приложение 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96987884"/>
                  </a:ext>
                </a:extLst>
              </a:tr>
              <a:tr h="771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учащихся-участников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проекта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благополучателей,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общественности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3713462"/>
                  </a:ext>
                </a:extLst>
              </a:tr>
              <a:tr h="257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504019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6071" y="156752"/>
            <a:ext cx="1184872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4.1. </a:t>
            </a:r>
            <a:r>
              <a:rPr lang="ru-RU" sz="2800" b="1" dirty="0">
                <a:latin typeface="+mj-lt"/>
              </a:rPr>
              <a:t>Использование различных форм организации работы с учащимися </a:t>
            </a:r>
            <a:r>
              <a:rPr lang="ru-RU" sz="2400" b="1" dirty="0">
                <a:latin typeface="+mj-lt"/>
              </a:rPr>
              <a:t>(</a:t>
            </a:r>
            <a:r>
              <a:rPr lang="ru-RU" sz="2400" b="1" dirty="0" smtClean="0">
                <a:latin typeface="+mj-lt"/>
              </a:rPr>
              <a:t>раннее выявление </a:t>
            </a:r>
            <a:r>
              <a:rPr lang="ru-RU" sz="2400" b="1" dirty="0">
                <a:latin typeface="+mj-lt"/>
              </a:rPr>
              <a:t>и развитие способностей обучающихся, </a:t>
            </a:r>
            <a:r>
              <a:rPr lang="ru-RU" sz="2400" b="1" dirty="0" smtClean="0">
                <a:latin typeface="+mj-lt"/>
              </a:rPr>
              <a:t>педагогическая диагностика </a:t>
            </a:r>
            <a:r>
              <a:rPr lang="ru-RU" sz="2400" b="1" dirty="0">
                <a:latin typeface="+mj-lt"/>
              </a:rPr>
              <a:t>их возможностей, привлечение к участию в </a:t>
            </a:r>
            <a:r>
              <a:rPr lang="ru-RU" sz="2400" b="1" dirty="0" smtClean="0">
                <a:latin typeface="+mj-lt"/>
              </a:rPr>
              <a:t>мероприятиях различных </a:t>
            </a:r>
            <a:r>
              <a:rPr lang="ru-RU" sz="2400" b="1" dirty="0">
                <a:latin typeface="+mj-lt"/>
              </a:rPr>
              <a:t>категорий обучающихся, программы </a:t>
            </a:r>
            <a:r>
              <a:rPr lang="ru-RU" sz="2400" b="1" dirty="0" smtClean="0">
                <a:latin typeface="+mj-lt"/>
              </a:rPr>
              <a:t>социальной реабилитации</a:t>
            </a:r>
            <a:r>
              <a:rPr lang="ru-RU" sz="2400" b="1" dirty="0">
                <a:latin typeface="+mj-lt"/>
              </a:rPr>
              <a:t>, оказание помощи в профориентации)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6603" y="3936586"/>
            <a:ext cx="11587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Качественные результаты реализации программ, проектов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41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970000"/>
              </p:ext>
            </p:extLst>
          </p:nvPr>
        </p:nvGraphicFramePr>
        <p:xfrm>
          <a:off x="283535" y="189865"/>
          <a:ext cx="11908465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9712"/>
                <a:gridCol w="4274288"/>
                <a:gridCol w="2764465"/>
              </a:tblGrid>
              <a:tr h="85060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Справка заверенная директором (зам.</a:t>
                      </a:r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</a:rPr>
                        <a:t> по УВР) о системе работы учителя с </a:t>
                      </a:r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</a:rPr>
                        <a:t>приложением</a:t>
                      </a:r>
                      <a:r>
                        <a:rPr lang="en-US" sz="24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</a:rPr>
                        <a:t>копий </a:t>
                      </a:r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</a:rPr>
                        <a:t>соответствующих приказов, писем, скриншоты страниц, фото-,видеоматериал, газетные </a:t>
                      </a:r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</a:rPr>
                        <a:t>вырезки</a:t>
                      </a:r>
                      <a:endParaRPr lang="en-US" sz="2400" b="1" i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</a:rPr>
                        <a:t>(учитываются результаты последних трех учебных лет)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</a:rPr>
                        <a:t>4.2.Благоприятный психологический климат в классах, в которых работает учитель (как предметник), заключающийся в совокупности следующих условий:</a:t>
                      </a:r>
                    </a:p>
                    <a:p>
                      <a:r>
                        <a:rPr lang="ru-RU" sz="2400" kern="1200" dirty="0" smtClean="0">
                          <a:effectLst/>
                        </a:rPr>
                        <a:t>-отсутствие мотивированных жалоб на учителя;</a:t>
                      </a:r>
                    </a:p>
                    <a:p>
                      <a:r>
                        <a:rPr lang="ru-RU" sz="2400" kern="1200" dirty="0" smtClean="0">
                          <a:effectLst/>
                        </a:rPr>
                        <a:t>-отсутствие постоянных или затяжных конфликтных ситуаций в классе с учащимися (родителями);</a:t>
                      </a:r>
                    </a:p>
                    <a:p>
                      <a:r>
                        <a:rPr lang="ru-RU" sz="2400" kern="1200" dirty="0" smtClean="0">
                          <a:effectLst/>
                        </a:rPr>
                        <a:t>-отсутствие в классе учащихся, часто пропускающих занятия учителя без уважительных причин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effectLst/>
                        </a:rPr>
                        <a:t>4.3. Благоприятный психологический климат в классе, заключающийся в   совокупности   следующих   условий   в   период   классного руководства учителя:</a:t>
                      </a:r>
                    </a:p>
                    <a:p>
                      <a:r>
                        <a:rPr lang="ru-RU" sz="2400" kern="1200" dirty="0" smtClean="0">
                          <a:effectLst/>
                        </a:rPr>
                        <a:t>-отсутствие в классе обучающихся, систематически не посещающих занятия;</a:t>
                      </a:r>
                    </a:p>
                    <a:p>
                      <a:r>
                        <a:rPr lang="ru-RU" sz="2400" kern="1200" dirty="0" smtClean="0">
                          <a:effectLst/>
                        </a:rPr>
                        <a:t>-отсутствие в классе учащихся, имеющих правонарушения и совершивших преступления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4.4. Работа учителя по пропаганде здорового образа жизни и организации</a:t>
                      </a:r>
                      <a:r>
                        <a:rPr lang="ru-RU" sz="2400" dirty="0" smtClean="0"/>
                        <a:t/>
                      </a:r>
                      <a:br>
                        <a:rPr lang="ru-RU" sz="2400" dirty="0" smtClean="0"/>
                      </a:b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спортивно-массовой занятости учащихся:</a:t>
                      </a:r>
                      <a:r>
                        <a:rPr lang="ru-RU" sz="2400" dirty="0" smtClean="0"/>
                        <a:t/>
                      </a:r>
                      <a:br>
                        <a:rPr lang="ru-RU" sz="2400" dirty="0" smtClean="0"/>
                      </a:b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4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работы по пропаганде здорового образа жизни;</a:t>
                      </a:r>
                      <a:r>
                        <a:rPr lang="ru-RU" sz="2400" i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sz="2400" i="1" dirty="0" smtClean="0">
                          <a:solidFill>
                            <a:srgbClr val="FF0000"/>
                          </a:solidFill>
                        </a:rPr>
                      </a:br>
                      <a:endParaRPr lang="ru-RU" sz="2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5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75356"/>
              </p:ext>
            </p:extLst>
          </p:nvPr>
        </p:nvGraphicFramePr>
        <p:xfrm>
          <a:off x="202021" y="2211571"/>
          <a:ext cx="11706445" cy="40510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18256"/>
                <a:gridCol w="591496"/>
                <a:gridCol w="591496"/>
                <a:gridCol w="590661"/>
                <a:gridCol w="591496"/>
                <a:gridCol w="591496"/>
                <a:gridCol w="591496"/>
                <a:gridCol w="590661"/>
                <a:gridCol w="591496"/>
                <a:gridCol w="709127"/>
                <a:gridCol w="591496"/>
                <a:gridCol w="590661"/>
                <a:gridCol w="591496"/>
                <a:gridCol w="591496"/>
                <a:gridCol w="591496"/>
                <a:gridCol w="590661"/>
                <a:gridCol w="591496"/>
                <a:gridCol w="709962"/>
              </a:tblGrid>
              <a:tr h="552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 </a:t>
                      </a:r>
                      <a:endParaRPr lang="ru-RU" sz="1600" b="1" kern="1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В ШКОЛЕ (количество учащихся)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ВНЕ ШКОЛЫ (количество учащихся)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5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Учебный год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kern="150" cap="all">
                          <a:effectLst/>
                        </a:rPr>
                        <a:t>Всего  </a:t>
                      </a:r>
                      <a:r>
                        <a:rPr lang="ru-RU" sz="1600" b="1" kern="150">
                          <a:effectLst/>
                        </a:rPr>
                        <a:t>учащихся в классе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Спортивно-оздоровительное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Духовно-нравственное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Социальное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Общеинтеллектуальное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Общекультурное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Художественно-эстетическое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ВСЕГО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учащихся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ВСЕГО в процентах , %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Спортивно-оздоровительное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Духовно-нравственное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Социальное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Общеинтеллектуальное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Общекультурное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Художественно-эстетическое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ВСЕГО</a:t>
                      </a:r>
                    </a:p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 учащихся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ВСЕГО в процентах,  %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 vert="vert270" anchor="ctr"/>
                </a:tc>
              </a:tr>
              <a:tr h="494267">
                <a:tc>
                  <a:txBody>
                    <a:bodyPr/>
                    <a:lstStyle/>
                    <a:p>
                      <a:pPr marL="38735" indent="6985" algn="ctr">
                        <a:spcAft>
                          <a:spcPts val="0"/>
                        </a:spcAft>
                      </a:pPr>
                      <a:r>
                        <a:rPr lang="en-US" sz="1600" b="1" kern="150" dirty="0" smtClean="0">
                          <a:effectLst/>
                        </a:rPr>
                        <a:t>2020-2021</a:t>
                      </a:r>
                      <a:r>
                        <a:rPr lang="ru-RU" sz="1600" b="1" kern="150" dirty="0">
                          <a:effectLst/>
                        </a:rPr>
                        <a:t> </a:t>
                      </a:r>
                      <a:endParaRPr lang="ru-RU" sz="1600" b="1" kern="1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</a:tr>
              <a:tr h="494267">
                <a:tc>
                  <a:txBody>
                    <a:bodyPr/>
                    <a:lstStyle/>
                    <a:p>
                      <a:pPr marL="38735" indent="6985" algn="ctr">
                        <a:spcAft>
                          <a:spcPts val="0"/>
                        </a:spcAft>
                      </a:pPr>
                      <a:r>
                        <a:rPr lang="en-US" sz="1600" b="1" kern="150" dirty="0" smtClean="0">
                          <a:effectLst/>
                        </a:rPr>
                        <a:t>2021-2022</a:t>
                      </a:r>
                      <a:r>
                        <a:rPr lang="ru-RU" sz="1600" b="1" kern="150" dirty="0">
                          <a:effectLst/>
                        </a:rPr>
                        <a:t> </a:t>
                      </a:r>
                      <a:endParaRPr lang="ru-RU" sz="1600" b="1" kern="1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</a:tr>
              <a:tr h="494267">
                <a:tc>
                  <a:txBody>
                    <a:bodyPr/>
                    <a:lstStyle/>
                    <a:p>
                      <a:pPr marL="38735" indent="6985" algn="ctr">
                        <a:spcAft>
                          <a:spcPts val="0"/>
                        </a:spcAft>
                      </a:pPr>
                      <a:r>
                        <a:rPr lang="en-US" sz="1600" b="1" kern="150" dirty="0" smtClean="0">
                          <a:effectLst/>
                        </a:rPr>
                        <a:t>2022-2023</a:t>
                      </a:r>
                      <a:r>
                        <a:rPr lang="ru-RU" sz="1600" b="1" kern="150" dirty="0">
                          <a:effectLst/>
                        </a:rPr>
                        <a:t> </a:t>
                      </a:r>
                      <a:endParaRPr lang="ru-RU" sz="1600" b="1" kern="1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>
                          <a:effectLst/>
                        </a:rPr>
                        <a:t> </a:t>
                      </a:r>
                      <a:endParaRPr lang="ru-RU" sz="1600" b="1" kern="1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effectLst/>
                        </a:rPr>
                        <a:t> </a:t>
                      </a:r>
                      <a:endParaRPr lang="ru-RU" sz="1600" b="1" kern="1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71893" y="392946"/>
            <a:ext cx="114365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ЗАНЯТОСТЬ ОБУЧАЮЩИХСЯ ВО ВНЕУРОЧНОЙ ДЕЯТЕЛЬНОСТИ  </a:t>
            </a:r>
            <a:endParaRPr kumimoji="0" lang="ru-RU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Учитель    _________________________________________________________  </a:t>
            </a: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Класс____________                                      </a:t>
            </a:r>
            <a:endParaRPr kumimoji="0" lang="ru-RU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4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795275"/>
              </p:ext>
            </p:extLst>
          </p:nvPr>
        </p:nvGraphicFramePr>
        <p:xfrm>
          <a:off x="141890" y="2957871"/>
          <a:ext cx="11721663" cy="25196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6263">
                  <a:extLst>
                    <a:ext uri="{9D8B030D-6E8A-4147-A177-3AD203B41FA5}">
                      <a16:colId xmlns:a16="http://schemas.microsoft.com/office/drawing/2014/main" xmlns="" val="362465961"/>
                    </a:ext>
                  </a:extLst>
                </a:gridCol>
                <a:gridCol w="2393775">
                  <a:extLst>
                    <a:ext uri="{9D8B030D-6E8A-4147-A177-3AD203B41FA5}">
                      <a16:colId xmlns:a16="http://schemas.microsoft.com/office/drawing/2014/main" xmlns="" val="3238482822"/>
                    </a:ext>
                  </a:extLst>
                </a:gridCol>
                <a:gridCol w="1794875">
                  <a:extLst>
                    <a:ext uri="{9D8B030D-6E8A-4147-A177-3AD203B41FA5}">
                      <a16:colId xmlns:a16="http://schemas.microsoft.com/office/drawing/2014/main" xmlns="" val="3868412273"/>
                    </a:ext>
                  </a:extLst>
                </a:gridCol>
                <a:gridCol w="1528912">
                  <a:extLst>
                    <a:ext uri="{9D8B030D-6E8A-4147-A177-3AD203B41FA5}">
                      <a16:colId xmlns:a16="http://schemas.microsoft.com/office/drawing/2014/main" xmlns="" val="4030775261"/>
                    </a:ext>
                  </a:extLst>
                </a:gridCol>
                <a:gridCol w="1497061">
                  <a:extLst>
                    <a:ext uri="{9D8B030D-6E8A-4147-A177-3AD203B41FA5}">
                      <a16:colId xmlns:a16="http://schemas.microsoft.com/office/drawing/2014/main" xmlns="" val="1851569939"/>
                    </a:ext>
                  </a:extLst>
                </a:gridCol>
                <a:gridCol w="2420777">
                  <a:extLst>
                    <a:ext uri="{9D8B030D-6E8A-4147-A177-3AD203B41FA5}">
                      <a16:colId xmlns:a16="http://schemas.microsoft.com/office/drawing/2014/main" xmlns="" val="1863800537"/>
                    </a:ext>
                  </a:extLst>
                </a:gridCol>
              </a:tblGrid>
              <a:tr h="1247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Мероприятия,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акции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Направленность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мероприятия,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акции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Год Класс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 </a:t>
                      </a:r>
                      <a:r>
                        <a:rPr lang="ru-RU" sz="2300" dirty="0">
                          <a:effectLst/>
                        </a:rPr>
                        <a:t>проведения</a:t>
                      </a:r>
                      <a:endParaRPr lang="ru-RU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Участники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Результат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Подтверждение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Приложение №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70235446"/>
                  </a:ext>
                </a:extLst>
              </a:tr>
              <a:tr h="624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</a:rPr>
                        <a:t>статья в газете,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заметка на сайте, благодарственные письма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834639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6957" y="175416"/>
            <a:ext cx="1183990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4.5.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/>
              <a:t>Участие обучающихся в мероприятиях (акциях, инициативах)</a:t>
            </a:r>
            <a:br>
              <a:rPr lang="ru-RU" sz="2800" dirty="0"/>
            </a:br>
            <a:r>
              <a:rPr lang="ru-RU" sz="2800" dirty="0"/>
              <a:t>социальной направленности, воспитание на основе историко-</a:t>
            </a:r>
            <a:br>
              <a:rPr lang="ru-RU" sz="2800" dirty="0"/>
            </a:br>
            <a:r>
              <a:rPr lang="ru-RU" sz="2800" dirty="0"/>
              <a:t>патриотических и культурных </a:t>
            </a:r>
            <a:r>
              <a:rPr lang="ru-RU" sz="2800" dirty="0" smtClean="0"/>
              <a:t>традиций</a:t>
            </a:r>
            <a:r>
              <a:rPr lang="en-US" sz="2800" dirty="0"/>
              <a:t>.</a:t>
            </a:r>
            <a:endParaRPr lang="en-US" sz="2800" dirty="0" smtClean="0"/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/>
              <a:t> </a:t>
            </a:r>
            <a:r>
              <a:rPr lang="ru-RU" sz="2800" i="1" dirty="0">
                <a:solidFill>
                  <a:srgbClr val="FF0000"/>
                </a:solidFill>
              </a:rPr>
              <a:t>Прилагается описание акции или инициативы; фотографии, информация о численности участников (по годам)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50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1" y="500061"/>
            <a:ext cx="12466556" cy="1325563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5.</a:t>
            </a:r>
            <a:r>
              <a:rPr lang="ru-RU" sz="3000" b="1" dirty="0"/>
              <a:t> Обеспечение высокого качества организации образовательного</a:t>
            </a:r>
            <a:br>
              <a:rPr lang="ru-RU" sz="3000" b="1" dirty="0"/>
            </a:br>
            <a:r>
              <a:rPr lang="ru-RU" sz="3000" b="1" dirty="0"/>
              <a:t>процесса на основе эффективного использования учителем различных</a:t>
            </a:r>
            <a:br>
              <a:rPr lang="ru-RU" sz="3000" b="1" dirty="0"/>
            </a:br>
            <a:r>
              <a:rPr lang="ru-RU" sz="3000" b="1" dirty="0"/>
              <a:t>образовательных технологий, в том числе дистанционных</a:t>
            </a:r>
            <a:br>
              <a:rPr lang="ru-RU" sz="3000" b="1" dirty="0"/>
            </a:br>
            <a:r>
              <a:rPr lang="ru-RU" sz="3000" b="1" dirty="0"/>
              <a:t>образовательных технологий или электронного обучения</a:t>
            </a:r>
            <a:r>
              <a:rPr lang="ru-RU" sz="3000" b="1" dirty="0" smtClean="0"/>
              <a:t>.</a:t>
            </a:r>
            <a:r>
              <a:rPr lang="ru-RU" sz="3000" b="1" dirty="0"/>
              <a:t/>
            </a:r>
            <a:br>
              <a:rPr lang="ru-RU" sz="3000" b="1" dirty="0"/>
            </a:b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483" y="1825624"/>
            <a:ext cx="11955517" cy="48904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5.1. </a:t>
            </a:r>
            <a:r>
              <a:rPr lang="ru-RU" dirty="0" smtClean="0"/>
              <a:t>Демонстрация системного и эффективного использования технологий продуктивного обучения (проектных, исследовательских, проблемного обучения, диалоговых,</a:t>
            </a:r>
            <a:r>
              <a:rPr lang="en-US" dirty="0" smtClean="0"/>
              <a:t> </a:t>
            </a:r>
            <a:r>
              <a:rPr lang="ru-RU" dirty="0" smtClean="0"/>
              <a:t>критического мышления и др.) в образовательном процессе через проведение мастер-классов, выступления на научно-методических мероприятиях (семинарах, конференциях, заседаниях «круглого стола», педагогических чтениях и пр.) на региональном уровне (в том числе в системе повышения квалификации) и/или федеральном (межрегиональном, международном) уровне (так же с применением дистанционных технологий, цифровой среды).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Прилагается </a:t>
            </a:r>
            <a:r>
              <a:rPr lang="ru-RU" b="1" i="1" dirty="0">
                <a:solidFill>
                  <a:srgbClr val="C00000"/>
                </a:solidFill>
              </a:rPr>
              <a:t>справка </a:t>
            </a:r>
            <a:r>
              <a:rPr lang="ru-RU" b="1" i="1" dirty="0" smtClean="0">
                <a:solidFill>
                  <a:srgbClr val="C00000"/>
                </a:solidFill>
              </a:rPr>
              <a:t>- подтверждение образовательного учреждения </a:t>
            </a:r>
            <a:r>
              <a:rPr lang="ru-RU" b="1" i="1" dirty="0">
                <a:solidFill>
                  <a:srgbClr val="C00000"/>
                </a:solidFill>
              </a:rPr>
              <a:t>с </a:t>
            </a:r>
            <a:r>
              <a:rPr lang="ru-RU" b="1" i="1" dirty="0" smtClean="0">
                <a:solidFill>
                  <a:srgbClr val="C00000"/>
                </a:solidFill>
              </a:rPr>
              <a:t>копиями программы мероприятия(сертификата)</a:t>
            </a:r>
          </a:p>
          <a:p>
            <a:pPr marL="0" indent="0">
              <a:buNone/>
            </a:pPr>
            <a:r>
              <a:rPr lang="ru-RU" dirty="0" smtClean="0"/>
              <a:t>5.2. Системное </a:t>
            </a:r>
            <a:r>
              <a:rPr lang="ru-RU" dirty="0"/>
              <a:t>использование информационных технологий </a:t>
            </a:r>
            <a:r>
              <a:rPr lang="ru-RU" dirty="0" smtClean="0"/>
              <a:t>в профессиональной деятельности.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Прилагается справка </a:t>
            </a:r>
            <a:r>
              <a:rPr lang="ru-RU" b="1" i="1" dirty="0" smtClean="0">
                <a:solidFill>
                  <a:srgbClr val="C00000"/>
                </a:solidFill>
              </a:rPr>
              <a:t>– подтверждение образовательного </a:t>
            </a:r>
            <a:r>
              <a:rPr lang="ru-RU" b="1" i="1" dirty="0">
                <a:solidFill>
                  <a:srgbClr val="C00000"/>
                </a:solidFill>
              </a:rPr>
              <a:t>учреждения,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скриншот страницы сайта мероприятия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86" y="365125"/>
            <a:ext cx="1168224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6. </a:t>
            </a:r>
            <a:r>
              <a:rPr lang="ru-RU" sz="2800" b="1" dirty="0"/>
              <a:t>Непрерывность профессионального развития учителя образовательной организации.</a:t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380273"/>
              </p:ext>
            </p:extLst>
          </p:nvPr>
        </p:nvGraphicFramePr>
        <p:xfrm>
          <a:off x="189187" y="2554015"/>
          <a:ext cx="11871434" cy="35002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27607">
                  <a:extLst>
                    <a:ext uri="{9D8B030D-6E8A-4147-A177-3AD203B41FA5}">
                      <a16:colId xmlns:a16="http://schemas.microsoft.com/office/drawing/2014/main" xmlns="" val="2896962449"/>
                    </a:ext>
                  </a:extLst>
                </a:gridCol>
                <a:gridCol w="2035557">
                  <a:extLst>
                    <a:ext uri="{9D8B030D-6E8A-4147-A177-3AD203B41FA5}">
                      <a16:colId xmlns:a16="http://schemas.microsoft.com/office/drawing/2014/main" xmlns="" val="3305929854"/>
                    </a:ext>
                  </a:extLst>
                </a:gridCol>
                <a:gridCol w="2528544">
                  <a:extLst>
                    <a:ext uri="{9D8B030D-6E8A-4147-A177-3AD203B41FA5}">
                      <a16:colId xmlns:a16="http://schemas.microsoft.com/office/drawing/2014/main" xmlns="" val="836813485"/>
                    </a:ext>
                  </a:extLst>
                </a:gridCol>
                <a:gridCol w="1685696">
                  <a:extLst>
                    <a:ext uri="{9D8B030D-6E8A-4147-A177-3AD203B41FA5}">
                      <a16:colId xmlns:a16="http://schemas.microsoft.com/office/drawing/2014/main" xmlns="" val="1545013540"/>
                    </a:ext>
                  </a:extLst>
                </a:gridCol>
                <a:gridCol w="1129098">
                  <a:extLst>
                    <a:ext uri="{9D8B030D-6E8A-4147-A177-3AD203B41FA5}">
                      <a16:colId xmlns:a16="http://schemas.microsoft.com/office/drawing/2014/main" xmlns="" val="2882182230"/>
                    </a:ext>
                  </a:extLst>
                </a:gridCol>
                <a:gridCol w="2464932">
                  <a:extLst>
                    <a:ext uri="{9D8B030D-6E8A-4147-A177-3AD203B41FA5}">
                      <a16:colId xmlns:a16="http://schemas.microsoft.com/office/drawing/2014/main" xmlns="" val="2145863222"/>
                    </a:ext>
                  </a:extLst>
                </a:gridCol>
              </a:tblGrid>
              <a:tr h="2687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Учреждение повышения квалификации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Форма повышения квалификации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Наименование образовательной программы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Сроки повышения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квалификации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Кол-во часов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 свидетельства (удостоверения)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Приложение 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9358356"/>
                  </a:ext>
                </a:extLst>
              </a:tr>
              <a:tr h="812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24315"/>
            <a:ext cx="1187143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6.1. </a:t>
            </a:r>
            <a:r>
              <a:rPr lang="ru-RU" sz="2800" dirty="0" smtClean="0"/>
              <a:t>Повышение </a:t>
            </a:r>
            <a:r>
              <a:rPr lang="ru-RU" sz="2800" dirty="0"/>
              <a:t>квалификации два раза и более за 3 года (не менее 72ч</a:t>
            </a:r>
            <a:r>
              <a:rPr lang="ru-RU" sz="2800" dirty="0" smtClean="0"/>
              <a:t>).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Наличие </a:t>
            </a:r>
            <a:r>
              <a:rPr lang="ru-RU" sz="2800" dirty="0"/>
              <a:t>диплома о профессиональной переподготовке, наличие</a:t>
            </a:r>
            <a:br>
              <a:rPr lang="ru-RU" sz="2800" dirty="0"/>
            </a:br>
            <a:r>
              <a:rPr lang="ru-RU" sz="2800" dirty="0"/>
              <a:t>диплома о втором высшем образовании</a:t>
            </a:r>
            <a:endParaRPr kumimoji="0" lang="ru-RU" alt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67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451" y="235017"/>
            <a:ext cx="11729545" cy="64953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dirty="0" smtClean="0"/>
              <a:t>6.2. </a:t>
            </a:r>
            <a:r>
              <a:rPr lang="ru-RU" sz="3500" dirty="0"/>
              <a:t>Профессиональная активность</a:t>
            </a:r>
            <a:r>
              <a:rPr lang="ru-RU" sz="3500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 участие </a:t>
            </a:r>
            <a:r>
              <a:rPr lang="ru-RU" dirty="0"/>
              <a:t>в работе экспертных групп по оценке профессионализма</a:t>
            </a:r>
            <a:br>
              <a:rPr lang="ru-RU" dirty="0"/>
            </a:br>
            <a:r>
              <a:rPr lang="ru-RU" dirty="0"/>
              <a:t>и результативности деятельности педагогических и руководящих</a:t>
            </a:r>
            <a:br>
              <a:rPr lang="ru-RU" dirty="0"/>
            </a:br>
            <a:r>
              <a:rPr lang="ru-RU" dirty="0"/>
              <a:t>работников на установление высшей категории (или) по государственной</a:t>
            </a:r>
            <a:br>
              <a:rPr lang="ru-RU" dirty="0"/>
            </a:br>
            <a:r>
              <a:rPr lang="ru-RU" dirty="0"/>
              <a:t>оценке качества образовательной деятельности при</a:t>
            </a:r>
            <a:br>
              <a:rPr lang="ru-RU" dirty="0"/>
            </a:br>
            <a:r>
              <a:rPr lang="ru-RU" dirty="0"/>
              <a:t>государственной аккредитации образовательных учреждений</a:t>
            </a:r>
            <a:br>
              <a:rPr lang="ru-RU" dirty="0"/>
            </a:br>
            <a:r>
              <a:rPr lang="ru-RU" dirty="0"/>
              <a:t>(образовательной деятельности)</a:t>
            </a:r>
            <a:r>
              <a:rPr lang="ru-RU" dirty="0" smtClean="0"/>
              <a:t>;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приказы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/>
              <a:t>руководство в течение 3-х лет муниципальным методическим</a:t>
            </a:r>
            <a:br>
              <a:rPr lang="ru-RU" dirty="0"/>
            </a:br>
            <a:r>
              <a:rPr lang="ru-RU" dirty="0"/>
              <a:t>объединением учителей-предметников</a:t>
            </a:r>
            <a:r>
              <a:rPr lang="ru-RU" dirty="0" smtClean="0"/>
              <a:t>;</a:t>
            </a:r>
            <a:r>
              <a:rPr lang="ru-RU" b="1" i="1" dirty="0">
                <a:solidFill>
                  <a:srgbClr val="C00000"/>
                </a:solidFill>
              </a:rPr>
              <a:t> приказы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работа в качестве координатора (наставника, руководителя школы</a:t>
            </a:r>
            <a:br>
              <a:rPr lang="ru-RU" dirty="0"/>
            </a:br>
            <a:r>
              <a:rPr lang="ru-RU" dirty="0"/>
              <a:t>молодого учителя) муниципального уровня по предмету не менее 2-х лет</a:t>
            </a:r>
            <a:r>
              <a:rPr lang="ru-RU" dirty="0" smtClean="0"/>
              <a:t>;</a:t>
            </a:r>
            <a:r>
              <a:rPr lang="ru-RU" b="1" i="1" dirty="0">
                <a:solidFill>
                  <a:srgbClr val="C00000"/>
                </a:solidFill>
              </a:rPr>
              <a:t> приказы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работа в составе методических объединений, ассоциаций учителей,</a:t>
            </a:r>
            <a:br>
              <a:rPr lang="ru-RU" dirty="0"/>
            </a:br>
            <a:r>
              <a:rPr lang="ru-RU" dirty="0"/>
              <a:t>профессиональных педагогических </a:t>
            </a:r>
            <a:r>
              <a:rPr lang="ru-RU" dirty="0" smtClean="0"/>
              <a:t>объединений; </a:t>
            </a:r>
            <a:r>
              <a:rPr lang="ru-RU" b="1" i="1" dirty="0" smtClean="0">
                <a:solidFill>
                  <a:srgbClr val="C00000"/>
                </a:solidFill>
              </a:rPr>
              <a:t>приказы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участие </a:t>
            </a:r>
            <a:r>
              <a:rPr lang="ru-RU" dirty="0"/>
              <a:t>в работе региональных предметных комиссий по проверке</a:t>
            </a:r>
            <a:br>
              <a:rPr lang="ru-RU" dirty="0"/>
            </a:br>
            <a:r>
              <a:rPr lang="ru-RU" dirty="0"/>
              <a:t>экзаменационных работ на государственной итоговой аттестации по</a:t>
            </a:r>
            <a:br>
              <a:rPr lang="ru-RU" dirty="0"/>
            </a:br>
            <a:r>
              <a:rPr lang="ru-RU" dirty="0"/>
              <a:t>русскому языку и математике (ОГЭ – 9 и/или ЕГЭ – 11), участие в составе</a:t>
            </a:r>
            <a:br>
              <a:rPr lang="ru-RU" dirty="0"/>
            </a:br>
            <a:r>
              <a:rPr lang="ru-RU" dirty="0"/>
              <a:t>жюри/оргкомитета предметных олимпиад и конкурсов регионального</a:t>
            </a:r>
            <a:br>
              <a:rPr lang="ru-RU" dirty="0"/>
            </a:br>
            <a:r>
              <a:rPr lang="ru-RU" dirty="0"/>
              <a:t>уровня</a:t>
            </a:r>
            <a:r>
              <a:rPr lang="ru-RU" dirty="0" smtClean="0"/>
              <a:t>; </a:t>
            </a:r>
            <a:r>
              <a:rPr lang="ru-RU" b="1" i="1" dirty="0">
                <a:solidFill>
                  <a:srgbClr val="C00000"/>
                </a:solidFill>
              </a:rPr>
              <a:t>приказы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6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21" y="365125"/>
            <a:ext cx="11855669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1.Наличие </a:t>
            </a:r>
            <a:r>
              <a:rPr lang="ru-RU" sz="2800" b="1" dirty="0"/>
              <a:t>у учителя образовательной организации собственной методической разработки по преподаваемому предмету, имеющей положительное заключение по итогам апробации в профессиональном сообществе.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37" y="1825625"/>
            <a:ext cx="1135557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Методическая разработка может представлять собой:</a:t>
            </a:r>
          </a:p>
          <a:p>
            <a:pPr lvl="0"/>
            <a:r>
              <a:rPr lang="ru-RU" dirty="0"/>
              <a:t>разработку конкретного учебного занятия;</a:t>
            </a:r>
          </a:p>
          <a:p>
            <a:pPr lvl="0"/>
            <a:r>
              <a:rPr lang="ru-RU" dirty="0"/>
              <a:t>разработку серии занятий;</a:t>
            </a:r>
          </a:p>
          <a:p>
            <a:pPr lvl="0"/>
            <a:r>
              <a:rPr lang="ru-RU" dirty="0"/>
              <a:t>разработку темы программы;</a:t>
            </a:r>
          </a:p>
          <a:p>
            <a:pPr lvl="0"/>
            <a:r>
              <a:rPr lang="ru-RU" dirty="0"/>
              <a:t>разработку уникальной (авторской) методики преподавания предмета;</a:t>
            </a:r>
          </a:p>
          <a:p>
            <a:pPr lvl="0"/>
            <a:r>
              <a:rPr lang="ru-RU" dirty="0"/>
              <a:t>разработку новых форм, методов или средств обучения и воспитания;</a:t>
            </a:r>
          </a:p>
          <a:p>
            <a:pPr lvl="0"/>
            <a:r>
              <a:rPr lang="ru-RU" dirty="0"/>
              <a:t>разработку, связанную с изменением материально-технических условий преподавания предмета и др</a:t>
            </a:r>
            <a:r>
              <a:rPr lang="ru-RU" dirty="0" smtClean="0"/>
              <a:t>.</a:t>
            </a:r>
          </a:p>
          <a:p>
            <a:pPr marL="0" lvl="0" indent="0" algn="ctr">
              <a:buNone/>
            </a:pPr>
            <a:r>
              <a:rPr lang="ru-RU" sz="3500" b="1" dirty="0" smtClean="0">
                <a:solidFill>
                  <a:srgbClr val="C00000"/>
                </a:solidFill>
              </a:rPr>
              <a:t>В материалы Конкурса методическую разработку представлять НЕ НАДО!</a:t>
            </a:r>
            <a:endParaRPr lang="ru-RU" sz="3500" b="1" dirty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150701"/>
              </p:ext>
            </p:extLst>
          </p:nvPr>
        </p:nvGraphicFramePr>
        <p:xfrm>
          <a:off x="268013" y="1876097"/>
          <a:ext cx="11729546" cy="43039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08141">
                  <a:extLst>
                    <a:ext uri="{9D8B030D-6E8A-4147-A177-3AD203B41FA5}">
                      <a16:colId xmlns:a16="http://schemas.microsoft.com/office/drawing/2014/main" xmlns="" val="4205660986"/>
                    </a:ext>
                  </a:extLst>
                </a:gridCol>
                <a:gridCol w="2267893">
                  <a:extLst>
                    <a:ext uri="{9D8B030D-6E8A-4147-A177-3AD203B41FA5}">
                      <a16:colId xmlns:a16="http://schemas.microsoft.com/office/drawing/2014/main" xmlns="" val="162176306"/>
                    </a:ext>
                  </a:extLst>
                </a:gridCol>
                <a:gridCol w="1743681">
                  <a:extLst>
                    <a:ext uri="{9D8B030D-6E8A-4147-A177-3AD203B41FA5}">
                      <a16:colId xmlns:a16="http://schemas.microsoft.com/office/drawing/2014/main" xmlns="" val="3050192604"/>
                    </a:ext>
                  </a:extLst>
                </a:gridCol>
                <a:gridCol w="1918418">
                  <a:extLst>
                    <a:ext uri="{9D8B030D-6E8A-4147-A177-3AD203B41FA5}">
                      <a16:colId xmlns:a16="http://schemas.microsoft.com/office/drawing/2014/main" xmlns="" val="697437521"/>
                    </a:ext>
                  </a:extLst>
                </a:gridCol>
                <a:gridCol w="4891413">
                  <a:extLst>
                    <a:ext uri="{9D8B030D-6E8A-4147-A177-3AD203B41FA5}">
                      <a16:colId xmlns:a16="http://schemas.microsoft.com/office/drawing/2014/main" xmlns="" val="2076103651"/>
                    </a:ext>
                  </a:extLst>
                </a:gridCol>
              </a:tblGrid>
              <a:tr h="1733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Год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Участие в очных  конкурсах (перечислить)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Уровень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Результат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Подтверждение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Приложение №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8427870"/>
                  </a:ext>
                </a:extLst>
              </a:tr>
              <a:tr h="41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effectLst/>
                        </a:rPr>
                        <a:t>приказы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0930556"/>
                  </a:ext>
                </a:extLst>
              </a:tr>
              <a:tr h="1733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Год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Участие в заочных  конкурсах (перечислить)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Уровень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Результат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Подтверждение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Приложение №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89544527"/>
                  </a:ext>
                </a:extLst>
              </a:tr>
              <a:tr h="41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effectLst/>
                        </a:rPr>
                        <a:t>приказы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970877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013" y="171792"/>
            <a:ext cx="1133998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6.3. </a:t>
            </a:r>
            <a:r>
              <a:rPr lang="ru-RU" sz="2800" dirty="0"/>
              <a:t>Результативность участия учителя в профессиональных конкурсах,</a:t>
            </a:r>
            <a:br>
              <a:rPr lang="ru-RU" sz="2800" dirty="0"/>
            </a:br>
            <a:r>
              <a:rPr lang="ru-RU" sz="2800" dirty="0"/>
              <a:t>проводимых в отрасли образования, конкурсах авторских программ,</a:t>
            </a:r>
            <a:br>
              <a:rPr lang="ru-RU" sz="2800" dirty="0"/>
            </a:br>
            <a:r>
              <a:rPr lang="ru-RU" sz="2800" dirty="0"/>
              <a:t>методических материалов по предмету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25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856" y="51782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alibri Light" pitchFamily="34" charset="0"/>
              </a:rPr>
              <a:t>6.4. Присуждение </a:t>
            </a:r>
            <a:r>
              <a:rPr lang="ru-RU" b="1" dirty="0">
                <a:latin typeface="Calibri Light" pitchFamily="34" charset="0"/>
              </a:rPr>
              <a:t>премии Государственного Совета Республики </a:t>
            </a:r>
            <a:r>
              <a:rPr lang="ru-RU" b="1" dirty="0" smtClean="0">
                <a:latin typeface="Calibri Light" pitchFamily="34" charset="0"/>
              </a:rPr>
              <a:t>Крым.</a:t>
            </a:r>
          </a:p>
          <a:p>
            <a:pPr marL="0" indent="0">
              <a:buNone/>
            </a:pPr>
            <a:r>
              <a:rPr lang="ru-RU" b="1" dirty="0" smtClean="0">
                <a:latin typeface="Calibri Light" pitchFamily="34" charset="0"/>
              </a:rPr>
              <a:t>6.5. </a:t>
            </a:r>
            <a:r>
              <a:rPr lang="ru-RU" b="1" dirty="0">
                <a:latin typeface="Calibri Light" pitchFamily="34" charset="0"/>
              </a:rPr>
              <a:t>Награды за успехи в профессиональной деятельности:</a:t>
            </a:r>
            <a:br>
              <a:rPr lang="ru-RU" b="1" dirty="0">
                <a:latin typeface="Calibri Light" pitchFamily="34" charset="0"/>
              </a:rPr>
            </a:br>
            <a:r>
              <a:rPr lang="ru-RU" b="1" dirty="0" smtClean="0">
                <a:latin typeface="Calibri Light" pitchFamily="34" charset="0"/>
              </a:rPr>
              <a:t>-региональные награды;</a:t>
            </a:r>
            <a:r>
              <a:rPr lang="ru-RU" b="1" dirty="0">
                <a:latin typeface="Calibri Light" pitchFamily="34" charset="0"/>
              </a:rPr>
              <a:t/>
            </a:r>
            <a:br>
              <a:rPr lang="ru-RU" b="1" dirty="0">
                <a:latin typeface="Calibri Light" pitchFamily="34" charset="0"/>
              </a:rPr>
            </a:br>
            <a:r>
              <a:rPr lang="ru-RU" b="1" dirty="0" smtClean="0">
                <a:latin typeface="Calibri Light" pitchFamily="34" charset="0"/>
              </a:rPr>
              <a:t>-ведомственные награды;</a:t>
            </a:r>
            <a:r>
              <a:rPr lang="ru-RU" b="1" dirty="0">
                <a:latin typeface="Calibri Light" pitchFamily="34" charset="0"/>
              </a:rPr>
              <a:t/>
            </a:r>
            <a:br>
              <a:rPr lang="ru-RU" b="1" dirty="0">
                <a:latin typeface="Calibri Light" pitchFamily="34" charset="0"/>
              </a:rPr>
            </a:br>
            <a:r>
              <a:rPr lang="ru-RU" b="1" dirty="0" smtClean="0">
                <a:latin typeface="Calibri Light" pitchFamily="34" charset="0"/>
              </a:rPr>
              <a:t>-государственные награды.</a:t>
            </a:r>
            <a:endParaRPr lang="ru-RU" b="1" dirty="0">
              <a:latin typeface="Calibri Light" pitchFamily="34" charset="0"/>
            </a:endParaRPr>
          </a:p>
        </p:txBody>
      </p:sp>
      <p:pic>
        <p:nvPicPr>
          <p:cNvPr id="4100" name="Picture 4" descr="http://crimea.gov.ru/content/uploads/images/svid_pedrabot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22" y="1959094"/>
            <a:ext cx="3396007" cy="487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ou82.omsk.obr55.ru/files/2020/10/IMG_4722-2048x1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" y="3632665"/>
            <a:ext cx="3830833" cy="29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xn--80ahcclckrige5az7c.xn--p1ai/images/images/News_2019/23.04/123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89" y="3529898"/>
            <a:ext cx="4364904" cy="31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51542" y="4363234"/>
            <a:ext cx="860684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800" b="1" cap="none" spc="0" dirty="0" smtClean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ПОБЕДЫ </a:t>
            </a:r>
          </a:p>
          <a:p>
            <a:pPr algn="ctr"/>
            <a:r>
              <a:rPr lang="ru-RU" sz="8800" b="1" cap="none" spc="0" dirty="0" smtClean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КОНКУРСЕ!</a:t>
            </a:r>
            <a:endParaRPr lang="ru-RU" sz="8800" b="1" cap="none" spc="0" dirty="0">
              <a:ln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08" y="1"/>
            <a:ext cx="2494188" cy="7043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3" y="130629"/>
            <a:ext cx="2401659" cy="68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038" y="226903"/>
            <a:ext cx="10515600" cy="7226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Показатели: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420" y="681583"/>
            <a:ext cx="11871434" cy="60381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1.1. Наличие презентационной </a:t>
            </a:r>
            <a:r>
              <a:rPr lang="ru-RU" b="1" i="1" dirty="0">
                <a:solidFill>
                  <a:srgbClr val="C00000"/>
                </a:solidFill>
              </a:rPr>
              <a:t>аннотации</a:t>
            </a:r>
            <a:r>
              <a:rPr lang="ru-RU" dirty="0"/>
              <a:t> методической </a:t>
            </a:r>
            <a:r>
              <a:rPr lang="ru-RU" dirty="0" smtClean="0"/>
              <a:t>разработки;</a:t>
            </a:r>
          </a:p>
          <a:p>
            <a:pPr marL="0" indent="0">
              <a:buNone/>
            </a:pPr>
            <a:r>
              <a:rPr lang="ru-RU" dirty="0" smtClean="0"/>
              <a:t>1.2</a:t>
            </a:r>
            <a:r>
              <a:rPr lang="ru-RU" dirty="0"/>
              <a:t>. </a:t>
            </a:r>
            <a:r>
              <a:rPr lang="ru-RU" b="1" i="1" dirty="0">
                <a:solidFill>
                  <a:srgbClr val="C00000"/>
                </a:solidFill>
              </a:rPr>
              <a:t>Участие </a:t>
            </a:r>
            <a:r>
              <a:rPr lang="ru-RU" b="1" i="1" dirty="0" smtClean="0">
                <a:solidFill>
                  <a:srgbClr val="C00000"/>
                </a:solidFill>
              </a:rPr>
              <a:t>в </a:t>
            </a:r>
            <a:r>
              <a:rPr lang="ru-RU" b="1" i="1" dirty="0">
                <a:solidFill>
                  <a:srgbClr val="C00000"/>
                </a:solidFill>
              </a:rPr>
              <a:t>мероприятиях по обмену педагогическим опытом</a:t>
            </a:r>
            <a:r>
              <a:rPr lang="ru-RU" dirty="0"/>
              <a:t>, в ходе которых осуществлялась работа по презентации, продвижению, оценке методической </a:t>
            </a:r>
            <a:r>
              <a:rPr lang="ru-RU" dirty="0" smtClean="0"/>
              <a:t>разработки (открытые уроки, доклады, мастер-классы, семинары, конференции);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1.3. </a:t>
            </a:r>
            <a:r>
              <a:rPr lang="ru-RU" b="1" i="1" dirty="0">
                <a:solidFill>
                  <a:srgbClr val="C00000"/>
                </a:solidFill>
              </a:rPr>
              <a:t>Положительные оценки методической разработки </a:t>
            </a:r>
            <a:r>
              <a:rPr lang="ru-RU" b="1" i="1" dirty="0" smtClean="0">
                <a:solidFill>
                  <a:srgbClr val="C00000"/>
                </a:solidFill>
              </a:rPr>
              <a:t>профессиональным </a:t>
            </a:r>
            <a:r>
              <a:rPr lang="ru-RU" b="1" i="1" dirty="0">
                <a:solidFill>
                  <a:srgbClr val="C00000"/>
                </a:solidFill>
              </a:rPr>
              <a:t>сообществом</a:t>
            </a:r>
            <a:r>
              <a:rPr lang="ru-RU" dirty="0"/>
              <a:t> (отзывы, справки, грамоты, дипломы), в том числе наличие последователей (коллег, работающих по методической системе претендента или активно использующих отдельные её элементы</a:t>
            </a:r>
            <a:r>
              <a:rPr lang="ru-RU" dirty="0" smtClean="0"/>
              <a:t>);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1.4. Размещение информации о методической разработке </a:t>
            </a:r>
            <a:r>
              <a:rPr lang="ru-RU" dirty="0" smtClean="0"/>
              <a:t>на </a:t>
            </a:r>
            <a:r>
              <a:rPr lang="ru-RU" dirty="0"/>
              <a:t>сайте образовательной </a:t>
            </a:r>
            <a:r>
              <a:rPr lang="ru-RU" dirty="0" smtClean="0"/>
              <a:t>организации(наличие </a:t>
            </a:r>
            <a:r>
              <a:rPr lang="ru-RU" dirty="0"/>
              <a:t>отзывов на сайте о </a:t>
            </a:r>
            <a:r>
              <a:rPr lang="ru-RU" dirty="0" smtClean="0"/>
              <a:t>разработке);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1.5. Размещение информации о методической разработке </a:t>
            </a:r>
            <a:r>
              <a:rPr lang="ru-RU" dirty="0" smtClean="0"/>
              <a:t>на </a:t>
            </a:r>
            <a:r>
              <a:rPr lang="ru-RU" dirty="0"/>
              <a:t>сайте (сайтах) различных общественно-педагогических </a:t>
            </a:r>
            <a:r>
              <a:rPr lang="ru-RU" dirty="0" smtClean="0"/>
              <a:t>организаций;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1.6. Наличие </a:t>
            </a:r>
            <a:r>
              <a:rPr lang="ru-RU" b="1" i="1" dirty="0" smtClean="0">
                <a:solidFill>
                  <a:srgbClr val="C00000"/>
                </a:solidFill>
              </a:rPr>
              <a:t>публикаций, </a:t>
            </a:r>
            <a:r>
              <a:rPr lang="ru-RU" b="1" i="1" dirty="0">
                <a:solidFill>
                  <a:srgbClr val="C00000"/>
                </a:solidFill>
              </a:rPr>
              <a:t>в которых получило отражение содержание методической </a:t>
            </a:r>
            <a:r>
              <a:rPr lang="ru-RU" b="1" i="1" dirty="0" smtClean="0">
                <a:solidFill>
                  <a:srgbClr val="C00000"/>
                </a:solidFill>
              </a:rPr>
              <a:t>разработки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1.7. Наличие ссылок на </a:t>
            </a:r>
            <a:r>
              <a:rPr lang="ru-RU" dirty="0" smtClean="0"/>
              <a:t>публикацию;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1.8. Наличие позитивных отзывов в профессиональных социальных сетях и сообществах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934155"/>
              </p:ext>
            </p:extLst>
          </p:nvPr>
        </p:nvGraphicFramePr>
        <p:xfrm>
          <a:off x="81280" y="98425"/>
          <a:ext cx="1200912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943"/>
                <a:gridCol w="5318617"/>
                <a:gridCol w="1069903"/>
                <a:gridCol w="4934657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критерия и его содержание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Кол-во</a:t>
                      </a:r>
                    </a:p>
                    <a:p>
                      <a:pPr algn="ctr"/>
                      <a:r>
                        <a:rPr lang="ru-RU" sz="1800" dirty="0" smtClean="0"/>
                        <a:t>баллов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Примечание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1.2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Наличие публикаций в научно-педагогической прессе, изданиях</a:t>
                      </a:r>
                    </a:p>
                    <a:p>
                      <a:r>
                        <a:rPr lang="ru-RU" sz="2500" dirty="0" smtClean="0"/>
                        <a:t>регионального и (или) федерального уровней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2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Демонстрируются публикации с</a:t>
                      </a:r>
                    </a:p>
                    <a:p>
                      <a:r>
                        <a:rPr lang="ru-RU" sz="2500" dirty="0" smtClean="0"/>
                        <a:t>указанием полных библиографических</a:t>
                      </a:r>
                      <a:r>
                        <a:rPr lang="en-US" sz="2500" dirty="0" smtClean="0"/>
                        <a:t> </a:t>
                      </a:r>
                      <a:r>
                        <a:rPr lang="ru-RU" sz="2500" dirty="0" smtClean="0"/>
                        <a:t>данных</a:t>
                      </a:r>
                      <a:endParaRPr lang="ru-RU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1.3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Наличие авторских учебных, учебно-методических и научных изданий,</a:t>
                      </a:r>
                    </a:p>
                    <a:p>
                      <a:r>
                        <a:rPr lang="ru-RU" sz="2500" dirty="0" smtClean="0"/>
                        <a:t>выпущенных в издательствах регионального и (или) федерального</a:t>
                      </a:r>
                    </a:p>
                    <a:p>
                      <a:r>
                        <a:rPr lang="ru-RU" sz="2500" dirty="0" smtClean="0"/>
                        <a:t>уровней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3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Демонстрируются издания с указанием</a:t>
                      </a:r>
                      <a:r>
                        <a:rPr lang="en-US" sz="2500" dirty="0" smtClean="0"/>
                        <a:t> </a:t>
                      </a:r>
                      <a:r>
                        <a:rPr lang="ru-RU" sz="2500" dirty="0" smtClean="0"/>
                        <a:t>полных библиографических данных,</a:t>
                      </a:r>
                    </a:p>
                    <a:p>
                      <a:r>
                        <a:rPr lang="ru-RU" sz="2500" dirty="0" smtClean="0"/>
                        <a:t>прилагается 1 экз. издания</a:t>
                      </a:r>
                      <a:endParaRPr lang="ru-RU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1.4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Наличие не менее 3-х электронных публикаций методических материалов</a:t>
                      </a:r>
                    </a:p>
                    <a:p>
                      <a:r>
                        <a:rPr lang="ru-RU" sz="2500" dirty="0" smtClean="0"/>
                        <a:t>на профессиональных сайтах педагогической направленности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1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Демонстрируется скриншот страницы</a:t>
                      </a:r>
                      <a:r>
                        <a:rPr lang="en-US" sz="2500" dirty="0" smtClean="0"/>
                        <a:t> </a:t>
                      </a:r>
                      <a:r>
                        <a:rPr lang="ru-RU" sz="2500" dirty="0" smtClean="0"/>
                        <a:t>сайта, подкрепляется лицензия</a:t>
                      </a:r>
                      <a:r>
                        <a:rPr lang="en-US" sz="2500" dirty="0" smtClean="0"/>
                        <a:t> </a:t>
                      </a:r>
                      <a:r>
                        <a:rPr lang="ru-RU" sz="2500" dirty="0" smtClean="0"/>
                        <a:t>организации, на сайте которой</a:t>
                      </a:r>
                      <a:r>
                        <a:rPr lang="en-US" sz="2500" dirty="0" smtClean="0"/>
                        <a:t> </a:t>
                      </a:r>
                      <a:r>
                        <a:rPr lang="ru-RU" sz="2500" dirty="0" smtClean="0"/>
                        <a:t>размещены публикации</a:t>
                      </a:r>
                      <a:endParaRPr lang="ru-RU" sz="2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98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821" y="365125"/>
            <a:ext cx="11540358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2. Высокие </a:t>
            </a:r>
            <a:r>
              <a:rPr lang="ru-RU" sz="2800" b="1" dirty="0" smtClean="0"/>
              <a:t>результаты </a:t>
            </a:r>
            <a:r>
              <a:rPr lang="ru-RU" sz="2800" b="1" dirty="0"/>
              <a:t>учебных достижений обучающихся </a:t>
            </a:r>
            <a:r>
              <a:rPr lang="ru-RU" sz="2800" b="1" dirty="0" smtClean="0"/>
              <a:t>при их </a:t>
            </a:r>
            <a:r>
              <a:rPr lang="ru-RU" sz="2800" b="1" dirty="0"/>
              <a:t>позитивной </a:t>
            </a:r>
            <a:r>
              <a:rPr lang="ru-RU" sz="2800" b="1" dirty="0" smtClean="0"/>
              <a:t>динамики </a:t>
            </a:r>
            <a:r>
              <a:rPr lang="ru-RU" sz="2800" b="1" dirty="0"/>
              <a:t>за последние три </a:t>
            </a:r>
            <a:r>
              <a:rPr lang="ru-RU" sz="2800" b="1" dirty="0" smtClean="0"/>
              <a:t>года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091051"/>
              </p:ext>
            </p:extLst>
          </p:nvPr>
        </p:nvGraphicFramePr>
        <p:xfrm>
          <a:off x="231965" y="4082167"/>
          <a:ext cx="11661224" cy="24271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50797">
                  <a:extLst>
                    <a:ext uri="{9D8B030D-6E8A-4147-A177-3AD203B41FA5}">
                      <a16:colId xmlns:a16="http://schemas.microsoft.com/office/drawing/2014/main" xmlns="" val="246796897"/>
                    </a:ext>
                  </a:extLst>
                </a:gridCol>
                <a:gridCol w="1152184">
                  <a:extLst>
                    <a:ext uri="{9D8B030D-6E8A-4147-A177-3AD203B41FA5}">
                      <a16:colId xmlns:a16="http://schemas.microsoft.com/office/drawing/2014/main" xmlns="" val="1886147705"/>
                    </a:ext>
                  </a:extLst>
                </a:gridCol>
                <a:gridCol w="1811903">
                  <a:extLst>
                    <a:ext uri="{9D8B030D-6E8A-4147-A177-3AD203B41FA5}">
                      <a16:colId xmlns:a16="http://schemas.microsoft.com/office/drawing/2014/main" xmlns="" val="2388086002"/>
                    </a:ext>
                  </a:extLst>
                </a:gridCol>
                <a:gridCol w="1480882">
                  <a:extLst>
                    <a:ext uri="{9D8B030D-6E8A-4147-A177-3AD203B41FA5}">
                      <a16:colId xmlns:a16="http://schemas.microsoft.com/office/drawing/2014/main" xmlns="" val="4018164936"/>
                    </a:ext>
                  </a:extLst>
                </a:gridCol>
                <a:gridCol w="1881592">
                  <a:extLst>
                    <a:ext uri="{9D8B030D-6E8A-4147-A177-3AD203B41FA5}">
                      <a16:colId xmlns:a16="http://schemas.microsoft.com/office/drawing/2014/main" xmlns="" val="3636347791"/>
                    </a:ext>
                  </a:extLst>
                </a:gridCol>
                <a:gridCol w="1646974">
                  <a:extLst>
                    <a:ext uri="{9D8B030D-6E8A-4147-A177-3AD203B41FA5}">
                      <a16:colId xmlns:a16="http://schemas.microsoft.com/office/drawing/2014/main" xmlns="" val="1896737491"/>
                    </a:ext>
                  </a:extLst>
                </a:gridCol>
                <a:gridCol w="1168446">
                  <a:extLst>
                    <a:ext uri="{9D8B030D-6E8A-4147-A177-3AD203B41FA5}">
                      <a16:colId xmlns:a16="http://schemas.microsoft.com/office/drawing/2014/main" xmlns="" val="2841980317"/>
                    </a:ext>
                  </a:extLst>
                </a:gridCol>
                <a:gridCol w="1168446">
                  <a:extLst>
                    <a:ext uri="{9D8B030D-6E8A-4147-A177-3AD203B41FA5}">
                      <a16:colId xmlns:a16="http://schemas.microsoft.com/office/drawing/2014/main" xmlns="" val="3290228001"/>
                    </a:ext>
                  </a:extLst>
                </a:gridCol>
              </a:tblGrid>
              <a:tr h="5014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Предмет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Класс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Учебный год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учащихся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успеваемости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Средняя отметка по предмету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Обучаются 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«4» и «5»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2521008"/>
                  </a:ext>
                </a:extLst>
              </a:tr>
              <a:tr h="25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кол-во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3240449"/>
                  </a:ext>
                </a:extLst>
              </a:tr>
              <a:tr h="2507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2020 </a:t>
                      </a:r>
                      <a:r>
                        <a:rPr lang="ru-RU" sz="2400" dirty="0">
                          <a:effectLst/>
                        </a:rPr>
                        <a:t>- </a:t>
                      </a:r>
                      <a:r>
                        <a:rPr lang="ru-RU" sz="2400" dirty="0" smtClean="0">
                          <a:effectLst/>
                        </a:rPr>
                        <a:t>2021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63648283"/>
                  </a:ext>
                </a:extLst>
              </a:tr>
              <a:tr h="2507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2021 </a:t>
                      </a:r>
                      <a:r>
                        <a:rPr lang="ru-RU" sz="2400" dirty="0">
                          <a:effectLst/>
                        </a:rPr>
                        <a:t>- </a:t>
                      </a:r>
                      <a:r>
                        <a:rPr lang="ru-RU" sz="2400" dirty="0" smtClean="0">
                          <a:effectLst/>
                        </a:rPr>
                        <a:t>2022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8247298"/>
                  </a:ext>
                </a:extLst>
              </a:tr>
              <a:tr h="470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2022 </a:t>
                      </a:r>
                      <a:r>
                        <a:rPr lang="ru-RU" sz="2400" dirty="0">
                          <a:effectLst/>
                        </a:rPr>
                        <a:t>- </a:t>
                      </a:r>
                      <a:r>
                        <a:rPr lang="ru-RU" sz="2400" dirty="0" smtClean="0">
                          <a:effectLst/>
                        </a:rPr>
                        <a:t>2023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175734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0761" y="1286287"/>
            <a:ext cx="11719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2.1. Ежегодная </a:t>
            </a:r>
            <a:r>
              <a:rPr lang="ru-RU" sz="2800" dirty="0"/>
              <a:t>позитивная динамика среднегодовой оценки </a:t>
            </a:r>
            <a:r>
              <a:rPr lang="ru-RU" sz="2800" dirty="0" smtClean="0"/>
              <a:t>учащихся.</a:t>
            </a:r>
          </a:p>
          <a:p>
            <a:r>
              <a:rPr lang="ru-RU" sz="2800" dirty="0" smtClean="0"/>
              <a:t>2.2. </a:t>
            </a:r>
            <a:r>
              <a:rPr lang="ru-RU" sz="2800" dirty="0"/>
              <a:t>Ежегодная позитивная динамика качества знаний учащихся (процент</a:t>
            </a:r>
            <a:br>
              <a:rPr lang="ru-RU" sz="2800" dirty="0"/>
            </a:br>
            <a:r>
              <a:rPr lang="ru-RU" sz="2800" dirty="0"/>
              <a:t>успевающих на «4» и «5</a:t>
            </a:r>
            <a:r>
              <a:rPr lang="ru-RU" sz="2800" dirty="0" smtClean="0"/>
              <a:t>»).</a:t>
            </a:r>
          </a:p>
          <a:p>
            <a:r>
              <a:rPr lang="ru-RU" sz="2400" dirty="0"/>
              <a:t>Для учителей начальной </a:t>
            </a:r>
            <a:r>
              <a:rPr lang="ru-RU" sz="2400" dirty="0" smtClean="0"/>
              <a:t>школы: во </a:t>
            </a:r>
            <a:r>
              <a:rPr lang="ru-RU" sz="2400" dirty="0"/>
              <a:t>2, 3, 4 классах по математике и русскому </a:t>
            </a:r>
            <a:r>
              <a:rPr lang="ru-RU" sz="2400" dirty="0" smtClean="0"/>
              <a:t>языку.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Для </a:t>
            </a:r>
            <a:r>
              <a:rPr lang="ru-RU" sz="2400" dirty="0" smtClean="0"/>
              <a:t>учителей-предметников: в </a:t>
            </a:r>
            <a:r>
              <a:rPr lang="ru-RU" sz="2400" dirty="0"/>
              <a:t>двух любых классах, где в течение указанного периода работал </a:t>
            </a:r>
            <a:r>
              <a:rPr lang="ru-RU" sz="2400" dirty="0" smtClean="0"/>
              <a:t>учитель (</a:t>
            </a:r>
            <a:r>
              <a:rPr lang="ru-RU" sz="2400" dirty="0"/>
              <a:t>за последние два года, если полный курс изучения предмета </a:t>
            </a:r>
            <a:r>
              <a:rPr lang="ru-RU" sz="2400" dirty="0" smtClean="0"/>
              <a:t>рассчитан менее</a:t>
            </a:r>
            <a:r>
              <a:rPr lang="ru-RU" sz="2400" dirty="0"/>
              <a:t>, чем на три года)</a:t>
            </a:r>
          </a:p>
        </p:txBody>
      </p:sp>
    </p:spTree>
    <p:extLst>
      <p:ext uri="{BB962C8B-B14F-4D97-AF65-F5344CB8AC3E}">
        <p14:creationId xmlns:p14="http://schemas.microsoft.com/office/powerpoint/2010/main" val="29931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701553"/>
              </p:ext>
            </p:extLst>
          </p:nvPr>
        </p:nvGraphicFramePr>
        <p:xfrm>
          <a:off x="563526" y="1063258"/>
          <a:ext cx="11045755" cy="29639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50334"/>
                <a:gridCol w="999461"/>
                <a:gridCol w="785123"/>
                <a:gridCol w="785123"/>
                <a:gridCol w="785123"/>
                <a:gridCol w="785123"/>
                <a:gridCol w="785123"/>
                <a:gridCol w="785123"/>
                <a:gridCol w="785123"/>
                <a:gridCol w="785123"/>
                <a:gridCol w="785123"/>
                <a:gridCol w="785123"/>
                <a:gridCol w="844730"/>
              </a:tblGrid>
              <a:tr h="2870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Учебный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 уч-ся в классе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«5»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«4»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«3»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«2»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н/а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 балл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уч-ся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уч-ся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уч-ся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уч-ся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уч-ся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2020 - 2021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22,9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42,8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44,3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82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2021 - 2022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82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2022 - 2023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29070" y="315362"/>
            <a:ext cx="8835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Динамика среднегодовой оценки учащихся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5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2122" y="134969"/>
            <a:ext cx="118401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2.3.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/>
              <a:t>Результаты государственной итоговой аттестации выпускников 9, 11</a:t>
            </a:r>
            <a:br>
              <a:rPr lang="ru-RU" sz="2800" dirty="0"/>
            </a:br>
            <a:r>
              <a:rPr lang="ru-RU" sz="2800" dirty="0"/>
              <a:t>классов (ВПР, ГТО</a:t>
            </a:r>
            <a:r>
              <a:rPr lang="ru-RU" sz="2800" dirty="0" smtClean="0"/>
              <a:t>).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2.4. Качество </a:t>
            </a:r>
            <a:r>
              <a:rPr lang="ru-RU" sz="2800" dirty="0"/>
              <a:t>результатов государственной итоговой аттестации</a:t>
            </a:r>
            <a:br>
              <a:rPr lang="ru-RU" sz="2800" dirty="0"/>
            </a:br>
            <a:r>
              <a:rPr lang="ru-RU" sz="2800" dirty="0"/>
              <a:t>выпускников 9, 11 </a:t>
            </a:r>
            <a:r>
              <a:rPr lang="ru-RU" sz="2800" dirty="0" smtClean="0"/>
              <a:t>классов.</a:t>
            </a:r>
            <a:endParaRPr kumimoji="0" lang="ru-RU" alt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25593"/>
              </p:ext>
            </p:extLst>
          </p:nvPr>
        </p:nvGraphicFramePr>
        <p:xfrm>
          <a:off x="276447" y="2126510"/>
          <a:ext cx="11802138" cy="37980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97636"/>
                <a:gridCol w="776586"/>
                <a:gridCol w="776586"/>
                <a:gridCol w="776586"/>
                <a:gridCol w="776586"/>
                <a:gridCol w="776586"/>
                <a:gridCol w="776586"/>
                <a:gridCol w="776586"/>
                <a:gridCol w="931028"/>
                <a:gridCol w="931028"/>
                <a:gridCol w="776586"/>
                <a:gridCol w="776586"/>
                <a:gridCol w="776586"/>
                <a:gridCol w="776586"/>
              </a:tblGrid>
              <a:tr h="292533">
                <a:tc gridSpan="1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Учитель: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533">
                <a:tc gridSpan="1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8405">
                <a:tc rowSpan="2">
                  <a:txBody>
                    <a:bodyPr/>
                    <a:lstStyle/>
                    <a:p>
                      <a:pPr marR="914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Учебный год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R="914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участников, набравших 0-39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участников, получивших 40-60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участников, получивших от 61 до 80 баллов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участников, получивших от 81 до 100 баллов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выпускников,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получивших 100 баллов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том числе из них участники с ОВЗ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участников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 по Республике Крым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4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</a:t>
                      </a:r>
                      <a:r>
                        <a:rPr lang="ru-RU" sz="1400" dirty="0" smtClean="0">
                          <a:effectLst/>
                        </a:rPr>
                        <a:t>уч-ся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</a:t>
                      </a:r>
                      <a:r>
                        <a:rPr lang="ru-RU" sz="1400" dirty="0" smtClean="0">
                          <a:effectLst/>
                        </a:rPr>
                        <a:t>уч-ся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</a:t>
                      </a:r>
                      <a:r>
                        <a:rPr lang="ru-RU" sz="1400" dirty="0" smtClean="0">
                          <a:effectLst/>
                        </a:rPr>
                        <a:t>уч-ся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</a:t>
                      </a:r>
                      <a:r>
                        <a:rPr lang="ru-RU" sz="1400" dirty="0" err="1" smtClean="0">
                          <a:effectLst/>
                        </a:rPr>
                        <a:t>уч</a:t>
                      </a:r>
                      <a:r>
                        <a:rPr lang="ru-RU" sz="1400" dirty="0" smtClean="0">
                          <a:effectLst/>
                        </a:rPr>
                        <a:t> -</a:t>
                      </a:r>
                      <a:r>
                        <a:rPr lang="ru-RU" sz="1400" dirty="0" err="1" smtClean="0">
                          <a:effectLst/>
                        </a:rPr>
                        <a:t>ся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уч-ся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</a:t>
                      </a:r>
                      <a:r>
                        <a:rPr lang="ru-RU" sz="1400" dirty="0" smtClean="0">
                          <a:effectLst/>
                        </a:rPr>
                        <a:t>уч-ся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</a:t>
                      </a:r>
                      <a:r>
                        <a:rPr lang="en-US" sz="1400" dirty="0" smtClean="0">
                          <a:effectLst/>
                        </a:rPr>
                        <a:t>22</a:t>
                      </a:r>
                      <a:r>
                        <a:rPr lang="ru-RU" sz="1400" dirty="0" smtClean="0">
                          <a:effectLst/>
                        </a:rPr>
                        <a:t>/202</a:t>
                      </a:r>
                      <a:r>
                        <a:rPr lang="en-US" sz="1400" dirty="0" smtClean="0"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38,4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4,33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4,31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6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7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37" y="-1"/>
            <a:ext cx="12251037" cy="7375489"/>
          </a:xfrm>
        </p:spPr>
      </p:pic>
      <p:sp>
        <p:nvSpPr>
          <p:cNvPr id="5" name="Пятиугольник 4"/>
          <p:cNvSpPr/>
          <p:nvPr/>
        </p:nvSpPr>
        <p:spPr>
          <a:xfrm rot="19249071">
            <a:off x="-189185" y="3537970"/>
            <a:ext cx="11745310" cy="299545"/>
          </a:xfrm>
          <a:prstGeom prst="homePlat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17047" r="5170" b="50934"/>
          <a:stretch/>
        </p:blipFill>
        <p:spPr>
          <a:xfrm>
            <a:off x="709524" y="467360"/>
            <a:ext cx="10832318" cy="5801360"/>
          </a:xfrm>
        </p:spPr>
      </p:pic>
      <p:sp>
        <p:nvSpPr>
          <p:cNvPr id="4" name="Пятиугольник 3"/>
          <p:cNvSpPr/>
          <p:nvPr/>
        </p:nvSpPr>
        <p:spPr>
          <a:xfrm rot="19249071">
            <a:off x="223346" y="3218267"/>
            <a:ext cx="11745310" cy="299545"/>
          </a:xfrm>
          <a:prstGeom prst="homePlat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1327</Words>
  <Application>Microsoft Office PowerPoint</Application>
  <PresentationFormat>Широкоэкранный</PresentationFormat>
  <Paragraphs>427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SimSun</vt:lpstr>
      <vt:lpstr>Arial</vt:lpstr>
      <vt:lpstr>Arial Black</vt:lpstr>
      <vt:lpstr>Calibri</vt:lpstr>
      <vt:lpstr>Calibri Light</vt:lpstr>
      <vt:lpstr>等线</vt:lpstr>
      <vt:lpstr>Liberation Serif</vt:lpstr>
      <vt:lpstr>Mangal</vt:lpstr>
      <vt:lpstr>Times New Roman</vt:lpstr>
      <vt:lpstr>Тема Office</vt:lpstr>
      <vt:lpstr>Методические рекомендации                 по структурированию конкурсных материалов</vt:lpstr>
      <vt:lpstr>1.Наличие у учителя образовательной организации собственной методической разработки по преподаваемому предмету, имеющей положительное заключение по итогам апробации в профессиональном сообществе. </vt:lpstr>
      <vt:lpstr>Показатели: </vt:lpstr>
      <vt:lpstr>Презентация PowerPoint</vt:lpstr>
      <vt:lpstr>2. Высокие результаты учебных достижений обучающихся при их позитивной динамики за последние три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3. Высокие результаты внеурочной деятельности обучающихся по учебному предмету, который преподает учитель. Достижения (первые и призовые места) учащихся (хотя бы одного или команды учащихся) во: всероссийской олимпиаде школьников; муниципальных, республиканских и всероссийских интеллектуальных, творческих, спортивных конкурсах и олимпиадах, фестивалях, выставках, конференциях.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Обеспечение высокого качества организации образовательного процесса на основе эффективного использования учителем различных образовательных технологий, в том числе дистанционных образовательных технологий или электронного обучения. </vt:lpstr>
      <vt:lpstr>6. Непрерывность профессионального развития учителя образовательной организации.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структурированию конкурсных материалов</dc:title>
  <dc:creator>Certified Windows</dc:creator>
  <cp:lastModifiedBy>Tosha Tosha</cp:lastModifiedBy>
  <cp:revision>76</cp:revision>
  <dcterms:created xsi:type="dcterms:W3CDTF">2019-02-06T13:29:51Z</dcterms:created>
  <dcterms:modified xsi:type="dcterms:W3CDTF">2024-02-15T09:38:21Z</dcterms:modified>
</cp:coreProperties>
</file>