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4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2"/>
  </p:notesMasterIdLst>
  <p:sldIdLst>
    <p:sldId id="256" r:id="rId2"/>
    <p:sldId id="459" r:id="rId3"/>
    <p:sldId id="460" r:id="rId4"/>
    <p:sldId id="461" r:id="rId5"/>
    <p:sldId id="266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84" r:id="rId23"/>
    <p:sldId id="267" r:id="rId24"/>
    <p:sldId id="265" r:id="rId25"/>
    <p:sldId id="264" r:id="rId26"/>
    <p:sldId id="263" r:id="rId27"/>
    <p:sldId id="259" r:id="rId28"/>
    <p:sldId id="262" r:id="rId29"/>
    <p:sldId id="261" r:id="rId30"/>
    <p:sldId id="260" r:id="rId31"/>
    <p:sldId id="340" r:id="rId32"/>
    <p:sldId id="341" r:id="rId33"/>
    <p:sldId id="348" r:id="rId34"/>
    <p:sldId id="347" r:id="rId35"/>
    <p:sldId id="346" r:id="rId36"/>
    <p:sldId id="342" r:id="rId37"/>
    <p:sldId id="343" r:id="rId38"/>
    <p:sldId id="351" r:id="rId39"/>
    <p:sldId id="350" r:id="rId40"/>
    <p:sldId id="349" r:id="rId41"/>
    <p:sldId id="353" r:id="rId42"/>
    <p:sldId id="430" r:id="rId43"/>
    <p:sldId id="344" r:id="rId44"/>
    <p:sldId id="432" r:id="rId45"/>
    <p:sldId id="433" r:id="rId46"/>
    <p:sldId id="431" r:id="rId47"/>
    <p:sldId id="352" r:id="rId48"/>
    <p:sldId id="345" r:id="rId49"/>
    <p:sldId id="434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3" r:id="rId59"/>
    <p:sldId id="444" r:id="rId60"/>
    <p:sldId id="445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293" r:id="rId77"/>
    <p:sldId id="294" r:id="rId78"/>
    <p:sldId id="295" r:id="rId79"/>
    <p:sldId id="296" r:id="rId80"/>
    <p:sldId id="297" r:id="rId81"/>
    <p:sldId id="298" r:id="rId82"/>
    <p:sldId id="299" r:id="rId83"/>
    <p:sldId id="300" r:id="rId84"/>
    <p:sldId id="301" r:id="rId85"/>
    <p:sldId id="368" r:id="rId86"/>
    <p:sldId id="371" r:id="rId87"/>
    <p:sldId id="372" r:id="rId88"/>
    <p:sldId id="373" r:id="rId89"/>
    <p:sldId id="374" r:id="rId90"/>
    <p:sldId id="302" r:id="rId91"/>
    <p:sldId id="258" r:id="rId92"/>
    <p:sldId id="307" r:id="rId93"/>
    <p:sldId id="303" r:id="rId94"/>
    <p:sldId id="306" r:id="rId95"/>
    <p:sldId id="315" r:id="rId96"/>
    <p:sldId id="314" r:id="rId97"/>
    <p:sldId id="313" r:id="rId98"/>
    <p:sldId id="312" r:id="rId99"/>
    <p:sldId id="311" r:id="rId100"/>
    <p:sldId id="323" r:id="rId101"/>
    <p:sldId id="322" r:id="rId102"/>
    <p:sldId id="324" r:id="rId103"/>
    <p:sldId id="325" r:id="rId104"/>
    <p:sldId id="326" r:id="rId105"/>
    <p:sldId id="327" r:id="rId106"/>
    <p:sldId id="328" r:id="rId107"/>
    <p:sldId id="329" r:id="rId108"/>
    <p:sldId id="330" r:id="rId109"/>
    <p:sldId id="331" r:id="rId110"/>
    <p:sldId id="332" r:id="rId111"/>
    <p:sldId id="406" r:id="rId112"/>
    <p:sldId id="407" r:id="rId113"/>
    <p:sldId id="408" r:id="rId114"/>
    <p:sldId id="409" r:id="rId115"/>
    <p:sldId id="410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55" r:id="rId125"/>
    <p:sldId id="456" r:id="rId126"/>
    <p:sldId id="457" r:id="rId127"/>
    <p:sldId id="458" r:id="rId128"/>
    <p:sldId id="411" r:id="rId129"/>
    <p:sldId id="416" r:id="rId130"/>
    <p:sldId id="417" r:id="rId131"/>
    <p:sldId id="419" r:id="rId132"/>
    <p:sldId id="421" r:id="rId133"/>
    <p:sldId id="490" r:id="rId134"/>
    <p:sldId id="491" r:id="rId135"/>
    <p:sldId id="492" r:id="rId136"/>
    <p:sldId id="493" r:id="rId137"/>
    <p:sldId id="494" r:id="rId138"/>
    <p:sldId id="463" r:id="rId139"/>
    <p:sldId id="464" r:id="rId140"/>
    <p:sldId id="465" r:id="rId141"/>
    <p:sldId id="466" r:id="rId142"/>
    <p:sldId id="467" r:id="rId143"/>
    <p:sldId id="468" r:id="rId144"/>
    <p:sldId id="469" r:id="rId145"/>
    <p:sldId id="470" r:id="rId146"/>
    <p:sldId id="471" r:id="rId147"/>
    <p:sldId id="472" r:id="rId148"/>
    <p:sldId id="473" r:id="rId149"/>
    <p:sldId id="474" r:id="rId150"/>
    <p:sldId id="475" r:id="rId151"/>
    <p:sldId id="476" r:id="rId152"/>
    <p:sldId id="477" r:id="rId153"/>
    <p:sldId id="478" r:id="rId154"/>
    <p:sldId id="479" r:id="rId155"/>
    <p:sldId id="480" r:id="rId156"/>
    <p:sldId id="481" r:id="rId157"/>
    <p:sldId id="482" r:id="rId158"/>
    <p:sldId id="483" r:id="rId159"/>
    <p:sldId id="484" r:id="rId160"/>
    <p:sldId id="485" r:id="rId161"/>
    <p:sldId id="486" r:id="rId162"/>
    <p:sldId id="487" r:id="rId163"/>
    <p:sldId id="488" r:id="rId164"/>
    <p:sldId id="489" r:id="rId165"/>
    <p:sldId id="495" r:id="rId166"/>
    <p:sldId id="496" r:id="rId167"/>
    <p:sldId id="497" r:id="rId168"/>
    <p:sldId id="498" r:id="rId169"/>
    <p:sldId id="499" r:id="rId170"/>
    <p:sldId id="500" r:id="rId171"/>
    <p:sldId id="501" r:id="rId172"/>
    <p:sldId id="502" r:id="rId173"/>
    <p:sldId id="503" r:id="rId174"/>
    <p:sldId id="504" r:id="rId175"/>
    <p:sldId id="505" r:id="rId176"/>
    <p:sldId id="506" r:id="rId177"/>
    <p:sldId id="507" r:id="rId178"/>
    <p:sldId id="508" r:id="rId179"/>
    <p:sldId id="509" r:id="rId180"/>
    <p:sldId id="510" r:id="rId181"/>
    <p:sldId id="511" r:id="rId182"/>
    <p:sldId id="512" r:id="rId183"/>
    <p:sldId id="513" r:id="rId184"/>
    <p:sldId id="514" r:id="rId185"/>
    <p:sldId id="515" r:id="rId186"/>
    <p:sldId id="516" r:id="rId187"/>
    <p:sldId id="517" r:id="rId188"/>
    <p:sldId id="518" r:id="rId189"/>
    <p:sldId id="519" r:id="rId190"/>
    <p:sldId id="520" r:id="rId191"/>
    <p:sldId id="521" r:id="rId192"/>
    <p:sldId id="522" r:id="rId193"/>
    <p:sldId id="523" r:id="rId194"/>
    <p:sldId id="524" r:id="rId195"/>
    <p:sldId id="525" r:id="rId196"/>
    <p:sldId id="526" r:id="rId197"/>
    <p:sldId id="354" r:id="rId198"/>
    <p:sldId id="355" r:id="rId199"/>
    <p:sldId id="356" r:id="rId200"/>
    <p:sldId id="357" r:id="rId201"/>
    <p:sldId id="358" r:id="rId202"/>
    <p:sldId id="359" r:id="rId203"/>
    <p:sldId id="360" r:id="rId204"/>
    <p:sldId id="361" r:id="rId205"/>
    <p:sldId id="362" r:id="rId206"/>
    <p:sldId id="363" r:id="rId207"/>
    <p:sldId id="364" r:id="rId208"/>
    <p:sldId id="365" r:id="rId209"/>
    <p:sldId id="366" r:id="rId210"/>
    <p:sldId id="367" r:id="rId2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61" autoAdjust="0"/>
  </p:normalViewPr>
  <p:slideViewPr>
    <p:cSldViewPr snapToGrid="0">
      <p:cViewPr varScale="1">
        <p:scale>
          <a:sx n="76" d="100"/>
          <a:sy n="76" d="100"/>
        </p:scale>
        <p:origin x="12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tableStyles" Target="tableStyles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theme" Target="theme/theme1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FBFA8-53A5-458D-AEFB-7917B827E109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FF79-003E-419D-9188-794501A925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5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prosv.ru/" TargetMode="External"/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5634678" y="6466208"/>
            <a:ext cx="4309423" cy="3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4" rIns="91412" bIns="45704" anchor="b"/>
          <a:lstStyle/>
          <a:p>
            <a:pPr algn="r" hangingPunct="0">
              <a:defRPr/>
            </a:pPr>
            <a:fld id="{4EC635DE-2108-4CD8-A8E0-6E124A54171A}" type="slidenum">
              <a:rPr lang="ru-RU" sz="12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pPr algn="r" hangingPunct="0">
                <a:defRPr/>
              </a:pPr>
              <a:t>155</a:t>
            </a:fld>
            <a:endParaRPr lang="ru-RU" sz="1200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484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70250" y="511175"/>
            <a:ext cx="3403600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Заметки 2"/>
          <p:cNvSpPr>
            <a:spLocks noGrp="1"/>
          </p:cNvSpPr>
          <p:nvPr>
            <p:ph type="body" idx="1"/>
          </p:nvPr>
        </p:nvSpPr>
        <p:spPr bwMode="auto">
          <a:xfrm>
            <a:off x="1325254" y="3233104"/>
            <a:ext cx="7293593" cy="3061212"/>
          </a:xfrm>
          <a:noFill/>
        </p:spPr>
        <p:txBody>
          <a:bodyPr wrap="square" lIns="91412" tIns="45704" rIns="91412" bIns="457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48485" name="Номер слайда 3"/>
          <p:cNvSpPr txBox="1">
            <a:spLocks noGrp="1"/>
          </p:cNvSpPr>
          <p:nvPr/>
        </p:nvSpPr>
        <p:spPr bwMode="auto">
          <a:xfrm>
            <a:off x="5634678" y="6466208"/>
            <a:ext cx="4309423" cy="33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4" rIns="91412" bIns="45704" anchor="b"/>
          <a:lstStyle/>
          <a:p>
            <a:pPr algn="r" hangingPunct="0">
              <a:defRPr/>
            </a:pPr>
            <a:fld id="{064C7347-BD68-4328-AAB6-2DE898ACC95F}" type="slidenum">
              <a:rPr lang="ru-RU" sz="12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pPr algn="r" hangingPunct="0">
                <a:defRPr/>
              </a:pPr>
              <a:t>155</a:t>
            </a:fld>
            <a:endParaRPr lang="ru-RU" sz="1200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1039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719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ассортименте магазина представлены школьные учебники, рабочие тетради, методические пособия, карты и атласы, а также широкий выбор изданий для дошкольного образования. </a:t>
            </a:r>
            <a:r>
              <a:rPr lang="en-US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</a:t>
            </a:r>
            <a:r>
              <a:rPr lang="ru-RU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http://shop.prosv.ru/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821CE-EB0B-4E8F-9B5C-00023EDE988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6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3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1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3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9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515E-B2D3-4460-B4C9-1BFC722D63C8}" type="datetimeFigureOut">
              <a:rPr lang="ru-RU" smtClean="0"/>
              <a:t>24.06.2018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AD9C-612A-4400-9AE1-ADE0E6F20C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1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39.png"/><Relationship Id="rId7" Type="http://schemas.openxmlformats.org/officeDocument/2006/relationships/image" Target="../media/image13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image" Target="../media/image1330.png"/><Relationship Id="rId10" Type="http://schemas.openxmlformats.org/officeDocument/2006/relationships/image" Target="../media/image1380.png"/><Relationship Id="rId4" Type="http://schemas.openxmlformats.org/officeDocument/2006/relationships/image" Target="../media/image1320.png"/><Relationship Id="rId9" Type="http://schemas.openxmlformats.org/officeDocument/2006/relationships/image" Target="../media/image137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8.jpg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gi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8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png"/><Relationship Id="rId7" Type="http://schemas.openxmlformats.org/officeDocument/2006/relationships/image" Target="../media/image228.jpeg"/><Relationship Id="rId12" Type="http://schemas.openxmlformats.org/officeDocument/2006/relationships/image" Target="../media/image23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11" Type="http://schemas.openxmlformats.org/officeDocument/2006/relationships/image" Target="../media/image232.png"/><Relationship Id="rId5" Type="http://schemas.openxmlformats.org/officeDocument/2006/relationships/image" Target="../media/image226.jpeg"/><Relationship Id="rId10" Type="http://schemas.openxmlformats.org/officeDocument/2006/relationships/image" Target="../media/image231.png"/><Relationship Id="rId4" Type="http://schemas.openxmlformats.org/officeDocument/2006/relationships/image" Target="../media/image225.jpeg"/><Relationship Id="rId9" Type="http://schemas.openxmlformats.org/officeDocument/2006/relationships/image" Target="../media/image230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Relationship Id="rId9" Type="http://schemas.openxmlformats.org/officeDocument/2006/relationships/image" Target="../media/image239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jpe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12" Type="http://schemas.openxmlformats.org/officeDocument/2006/relationships/image" Target="../media/image2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11" Type="http://schemas.openxmlformats.org/officeDocument/2006/relationships/image" Target="../media/image248.jpeg"/><Relationship Id="rId5" Type="http://schemas.openxmlformats.org/officeDocument/2006/relationships/image" Target="../media/image242.png"/><Relationship Id="rId15" Type="http://schemas.openxmlformats.org/officeDocument/2006/relationships/image" Target="../media/image252.png"/><Relationship Id="rId10" Type="http://schemas.openxmlformats.org/officeDocument/2006/relationships/image" Target="../media/image247.jpeg"/><Relationship Id="rId4" Type="http://schemas.openxmlformats.org/officeDocument/2006/relationships/image" Target="../media/image241.png"/><Relationship Id="rId9" Type="http://schemas.openxmlformats.org/officeDocument/2006/relationships/image" Target="../media/image246.jpeg"/><Relationship Id="rId14" Type="http://schemas.openxmlformats.org/officeDocument/2006/relationships/image" Target="../media/image25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wmf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http://school.discovery.com/clipart/images/dmbtest.gif" TargetMode="External"/><Relationship Id="rId7" Type="http://schemas.openxmlformats.org/officeDocument/2006/relationships/image" Target="../media/image263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6" Type="http://schemas.openxmlformats.org/officeDocument/2006/relationships/image" Target="http://is.freefoto.com/ImageServer?imageSize=prev&amp;imageRef=2032-25-37" TargetMode="External"/><Relationship Id="rId11" Type="http://schemas.openxmlformats.org/officeDocument/2006/relationships/image" Target="../media/image267.jpeg"/><Relationship Id="rId5" Type="http://schemas.openxmlformats.org/officeDocument/2006/relationships/image" Target="../media/image262.jpeg"/><Relationship Id="rId10" Type="http://schemas.openxmlformats.org/officeDocument/2006/relationships/image" Target="../media/image266.png"/><Relationship Id="rId4" Type="http://schemas.openxmlformats.org/officeDocument/2006/relationships/image" Target="../media/image261.wmf"/><Relationship Id="rId9" Type="http://schemas.openxmlformats.org/officeDocument/2006/relationships/image" Target="../media/image265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7.pn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wmf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0.jpeg"/><Relationship Id="rId4" Type="http://schemas.openxmlformats.org/officeDocument/2006/relationships/image" Target="../media/image2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do.gsfc.nasa.gov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0.png"/><Relationship Id="rId4" Type="http://schemas.openxmlformats.org/officeDocument/2006/relationships/image" Target="../media/image300.jpe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7" Type="http://schemas.openxmlformats.org/officeDocument/2006/relationships/image" Target="../media/image31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png"/><Relationship Id="rId5" Type="http://schemas.openxmlformats.org/officeDocument/2006/relationships/image" Target="../media/image311.jpeg"/><Relationship Id="rId4" Type="http://schemas.openxmlformats.org/officeDocument/2006/relationships/image" Target="../media/image310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3.png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7" Type="http://schemas.openxmlformats.org/officeDocument/2006/relationships/image" Target="../media/image333.jpe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5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2.jpeg"/><Relationship Id="rId4" Type="http://schemas.openxmlformats.org/officeDocument/2006/relationships/image" Target="../media/image34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1.png"/><Relationship Id="rId5" Type="http://schemas.openxmlformats.org/officeDocument/2006/relationships/image" Target="../media/image350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8.png"/><Relationship Id="rId5" Type="http://schemas.openxmlformats.org/officeDocument/2006/relationships/image" Target="../media/image357.png"/><Relationship Id="rId4" Type="http://schemas.openxmlformats.org/officeDocument/2006/relationships/image" Target="../media/image35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2.png"/><Relationship Id="rId5" Type="http://schemas.openxmlformats.org/officeDocument/2006/relationships/image" Target="../media/image361.png"/><Relationship Id="rId4" Type="http://schemas.openxmlformats.org/officeDocument/2006/relationships/image" Target="../media/image360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8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8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sv.ru/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pheres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image" Target="../media/image375.png"/><Relationship Id="rId7" Type="http://schemas.openxmlformats.org/officeDocument/2006/relationships/slide" Target="slide4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37.xml"/><Relationship Id="rId4" Type="http://schemas.openxmlformats.org/officeDocument/2006/relationships/slide" Target="slide3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6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9.png"/><Relationship Id="rId4" Type="http://schemas.openxmlformats.org/officeDocument/2006/relationships/slide" Target="slide8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hop.prosv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image" Target="../media/image386.png"/><Relationship Id="rId2" Type="http://schemas.openxmlformats.org/officeDocument/2006/relationships/hyperlink" Target="mailto:prosv@prosv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5.png"/><Relationship Id="rId5" Type="http://schemas.openxmlformats.org/officeDocument/2006/relationships/image" Target="../media/image384.jpeg"/><Relationship Id="rId4" Type="http://schemas.openxmlformats.org/officeDocument/2006/relationships/hyperlink" Target="http://www.spheres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gif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jpg"/><Relationship Id="rId4" Type="http://schemas.openxmlformats.org/officeDocument/2006/relationships/image" Target="../media/image143.jpg"/><Relationship Id="rId9" Type="http://schemas.openxmlformats.org/officeDocument/2006/relationships/image" Target="../media/image1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7" Type="http://schemas.openxmlformats.org/officeDocument/2006/relationships/image" Target="../media/image15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48.JPG"/><Relationship Id="rId4" Type="http://schemas.openxmlformats.org/officeDocument/2006/relationships/image" Target="../media/image150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g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1001" y="2260601"/>
            <a:ext cx="51203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Ключевые проблемы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преподавания астрономии.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Год спустя…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3256" y="4562053"/>
            <a:ext cx="4223657" cy="116663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129859" tIns="64930" rIns="129859" bIns="6493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Литвинов Олег Андреевич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Ведущий методист по физике центра «Сферы»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28964" y="119743"/>
            <a:ext cx="648607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ПРОСТРАНСТВЕННЫЕ МАСШТАБЫ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14" y="892629"/>
            <a:ext cx="3366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Масштаб: 1 млн км. = 1 см.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" y="1292739"/>
            <a:ext cx="3247629" cy="993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750" y="1099294"/>
            <a:ext cx="3197908" cy="1380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14" y="2479444"/>
            <a:ext cx="3398142" cy="1635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932" y="2512101"/>
            <a:ext cx="4603298" cy="1519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14" y="4031850"/>
            <a:ext cx="3156858" cy="14438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969" y="3955716"/>
            <a:ext cx="44481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6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505041" y="80010"/>
            <a:ext cx="1773242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ХИМИЯ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" y="1156163"/>
            <a:ext cx="75057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34696" y="114300"/>
            <a:ext cx="2074607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ИСТОРИЯ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" y="3026410"/>
            <a:ext cx="3077210" cy="30772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1" y="3026410"/>
            <a:ext cx="4026248" cy="3220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999179"/>
            <a:ext cx="4450080" cy="29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19346" y="174171"/>
            <a:ext cx="6505307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prstClr val="white"/>
                </a:solidFill>
                <a:latin typeface="Impact" panose="020B0806030902050204" pitchFamily="34" charset="0"/>
              </a:rPr>
              <a:t>ЗАДАЧИ В КУРСЕ АСТРОНОМИИ</a:t>
            </a:r>
            <a:endParaRPr lang="ru-RU" sz="4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558143" y="882057"/>
            <a:ext cx="21771" cy="990286"/>
          </a:xfrm>
          <a:prstGeom prst="straightConnector1">
            <a:avLst/>
          </a:prstGeom>
          <a:ln w="1079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455229" y="882057"/>
            <a:ext cx="21771" cy="990286"/>
          </a:xfrm>
          <a:prstGeom prst="straightConnector1">
            <a:avLst/>
          </a:prstGeom>
          <a:ln w="1079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98714" y="1872342"/>
            <a:ext cx="3505200" cy="102325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Качественные задачи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7429" y="1872342"/>
            <a:ext cx="3624942" cy="102325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Количественные задачи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3" y="3341234"/>
            <a:ext cx="4129337" cy="2591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8" y="3341234"/>
            <a:ext cx="4060371" cy="259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1514" y="163286"/>
            <a:ext cx="226376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ПРИМЕР: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3" y="163286"/>
            <a:ext cx="6847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спутник обращается по круговой орбите вокруг планеты радиусом 3400 км, совершая один оборот за 2 часа. Ускорение свободного падения на поверхности планеты равно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м/с</a:t>
            </a:r>
            <a:r>
              <a:rPr lang="ru-RU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Определить радиус орбиты спутника.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564"/>
            <a:ext cx="9144000" cy="4866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543" y="1643743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Дано: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10" y="2120798"/>
            <a:ext cx="2736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</a:t>
            </a:r>
            <a:r>
              <a:rPr lang="ru-RU" sz="2800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пл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= 3400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км =</a:t>
            </a:r>
          </a:p>
          <a:p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= 3,4∙10</a:t>
            </a:r>
            <a:r>
              <a:rPr lang="ru-RU" sz="28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6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м</a:t>
            </a:r>
          </a:p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</a:t>
            </a:r>
            <a:r>
              <a:rPr lang="ru-RU" sz="2800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= 2 ч = 3600 с</a:t>
            </a:r>
          </a:p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g = 10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м/с</a:t>
            </a:r>
            <a:r>
              <a:rPr lang="ru-RU" sz="28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542" y="3951250"/>
            <a:ext cx="271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Найти: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</a:t>
            </a:r>
            <a:r>
              <a:rPr lang="ru-RU" sz="32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22514" y="2120798"/>
            <a:ext cx="1008422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808514" y="1807029"/>
            <a:ext cx="10886" cy="254725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46510" y="3936680"/>
            <a:ext cx="257289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76235" y="1643743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Решение:</a:t>
            </a:r>
            <a:endParaRPr lang="ru-RU" sz="32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35085" y="2319860"/>
                <a:ext cx="1621534" cy="407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ru-RU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ц.с</m:t>
                          </m:r>
                        </m:sub>
                      </m:sSub>
                      <m:r>
                        <a:rPr lang="ru-RU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ru-RU" b="1" i="1" dirty="0">
                  <a:solidFill>
                    <a:prstClr val="black"/>
                  </a:solidFill>
                  <a:latin typeface="Monotype Corsiva" panose="03010101010201010101" pitchFamily="66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85" y="2319860"/>
                <a:ext cx="1621534" cy="407547"/>
              </a:xfrm>
              <a:prstGeom prst="rect">
                <a:avLst/>
              </a:prstGeom>
              <a:blipFill>
                <a:blip r:embed="rId4" cstate="print"/>
                <a:stretch>
                  <a:fillRect l="-2256" r="-4135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135085" y="2683003"/>
                <a:ext cx="114768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85" y="2683003"/>
                <a:ext cx="1147686" cy="69147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единительная линия 19"/>
          <p:cNvCxnSpPr/>
          <p:nvPr/>
        </p:nvCxnSpPr>
        <p:spPr>
          <a:xfrm>
            <a:off x="4756619" y="2319860"/>
            <a:ext cx="0" cy="1156518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83700" y="26189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&gt;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93558" y="2469239"/>
                <a:ext cx="1952329" cy="752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ц.с</m:t>
                          </m:r>
                        </m:sub>
                      </m:sSub>
                      <m:r>
                        <a:rPr lang="ru-RU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ор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558" y="2469239"/>
                <a:ext cx="1952329" cy="752770"/>
              </a:xfrm>
              <a:prstGeom prst="rect">
                <a:avLst/>
              </a:prstGeom>
              <a:blipFill>
                <a:blip r:embed="rId6" cstate="print"/>
                <a:stretch>
                  <a:fillRect r="-938" b="-64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065910" y="3391881"/>
                <a:ext cx="35104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ц.с</m:t>
                          </m:r>
                        </m:sub>
                      </m:sSub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⇒   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ц.с</m:t>
                          </m:r>
                        </m:sub>
                      </m:sSub>
                      <m:r>
                        <a:rPr lang="ru-RU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910" y="3391881"/>
                <a:ext cx="3510448" cy="691471"/>
              </a:xfrm>
              <a:prstGeom prst="rect">
                <a:avLst/>
              </a:prstGeom>
              <a:blipFill>
                <a:blip r:embed="rId7" cstate="print"/>
                <a:stretch>
                  <a:fillRect b="-61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978300" y="4068421"/>
                <a:ext cx="1696939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пл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sz="24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ор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300" y="4068421"/>
                <a:ext cx="1696939" cy="832407"/>
              </a:xfrm>
              <a:prstGeom prst="rect">
                <a:avLst/>
              </a:prstGeom>
              <a:blipFill>
                <a:blip r:embed="rId8" cstate="print"/>
                <a:stretch>
                  <a:fillRect r="-1079" b="-5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единительная линия 30"/>
          <p:cNvCxnSpPr/>
          <p:nvPr/>
        </p:nvCxnSpPr>
        <p:spPr>
          <a:xfrm>
            <a:off x="6576358" y="3389043"/>
            <a:ext cx="0" cy="1328386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054448" y="3707547"/>
                <a:ext cx="1611980" cy="617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ор</m:t>
                              </m:r>
                            </m:sub>
                          </m:sSub>
                        </m:e>
                        <m:sup>
                          <m: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0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𝐺𝑀</m:t>
                          </m:r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48" y="3707547"/>
                <a:ext cx="1611980" cy="617541"/>
              </a:xfrm>
              <a:prstGeom prst="rect">
                <a:avLst/>
              </a:prstGeom>
              <a:blipFill>
                <a:blip r:embed="rId9" cstate="print"/>
                <a:stretch>
                  <a:fillRect r="-755" b="-7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6665827" y="387430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889606" y="4484624"/>
                <a:ext cx="1717971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ор</m:t>
                          </m:r>
                        </m:sub>
                      </m:sSub>
                      <m:r>
                        <a:rPr lang="ru-RU" sz="20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ru-RU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606" y="4484624"/>
                <a:ext cx="1717971" cy="909352"/>
              </a:xfrm>
              <a:prstGeom prst="rect">
                <a:avLst/>
              </a:prstGeom>
              <a:blipFill>
                <a:blip r:embed="rId10" cstate="print"/>
                <a:stretch>
                  <a:fillRect r="-1773" b="-7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8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17" grpId="0" animBg="1"/>
      <p:bldP spid="18" grpId="0" animBg="1"/>
      <p:bldP spid="21" grpId="0"/>
      <p:bldP spid="22" grpId="0" animBg="1"/>
      <p:bldP spid="27" grpId="0" animBg="1"/>
      <p:bldP spid="29" grpId="0" animBg="1"/>
      <p:bldP spid="33" grpId="0" animBg="1"/>
      <p:bldP spid="34" grpId="0"/>
      <p:bldP spid="3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1514" y="163286"/>
            <a:ext cx="226376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ПРИМЕР: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3" y="163286"/>
            <a:ext cx="6847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спутник обращается по круговой орбите вокруг планеты радиусом 3400 км, совершая один оборот за 2 часа. Ускорение свободного падения на поверхности планеты равно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м/с</a:t>
            </a:r>
            <a:r>
              <a:rPr lang="ru-RU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Определить радиус орбиты спутника.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564"/>
            <a:ext cx="9144000" cy="4866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543" y="1643743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Дано: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10" y="2120798"/>
            <a:ext cx="2736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</a:t>
            </a:r>
            <a:r>
              <a:rPr lang="ru-RU" sz="2800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пл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= 3400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км =</a:t>
            </a:r>
          </a:p>
          <a:p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= 3,4∙10</a:t>
            </a:r>
            <a:r>
              <a:rPr lang="ru-RU" sz="28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6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м</a:t>
            </a:r>
          </a:p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T</a:t>
            </a:r>
            <a:r>
              <a:rPr lang="ru-RU" sz="2800" baseline="-25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= 2 ч = 3600 с</a:t>
            </a:r>
          </a:p>
          <a:p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g = 10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м/с</a:t>
            </a:r>
            <a:r>
              <a:rPr lang="ru-RU" sz="28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542" y="3951250"/>
            <a:ext cx="271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Найти: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</a:t>
            </a:r>
            <a:r>
              <a:rPr lang="ru-RU" sz="32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22514" y="2120798"/>
            <a:ext cx="1008422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2808514" y="1807029"/>
            <a:ext cx="10886" cy="2547257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46510" y="3936680"/>
            <a:ext cx="257289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76235" y="1643743"/>
            <a:ext cx="1568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Решение:</a:t>
            </a:r>
            <a:endParaRPr lang="ru-RU" sz="32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50629" y="2271228"/>
                <a:ext cx="1717971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ор</m:t>
                          </m:r>
                        </m:sub>
                      </m:sSub>
                      <m:r>
                        <a:rPr lang="ru-RU" sz="20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ctrl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ru-RU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ru-RU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ru-RU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629" y="2271228"/>
                <a:ext cx="1717971" cy="909352"/>
              </a:xfrm>
              <a:prstGeom prst="rect">
                <a:avLst/>
              </a:prstGeom>
              <a:blipFill>
                <a:blip r:embed="rId4" cstate="print"/>
                <a:stretch>
                  <a:fillRect r="-1773" b="-7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50629" y="3234345"/>
                <a:ext cx="1109535" cy="657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i="1" smtClean="0"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𝐺𝑀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sz="2000" i="1" smtClean="0"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пл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ru-RU" sz="2000" i="1" smtClean="0">
                                  <a:solidFill>
                                    <a:prstClr val="white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629" y="3234345"/>
                <a:ext cx="1109535" cy="657744"/>
              </a:xfrm>
              <a:prstGeom prst="rect">
                <a:avLst/>
              </a:prstGeom>
              <a:blipFill>
                <a:blip r:embed="rId5" cstate="print"/>
                <a:stretch>
                  <a:fillRect r="-1648" b="-84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42126" y="3345626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=</a:t>
            </a:r>
            <a:r>
              <a:rPr lang="en-US" sz="24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&gt; GM = </a:t>
            </a:r>
            <a:r>
              <a:rPr lang="en-US" sz="2400" i="1" dirty="0" err="1" smtClean="0">
                <a:solidFill>
                  <a:prstClr val="white"/>
                </a:solidFill>
                <a:latin typeface="Monotype Corsiva" panose="03010101010201010101" pitchFamily="66" charset="0"/>
              </a:rPr>
              <a:t>gR</a:t>
            </a:r>
            <a:r>
              <a:rPr lang="ru-RU" sz="2400" i="1" baseline="-250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пл</a:t>
            </a:r>
            <a:r>
              <a:rPr lang="ru-RU" sz="2400" i="1" baseline="3000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2</a:t>
            </a:r>
            <a:endParaRPr lang="ru-RU" sz="2400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937197" y="2351314"/>
            <a:ext cx="0" cy="1892323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05500" y="3015790"/>
            <a:ext cx="643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</a:rPr>
              <a:t>=</a:t>
            </a:r>
            <a:r>
              <a:rPr lang="en-US" sz="3600" dirty="0" smtClean="0">
                <a:solidFill>
                  <a:prstClr val="white"/>
                </a:solidFill>
              </a:rPr>
              <a:t>&gt;</a:t>
            </a:r>
            <a:endParaRPr lang="ru-RU" sz="36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449572" y="2716095"/>
                <a:ext cx="2242280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ru-RU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ор</m:t>
                          </m:r>
                        </m:sub>
                      </m:sSub>
                      <m:r>
                        <a:rPr lang="ru-RU" sz="24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ru-RU" sz="2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ru-RU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пл</m:t>
                                  </m:r>
                                </m:sub>
                                <m:sup>
                                  <m:r>
                                    <a:rPr lang="ru-RU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72" y="2716095"/>
                <a:ext cx="2242280" cy="109119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050629" y="4497792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</a:t>
            </a:r>
            <a:r>
              <a:rPr lang="ru-RU" sz="2400" baseline="-25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ор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= 400 км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37197" y="5054178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Ответ: 400 км</a:t>
            </a:r>
            <a:endParaRPr lang="ru-RU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9" grpId="0"/>
      <p:bldP spid="23" grpId="0" animBg="1"/>
      <p:bldP spid="24" grpId="0"/>
      <p:bldP spid="2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76374" y="108857"/>
            <a:ext cx="1991251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Impact" panose="020B0806030902050204" pitchFamily="34" charset="0"/>
              </a:rPr>
              <a:t>ЗАДАЧНИК</a:t>
            </a:r>
            <a:endParaRPr lang="ru-RU" sz="32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3715" y="2713590"/>
            <a:ext cx="2646788" cy="3472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prst="convex"/>
          </a:sp3d>
        </p:spPr>
      </p:pic>
      <p:sp>
        <p:nvSpPr>
          <p:cNvPr id="5" name="TextBox 4"/>
          <p:cNvSpPr txBox="1"/>
          <p:nvPr/>
        </p:nvSpPr>
        <p:spPr>
          <a:xfrm>
            <a:off x="522318" y="355078"/>
            <a:ext cx="1181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авторе:</a:t>
            </a:r>
            <a:endParaRPr lang="ru-RU" sz="16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5" y="792483"/>
            <a:ext cx="1633091" cy="2141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409" y="946357"/>
            <a:ext cx="369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Олег Станиславович Угольников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55409" y="1229809"/>
            <a:ext cx="6966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физико-математических наук, старший научный сотрудник Института космических исследований РАН, заместитель председателя Методической комиссии Всероссийской олимпиады по астрономии, член жюри Всероссийской олимпиады по астрономии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2318" y="4134385"/>
            <a:ext cx="5649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Задачник поможет отработать навыки решения задач. Часть заданий связана с анализом карт звездного неба и фотографий небесных объектов. Задания охватывают широкий спектр астрономических вопросов от приземного космоса до космологии — науки о развитии всей Вселенной как единого целого.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273" y="2934056"/>
            <a:ext cx="6193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задачнике содержатся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задачи по всем темам учебника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ArialMT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10-11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классов. Порядок задач соответствует структуре учебника. Они разделены по уровню сложности на три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MT"/>
              </a:rPr>
              <a:t>группы.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23" y="325891"/>
            <a:ext cx="4446134" cy="4157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7686" y="917447"/>
            <a:ext cx="3920417" cy="5143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18790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591857" y="185057"/>
            <a:ext cx="5960286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Impact" panose="020B0806030902050204" pitchFamily="34" charset="0"/>
              </a:rPr>
              <a:t>ЗАДАЧИ ПО АСТРОНОМИИ ПО РАЗДЕЛАМ</a:t>
            </a:r>
            <a:endParaRPr lang="ru-RU" sz="28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17710" y="859970"/>
          <a:ext cx="8806546" cy="496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1308">
                  <a:extLst>
                    <a:ext uri="{9D8B030D-6E8A-4147-A177-3AD203B41FA5}">
                      <a16:colId xmlns="" xmlns:a16="http://schemas.microsoft.com/office/drawing/2014/main" val="2788755234"/>
                    </a:ext>
                  </a:extLst>
                </a:gridCol>
                <a:gridCol w="1319353">
                  <a:extLst>
                    <a:ext uri="{9D8B030D-6E8A-4147-A177-3AD203B41FA5}">
                      <a16:colId xmlns="" xmlns:a16="http://schemas.microsoft.com/office/drawing/2014/main" val="852562150"/>
                    </a:ext>
                  </a:extLst>
                </a:gridCol>
                <a:gridCol w="947058">
                  <a:extLst>
                    <a:ext uri="{9D8B030D-6E8A-4147-A177-3AD203B41FA5}">
                      <a16:colId xmlns="" xmlns:a16="http://schemas.microsoft.com/office/drawing/2014/main" val="3362018274"/>
                    </a:ext>
                  </a:extLst>
                </a:gridCol>
                <a:gridCol w="1023257">
                  <a:extLst>
                    <a:ext uri="{9D8B030D-6E8A-4147-A177-3AD203B41FA5}">
                      <a16:colId xmlns="" xmlns:a16="http://schemas.microsoft.com/office/drawing/2014/main" val="3871216136"/>
                    </a:ext>
                  </a:extLst>
                </a:gridCol>
                <a:gridCol w="903514">
                  <a:extLst>
                    <a:ext uri="{9D8B030D-6E8A-4147-A177-3AD203B41FA5}">
                      <a16:colId xmlns="" xmlns:a16="http://schemas.microsoft.com/office/drawing/2014/main" val="3574514842"/>
                    </a:ext>
                  </a:extLst>
                </a:gridCol>
                <a:gridCol w="859971">
                  <a:extLst>
                    <a:ext uri="{9D8B030D-6E8A-4147-A177-3AD203B41FA5}">
                      <a16:colId xmlns="" xmlns:a16="http://schemas.microsoft.com/office/drawing/2014/main" val="4173788373"/>
                    </a:ext>
                  </a:extLst>
                </a:gridCol>
                <a:gridCol w="947058">
                  <a:extLst>
                    <a:ext uri="{9D8B030D-6E8A-4147-A177-3AD203B41FA5}">
                      <a16:colId xmlns="" xmlns:a16="http://schemas.microsoft.com/office/drawing/2014/main" val="645998059"/>
                    </a:ext>
                  </a:extLst>
                </a:gridCol>
                <a:gridCol w="1045027">
                  <a:extLst>
                    <a:ext uri="{9D8B030D-6E8A-4147-A177-3AD203B41FA5}">
                      <a16:colId xmlns="" xmlns:a16="http://schemas.microsoft.com/office/drawing/2014/main" val="2318660192"/>
                    </a:ext>
                  </a:extLst>
                </a:gridCol>
              </a:tblGrid>
              <a:tr h="629789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ТЕМА</a:t>
                      </a:r>
                      <a:endParaRPr lang="ru-RU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Кол-во</a:t>
                      </a:r>
                    </a:p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часов</a:t>
                      </a:r>
                      <a:endParaRPr lang="ru-RU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Кол-во задач</a:t>
                      </a:r>
                      <a:endParaRPr lang="ru-RU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Качеств.</a:t>
                      </a:r>
                    </a:p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задачи</a:t>
                      </a:r>
                      <a:endParaRPr lang="ru-RU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Количеств.</a:t>
                      </a:r>
                    </a:p>
                    <a:p>
                      <a:pPr algn="ctr"/>
                      <a:r>
                        <a:rPr lang="ru-RU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mpact" panose="020B0806030902050204" pitchFamily="34" charset="0"/>
                        </a:rPr>
                        <a:t>задачи</a:t>
                      </a:r>
                      <a:endParaRPr lang="ru-RU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mpact" panose="020B080603090205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6197943"/>
                  </a:ext>
                </a:extLst>
              </a:tr>
              <a:tr h="629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Задачник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Задачник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Задачник</a:t>
                      </a:r>
                      <a:endParaRPr lang="ru-RU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599448"/>
                  </a:ext>
                </a:extLst>
              </a:tr>
              <a:tr h="6385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астрономию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r>
                        <a:rPr lang="ru-RU" sz="28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задания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2747532"/>
                  </a:ext>
                </a:extLst>
              </a:tr>
              <a:tr h="6385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Астрометрия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ч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115136"/>
                  </a:ext>
                </a:extLst>
              </a:tr>
              <a:tr h="6385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Небесная механика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ч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1474796"/>
                  </a:ext>
                </a:extLst>
              </a:tr>
              <a:tr h="6385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Астрофизика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+ 6 ч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6659060"/>
                  </a:ext>
                </a:extLst>
              </a:tr>
              <a:tr h="6385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Галактики</a:t>
                      </a:r>
                      <a:endParaRPr lang="ru-RU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+ 4 ч</a:t>
                      </a: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702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1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901" y="148318"/>
            <a:ext cx="5381625" cy="4362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502103"/>
            <a:ext cx="6433457" cy="560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19" y="86405"/>
            <a:ext cx="5248275" cy="4791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3457" y="1315810"/>
            <a:ext cx="6395357" cy="43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4686"/>
            <a:ext cx="3113314" cy="3113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3" y="3031420"/>
            <a:ext cx="6128657" cy="382658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29" y="0"/>
            <a:ext cx="3869871" cy="3869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0242" cy="3755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8894" y="3031420"/>
            <a:ext cx="4822154" cy="10156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АСТРОФИЗИКА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51" y="125185"/>
            <a:ext cx="5873131" cy="5012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8004" y="1210355"/>
            <a:ext cx="6521286" cy="44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2078"/>
            <a:ext cx="2166257" cy="2229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5" y="3945481"/>
            <a:ext cx="1781175" cy="2562225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360714" y="2035629"/>
            <a:ext cx="6422571" cy="217714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ЗАДАЧИ ЕГЭ</a:t>
            </a:r>
          </a:p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или ПОЧЕМУ НЕ НУЖНО ИХ БОЯТЬСЯ?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39" y="-19613"/>
            <a:ext cx="3125561" cy="1961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33" y="4277468"/>
            <a:ext cx="4142015" cy="2177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" y="45883"/>
            <a:ext cx="5398649" cy="19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2340428" y="206829"/>
            <a:ext cx="4463143" cy="772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адание № 24 в ЕГЭ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5" y="1066119"/>
            <a:ext cx="4162425" cy="2962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40" y="1811909"/>
            <a:ext cx="4687627" cy="37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015343" y="185057"/>
            <a:ext cx="3113314" cy="7293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КОДИФИКАТОР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03" y="1348466"/>
            <a:ext cx="6406653" cy="796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02" y="2144483"/>
            <a:ext cx="6406653" cy="1630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843"/>
            <a:ext cx="3126378" cy="1953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40" y="3897312"/>
            <a:ext cx="2864776" cy="2383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85" y="4056289"/>
            <a:ext cx="1865540" cy="18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ustomShape 1"/>
          <p:cNvSpPr/>
          <p:nvPr/>
        </p:nvSpPr>
        <p:spPr>
          <a:xfrm>
            <a:off x="582386" y="118006"/>
            <a:ext cx="7979228" cy="708120"/>
          </a:xfrm>
          <a:prstGeom prst="rect">
            <a:avLst/>
          </a:prstGeom>
          <a:solidFill>
            <a:srgbClr val="0070C0"/>
          </a:solidFill>
          <a:ln w="936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Impact" panose="020B0806030902050204" pitchFamily="34" charset="0"/>
                <a:ea typeface="Microsoft YaHei"/>
              </a:rPr>
              <a:t>ИЗМЕНЕНИЯ В СПРАВОЧНЫХ ДАННЫХ</a:t>
            </a:r>
            <a:endParaRPr lang="ru-RU" sz="40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1836600"/>
            <a:ext cx="6715125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4212864"/>
            <a:ext cx="6686550" cy="105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2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05477" y="250346"/>
            <a:ext cx="6133045" cy="566083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ДЕТАЛИЗАЦИЯ КОДИФИКАТОРА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44286" y="1604305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</a:pPr>
            <a:r>
              <a:rPr lang="ru-RU" sz="2800" b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5.4.1: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знать строение Солнечной системы,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основные отличия планет земной группы от планет-гигантов и отличительные признаки каждой из планет;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причины смены дня и ночи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причины смены времен года,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40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уметь рассчитывать первую и вторую космические скорости</a:t>
            </a:r>
            <a:endParaRPr lang="ru-RU" sz="2400" smtClean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6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64" y="755188"/>
            <a:ext cx="3002407" cy="2176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477" y="2731374"/>
            <a:ext cx="1304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Меркурий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70001" y="873812"/>
            <a:ext cx="63651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близко расположенная к Солнцу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движется вокруг Солнца по довольно сильно вытянутой эллиптической орбите (эксцентриситет 0,205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оборот по орбите Меркурий затрачивает 87,97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земных суток;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планеты по орбите 48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км/с;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меркурианские звёздные сутки равны 58,65 земных суток, т. е. 2/3 меркурианского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8857" y="3128693"/>
            <a:ext cx="90351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скорость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вращения планеты вокруг оси — величина практически постоянная, в то время как скорость орбитального движения постоянно изменяется. На участке орбиты вблизи перигелия в течение примерно 8 суток скорость орбитального движения превышает скорость вращательного движения. В результате Солнце на небе Меркурия останавливается, и начинает двигаться в обратном направлении — с запада на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восток;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857" y="4618271"/>
            <a:ext cx="8926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средняя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его дневной поверхности равна 623 К, ночной — всего 103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857" y="4929360"/>
            <a:ext cx="5932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имеет атмосферы;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магнитным полем, равным 0,7 % от земного.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0" y="935491"/>
            <a:ext cx="1938338" cy="1938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190" y="2854077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92828" y="935491"/>
            <a:ext cx="6444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близка к круговой — эксцентриситет составляет всего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0,0068;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вращается вокруг своей оси с запада на восток, т. е. в направлении, противоположном направлению вращения большинства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вокруг оси занимает 243,02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суток, а один оборот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Солнца равен 224,7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суток. (Год короче дня)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120" y="3254187"/>
            <a:ext cx="853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Венеры состоит в основном из углекислого газа (96%) и азота (почти 4%). Водяной пар и кислород содержатся в ней в следовых количествах (0,02% и 0,1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%);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— 737 К. Причиной столь высокой температуры на Венере является парниковый эффект, создаваемый плотной углекислотной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атмосферой;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парниковому эффекту возле поверхности Венеры исключено всякое существование жидкой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поверхностный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слой (кора) очень тонок; ослабленный высокой температурой, он даёт много возможностей лаве вырваться наружу.</a:t>
            </a:r>
          </a:p>
        </p:txBody>
      </p:sp>
    </p:spTree>
    <p:extLst>
      <p:ext uri="{BB962C8B-B14F-4D97-AF65-F5344CB8AC3E}">
        <p14:creationId xmlns:p14="http://schemas.microsoft.com/office/powerpoint/2010/main" val="13369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864045"/>
            <a:ext cx="2307772" cy="2307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804" y="3117790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Земля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0543" y="864045"/>
            <a:ext cx="63028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планет земной группы и единственное известное на данный момент планетарное тело, населённое живыми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существами;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движется вокруг Солнца по эллиптической орбите со скоростью примерно равной 30 км/c, вращаясь при этом вокруг собственной оси со скоростью на экваторе 465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м/с;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Земли по орбите непостоянна: в июле она начинает ускоряться (после прохождения афелия), а в январе — снова начинает замедляться (после прохождения перигелия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7713" y="3686277"/>
            <a:ext cx="87956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воды сосредоточена в океане, значительно меньше — в континентальной речной сети и подземных водах. Также большие запасы воды имеются в атмосфере, в виде облаков и водяного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сложной смеси кислорода, азота, углекислого и инертных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планеты имеет идеальную величину. Если она была бы меньшей – кислород улетел бы в космос, если большей – водород собрался бы на поверхности, и жизнь не смогла существовать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8"/>
          <p:cNvGrpSpPr/>
          <p:nvPr/>
        </p:nvGrpSpPr>
        <p:grpSpPr>
          <a:xfrm>
            <a:off x="1150616" y="3894744"/>
            <a:ext cx="6498767" cy="1046441"/>
            <a:chOff x="1400987" y="1175657"/>
            <a:chExt cx="6498767" cy="1046441"/>
          </a:xfrm>
        </p:grpSpPr>
        <p:sp>
          <p:nvSpPr>
            <p:cNvPr id="10" name="TextBox 9"/>
            <p:cNvSpPr txBox="1"/>
            <p:nvPr/>
          </p:nvSpPr>
          <p:spPr>
            <a:xfrm>
              <a:off x="3516086" y="1175657"/>
              <a:ext cx="2268570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2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mpact" panose="020B0806030902050204" pitchFamily="34" charset="0"/>
                </a:rPr>
                <a:t>ИНТЕРЕСНЫЙ ФАКТ!</a:t>
              </a:r>
              <a:endPara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00987" y="1575767"/>
              <a:ext cx="6498767" cy="646331"/>
            </a:xfrm>
            <a:prstGeom prst="rect">
              <a:avLst/>
            </a:prstGeom>
            <a:noFill/>
            <a:ln w="44450" cmpd="thinThick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Если увеличить расстояние от Земли до Солнца на 1% - океаны </a:t>
              </a:r>
              <a:endPara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замерзнут</a:t>
              </a:r>
              <a:r>
                <a:rPr lang="ru-RU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если уменьшить на 5% - вскипят</a:t>
              </a:r>
              <a:r>
                <a:rPr lang="ru-RU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8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6" y="857931"/>
            <a:ext cx="1980089" cy="1983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759" y="284117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00524" y="926222"/>
            <a:ext cx="66495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невооружённым глазом как яркая звезда красноватого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Марса до Солнца составляет 228 млн. км (1,52 а. е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заметный эксцентриситет (0,0934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обращения вокруг Солнца — 687 земных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суток;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обращения вокруг собственной оси – 24 часа 37 минут;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оси вращения Марса обеспечивает смену времён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" y="3241283"/>
            <a:ext cx="85452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весна и лето, вместе взятые,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длятся заметно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половины марсианского года. В то же время они приходятся на участок орбиты Марса, удалённый от Солнца. Поэтому на Марсе северное лето долгое и прохладное, а южное — короткое и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жаркое;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поле, примерно в 800 раз слабее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земного;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экваторе планеты колеблется от +30 °C в полдень до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-80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°С в полночь. Вблизи полюсов температура может упасть до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-143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на 95% из углекислого газа; также в ней содержится 2,7% азота, 1,6% аргона, 0,13% кислорода, 0,1% водяного пара, 0,07% угарного газа.</a:t>
            </a:r>
          </a:p>
        </p:txBody>
      </p:sp>
    </p:spTree>
    <p:extLst>
      <p:ext uri="{BB962C8B-B14F-4D97-AF65-F5344CB8AC3E}">
        <p14:creationId xmlns:p14="http://schemas.microsoft.com/office/powerpoint/2010/main" val="31143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192709" y="130629"/>
            <a:ext cx="6758581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ПОЧЕМУ СТОИТ НАЧИНАТЬ ИЗУЧЕНИЕ РАЗДЕЛА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 ТЕМЫ «СОЛНЦЕ»?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623" y="1186543"/>
            <a:ext cx="88152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теме отображены все основные астрономические понятия</a:t>
            </a:r>
          </a:p>
          <a:p>
            <a:pPr marL="342900" indent="-342900">
              <a:buAutoNum type="arabicPeriod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– первая звезда, до которой было измерено расстояние </a:t>
            </a:r>
          </a:p>
          <a:p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(метод параллакса, метод радиолокации)</a:t>
            </a:r>
          </a:p>
          <a:p>
            <a:pPr marL="342900" indent="-342900">
              <a:buAutoNum type="arabicPeriod" startAt="3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 материала</a:t>
            </a:r>
          </a:p>
          <a:p>
            <a:pPr marL="342900" indent="-342900">
              <a:buAutoNum type="arabicPeriod" startAt="3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Многоканальное влияние на Землю</a:t>
            </a:r>
          </a:p>
          <a:p>
            <a:pPr marL="342900" indent="-342900">
              <a:buAutoNum type="arabicPeriod" startAt="3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и физическое состояние вещества</a:t>
            </a:r>
          </a:p>
          <a:p>
            <a:pPr marL="342900" indent="-342900">
              <a:buAutoNum type="arabicPeriod" startAt="3"/>
            </a:pP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Термоядерные реакции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 </a:t>
            </a: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яркого света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 </a:t>
            </a:r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Старение звёзд на примере Солнца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6675225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СРАВНИТЕЛЬНАЯ ХАРАКТЕРИСТИКА</a:t>
            </a:r>
          </a:p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ПЛАНЕТ ЗЕМНОЙ ГРУППЫ (МАССА)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15391" y="1882547"/>
            <a:ext cx="2283839" cy="2987010"/>
            <a:chOff x="611760" y="1882546"/>
            <a:chExt cx="2283839" cy="29870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60" y="1882546"/>
              <a:ext cx="2283839" cy="22838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54609" y="4161670"/>
              <a:ext cx="13981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Земля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5,97∙10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24 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11"/>
          <p:cNvGrpSpPr/>
          <p:nvPr/>
        </p:nvGrpSpPr>
        <p:grpSpPr>
          <a:xfrm>
            <a:off x="2615034" y="2315982"/>
            <a:ext cx="1813031" cy="2553575"/>
            <a:chOff x="2615034" y="2315982"/>
            <a:chExt cx="1813031" cy="25535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34" y="2315982"/>
              <a:ext cx="1813031" cy="18130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12059" y="4161671"/>
              <a:ext cx="1418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Венера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4,86∙10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3"/>
          <p:cNvGrpSpPr/>
          <p:nvPr/>
        </p:nvGrpSpPr>
        <p:grpSpPr>
          <a:xfrm>
            <a:off x="4750068" y="2645052"/>
            <a:ext cx="1481927" cy="2224505"/>
            <a:chOff x="4750068" y="2645052"/>
            <a:chExt cx="1481927" cy="222450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068" y="2645052"/>
              <a:ext cx="1481927" cy="14842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781541" y="4161671"/>
              <a:ext cx="1418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Марс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6,39∙10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5"/>
          <p:cNvGrpSpPr/>
          <p:nvPr/>
        </p:nvGrpSpPr>
        <p:grpSpPr>
          <a:xfrm>
            <a:off x="6231995" y="2760923"/>
            <a:ext cx="1932513" cy="2106276"/>
            <a:chOff x="6231995" y="2760923"/>
            <a:chExt cx="1932513" cy="21062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995" y="2760923"/>
              <a:ext cx="1932513" cy="140074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88761" y="4159313"/>
              <a:ext cx="1418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Меркурий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3,28∙10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8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4" y="862694"/>
            <a:ext cx="2217964" cy="2217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6437" y="3080658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Юпитер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656" y="939577"/>
            <a:ext cx="62810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 из планет Солнечной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Солнца 5,2 а.е.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Эксцентриситет орбиты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0.0483.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солнца ≈ 12 земных лет;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орбитальная скорость 13 км/с;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своей оси – 9 ч 50 мин.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Юпитере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смены времен года, поскольку ось этой планеты почти перпендикулярна к плоскости ее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ядро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Юпитера каменистое, со следами льда. Частично в его состав входят сжатые водород и гелий. Ядро составляет 4% от общей массы планеты.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214" y="3955143"/>
            <a:ext cx="834491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 крайней мере, 69 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компонента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—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молекулярный водород и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гелий;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ветров на Юпитере может превышать 600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км/ч;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пятно — это уникальный долгоживущий гигантский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ураган;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Юпитере наблюдаются полярные сияния,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грозы;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 верхней части атмосферы 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-145 °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ядре планеты температура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достигает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35 700 °C — горячее, чем на поверхности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577"/>
            <a:ext cx="2686931" cy="1362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560" y="2434568"/>
            <a:ext cx="1033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Сатурн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656" y="939577"/>
            <a:ext cx="62810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Солнца 9,54 а.е.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Эксцентриситет орбиты 0.0560.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солнца ≈ 29,5 земных лет;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орбитальная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9,65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км/с;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своей оси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10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единственная планета, у которой осевая скорость вращения на экваторе больше орбитальной скорости вращения;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Верхние слои атмосферы Сатурна состоят на 96,3 % из водорода (по объёму) и на 3,25 % — из гелия. Имеются примеси метана, аммиака, </a:t>
            </a:r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фосфина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этана и некоторых других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газов;</a:t>
            </a: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20" y="4263564"/>
            <a:ext cx="6336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Сатурна самые заметные кольца вокруг него;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слоёв - 173 </a:t>
            </a:r>
            <a:r>
              <a:rPr lang="ru-RU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С, а внутренних 134 </a:t>
            </a:r>
            <a:r>
              <a:rPr lang="ru-RU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имеет 62 спутника;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Юпитере наблюдаются полярные сияния, а также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грозы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" y="903514"/>
            <a:ext cx="2257697" cy="2220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970" y="3072471"/>
            <a:ext cx="769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5604" y="903514"/>
            <a:ext cx="6564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планета, ось вращения которой расположена перпендикулярно плоскости вращения Урана вокруг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экстремальный наклон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оси вращения обеспечивает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Урану времена года, совершенно несхожие с сезонами на других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планетах;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Солнца 19,19 а.е. Эксцентриситет орбиты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0.0461.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солнца ≈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земных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орбитальная скорость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км/с;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своей оси –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326" y="3699126"/>
            <a:ext cx="86013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 и гелий. Кроме того, в ней обнаружены следы метана и других углеводородов, а также облака изо льда, твёрдого аммиака и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водорода;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минимальная температура на Уране 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224 °</a:t>
            </a: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имеет 27 спутников.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71683" y="108857"/>
            <a:ext cx="700063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ОТЛИЧИТЕЛЬНЫЕ ПРИЗНАКИ ПЛАНЕТ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935"/>
            <a:ext cx="2786965" cy="2786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1640" y="3317845"/>
            <a:ext cx="1043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Нептун</a:t>
            </a:r>
            <a:endParaRPr lang="ru-RU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656" y="939577"/>
            <a:ext cx="62810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30,06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а.е.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Эксцентриситет орбиты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0.0483.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солнца ≈ 165 земных лет;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орбитальная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5,43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км/с;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оборота вокруг своей оси – 16 ч 12 мин.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верхних слоях атмосферы обнаружен водород и гелий, которые составляют соответственно 80 и 19 % на данной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высоте;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Нептуне были отмечены заметные перемены погоды. Погода на Нептуне характеризуется чрезвычайно динамической системой штормов, с ветрами, достигающими почти сверхзвуковых скоростей (около 600 м/с)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965" y="4611619"/>
            <a:ext cx="446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средняя температура на Нептуне – 221 </a:t>
            </a:r>
            <a:r>
              <a:rPr lang="ru-RU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7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071683" y="108857"/>
            <a:ext cx="6675225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СРАВНИТЕЛЬНАЯ ХАРАКТЕРИСТИКА</a:t>
            </a:r>
          </a:p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ПЛАНЕТ ЗЕМНОЙ ГРУППЫ (МАССА)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361952" y="1657351"/>
            <a:ext cx="2217964" cy="2925850"/>
            <a:chOff x="361952" y="1657351"/>
            <a:chExt cx="2217964" cy="292585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2" y="1657351"/>
              <a:ext cx="2217964" cy="22179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1025" y="3875315"/>
              <a:ext cx="1439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Юпитер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1,89·10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79916" y="2207949"/>
            <a:ext cx="2841170" cy="2375252"/>
            <a:chOff x="2579916" y="2207949"/>
            <a:chExt cx="2841170" cy="237525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916" y="2207949"/>
              <a:ext cx="2841170" cy="15972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80592" y="3875315"/>
              <a:ext cx="1439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Сатурн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5,69·10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14"/>
          <p:cNvGrpSpPr/>
          <p:nvPr/>
        </p:nvGrpSpPr>
        <p:grpSpPr>
          <a:xfrm>
            <a:off x="5550080" y="2207949"/>
            <a:ext cx="1809446" cy="2375252"/>
            <a:chOff x="5550080" y="2207949"/>
            <a:chExt cx="1809446" cy="237525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0080" y="2207949"/>
              <a:ext cx="1809446" cy="18094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36105" y="3875315"/>
              <a:ext cx="14398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Нептун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1,02·10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5"/>
          <p:cNvGrpSpPr/>
          <p:nvPr/>
        </p:nvGrpSpPr>
        <p:grpSpPr>
          <a:xfrm>
            <a:off x="7639050" y="2549399"/>
            <a:ext cx="1348014" cy="2033802"/>
            <a:chOff x="7746908" y="2549399"/>
            <a:chExt cx="1348014" cy="20338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908" y="2549399"/>
              <a:ext cx="1348014" cy="13259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758714" y="3875315"/>
              <a:ext cx="13244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Уран</a:t>
              </a:r>
            </a:p>
            <a:p>
              <a:pPr algn="ctr"/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8,6·10</a:t>
              </a:r>
              <a:r>
                <a:rPr lang="ru-RU" sz="2000" baseline="30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  <a:r>
                <a:rPr lang="ru-RU" sz="20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кг</a:t>
              </a:r>
              <a:endPara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87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644228" y="174172"/>
            <a:ext cx="3855543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ПЛУТОН: ПЛАНЕТА ЛИ?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8/8e/Pluto_Orbit_Top_View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90" y="3927938"/>
            <a:ext cx="2371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a/Plutoorbit1.5sideview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2" y="3862621"/>
            <a:ext cx="2371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2" y="229985"/>
            <a:ext cx="1737257" cy="1737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13189" y="885790"/>
            <a:ext cx="6769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астрономический союз присвоил Плутону статус планеты в мае 1930 года (тогда предполагалось, что он сравним по размеру с Землёй).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7543" y="1794364"/>
            <a:ext cx="7403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Советские учёные ещё в 1950-х годах высказали предположение, что Плутон является лишь одной из карликовых планет, которые обращаются в этой области космического пространства по близким орбитам.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0517" y="2676484"/>
            <a:ext cx="8386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 гипотеза блестяще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подтвердилась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была открыта Эрида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на 27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массивнее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Плутона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3988" y="4166753"/>
            <a:ext cx="3159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2006 год: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«Плутон – карликовая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ланета»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501561" y="119743"/>
            <a:ext cx="4140877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latin typeface="Impact" panose="020B0806030902050204" pitchFamily="34" charset="0"/>
              </a:rPr>
              <a:t>КАРЛИКОВЫЕ ПЛАНЕТЫ</a:t>
            </a:r>
            <a:endParaRPr lang="ru-RU" sz="3200" dirty="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70" y="704518"/>
            <a:ext cx="88718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Карликовая планета – это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небесное тело, которое: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обращается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орбите вокруг Солнца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достаточную массу для того, чтобы, в отличие от малых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 Солнечной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системы, под действием сил гравитации поддерживать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близкую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сферической форму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спутником планеты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может, в отличие от планет, расчистить район своей орбиты от других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0" y="2748824"/>
            <a:ext cx="7037615" cy="35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170"/>
            <a:ext cx="5516539" cy="61328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9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05477" y="250346"/>
            <a:ext cx="6133045" cy="566083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ДЕТАЛИЗАЦИЯ КОДИФИКАТОРА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199" y="1056605"/>
            <a:ext cx="8229600" cy="4983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</a:pPr>
            <a:r>
              <a:rPr lang="ru-RU" sz="2800" b="1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5.4.2: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различать спектральные классы звезд,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понимать взаимосвязь основных звездных характеристик (температура, цвет, спектральный класс, светимость),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уметь пользоваться диаграммой </a:t>
            </a:r>
            <a:r>
              <a:rPr lang="ru-RU" sz="2800" dirty="0" err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Герцшпрунга</a:t>
            </a: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–Рассела,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различать звезды главной последовательности, белые карлики и гиганты (сверхгиганты);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</a:pPr>
            <a:r>
              <a:rPr lang="ru-RU" sz="2800" b="1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п. 5.4.3: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знать основные этапы эволюции звезд типа Солнца и массивных звезд, сравнивать продолжительность «жизненного цикла» звезд разной массы, </a:t>
            </a:r>
          </a:p>
          <a:p>
            <a:pPr marL="342900" indent="-342900" algn="just">
              <a:lnSpc>
                <a:spcPct val="107000"/>
              </a:lnSpc>
              <a:buFont typeface="Courier New"/>
              <a:buChar char="o"/>
            </a:pP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представлять эволюционный путь звезды на диаграмме </a:t>
            </a:r>
            <a:r>
              <a:rPr lang="ru-RU" sz="2800" dirty="0" err="1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Герцшпрунга</a:t>
            </a:r>
            <a:r>
              <a:rPr lang="ru-RU" sz="2800" dirty="0" smtClean="0">
                <a:solidFill>
                  <a:srgbClr val="00000A"/>
                </a:solidFill>
                <a:latin typeface="Times New Roman"/>
                <a:ea typeface="Times New Roman"/>
                <a:cs typeface="Times New Roman"/>
              </a:rPr>
              <a:t>–Рассела;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44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03" y="3766012"/>
            <a:ext cx="4307568" cy="266421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08450" y="174171"/>
            <a:ext cx="5327099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КЛЮЧЕВЫЕ ДАННЫЕ О СОЛНЦЕ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92628"/>
            <a:ext cx="7448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Масса и диаметр Солнца известны достаточно давно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487975"/>
            <a:ext cx="853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Впервые получить приближённое значение диаметра Солнца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оценить его массу удалось в 17 в.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2452654"/>
            <a:ext cx="8291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Оценили более точно, как только рассчитали расстояние до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3417333"/>
            <a:ext cx="7322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По современным данным 149 597 871 000 м ± 100 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938" y="275818"/>
            <a:ext cx="8437294" cy="56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13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31" y="1063262"/>
            <a:ext cx="8701789" cy="271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745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13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97" y="197713"/>
            <a:ext cx="8297633" cy="595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83583" y="4993442"/>
            <a:ext cx="824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2967" y="2536371"/>
            <a:ext cx="5732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Физика в современной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школе 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Проблемы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и перспектива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5168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15885" y="326571"/>
            <a:ext cx="5538696" cy="769441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perspective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Impact" panose="020B0806030902050204" pitchFamily="34" charset="0"/>
              </a:rPr>
              <a:t>СЕГОДНЯ НА СЕМИНАРЕ</a:t>
            </a:r>
            <a:endParaRPr lang="ru-RU" sz="4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101" y="1335498"/>
            <a:ext cx="4554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проблемы</a:t>
            </a:r>
            <a:endParaRPr lang="ru-RU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101" y="1858718"/>
            <a:ext cx="8529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линий. Можно ли выбрать верную?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учащимися программы. Степень сложности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 физики и её реализация в основной и средней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01" y="2874381"/>
            <a:ext cx="521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 «физиков» и «лириков»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01" y="3397601"/>
            <a:ext cx="60623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Н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аши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ли между собой физика и русский язык?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речи на уроках физики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литературная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</a:t>
            </a:r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лирика: Может ли лирик стать физиком?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101" y="5028817"/>
            <a:ext cx="558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ЕГЭ И ОГЭ: проблемы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36379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10" y="955705"/>
            <a:ext cx="1616529" cy="16635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" y="4042666"/>
            <a:ext cx="2151010" cy="2314149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010514" y="2590800"/>
            <a:ext cx="3122971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МЕТОДИЧЕСКИЕ</a:t>
            </a:r>
          </a:p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ПРОБЛЕМЫ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50" y="4490572"/>
            <a:ext cx="2475250" cy="22442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994" y="33739"/>
            <a:ext cx="1538006" cy="2557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22" y="4346007"/>
            <a:ext cx="1196753" cy="2079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" y="32288"/>
            <a:ext cx="3174603" cy="332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743615" y="141514"/>
            <a:ext cx="3656770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ОСНОВНАЯ ШКОЛА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64480" y="925286"/>
            <a:ext cx="2667000" cy="3262232"/>
            <a:chOff x="478971" y="925286"/>
            <a:chExt cx="2667000" cy="3262232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478971" y="925286"/>
              <a:ext cx="2667000" cy="2416628"/>
              <a:chOff x="478971" y="925286"/>
              <a:chExt cx="2667000" cy="2416628"/>
            </a:xfrm>
          </p:grpSpPr>
          <p:pic>
            <p:nvPicPr>
              <p:cNvPr id="5" name="Рисунок 4" descr="C:\Documents and Settings\IOvsyankina\Рабочий стол\untitled.pn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95" y="1201503"/>
                <a:ext cx="1116137" cy="14091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" name="Picture 2" descr="E:\Физика\21-0117-02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616" y="1193810"/>
                <a:ext cx="1120858" cy="14168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E:\Физика\21-0160-0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3056" y="1607468"/>
                <a:ext cx="1144836" cy="14168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478971" y="925286"/>
                <a:ext cx="2667000" cy="2416628"/>
              </a:xfrm>
              <a:prstGeom prst="rect">
                <a:avLst/>
              </a:prstGeom>
              <a:noFill/>
              <a:ln w="44450" cmpd="thickThin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78971" y="3356521"/>
              <a:ext cx="2667000" cy="830997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УМК «Архимед»</a:t>
              </a:r>
            </a:p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О.Ф. </a:t>
              </a:r>
              <a:r>
                <a:rPr lang="ru-RU" sz="24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Кабардин</a:t>
              </a:r>
              <a:endPara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202384" y="925286"/>
            <a:ext cx="2681947" cy="3446898"/>
            <a:chOff x="3416875" y="925286"/>
            <a:chExt cx="2681947" cy="3446898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3431822" y="925286"/>
              <a:ext cx="2667000" cy="2431235"/>
              <a:chOff x="4572000" y="925286"/>
              <a:chExt cx="2667000" cy="2431235"/>
            </a:xfrm>
          </p:grpSpPr>
          <p:grpSp>
            <p:nvGrpSpPr>
              <p:cNvPr id="14" name="Группа 13"/>
              <p:cNvGrpSpPr/>
              <p:nvPr/>
            </p:nvGrpSpPr>
            <p:grpSpPr>
              <a:xfrm>
                <a:off x="4676765" y="1022683"/>
                <a:ext cx="2457470" cy="2236439"/>
                <a:chOff x="4743756" y="1352536"/>
                <a:chExt cx="2457470" cy="2236439"/>
              </a:xfrm>
            </p:grpSpPr>
            <p:pic>
              <p:nvPicPr>
                <p:cNvPr id="13" name="Рисунок 1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5607" y="1352536"/>
                  <a:ext cx="1235619" cy="1671748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43756" y="1352536"/>
                  <a:ext cx="1221851" cy="1671748"/>
                </a:xfrm>
                <a:prstGeom prst="rect">
                  <a:avLst/>
                </a:prstGeom>
              </p:spPr>
            </p:pic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94004" y="1844963"/>
                  <a:ext cx="1289412" cy="1744012"/>
                </a:xfrm>
                <a:prstGeom prst="rect">
                  <a:avLst/>
                </a:prstGeom>
              </p:spPr>
            </p:pic>
          </p:grpSp>
          <p:sp>
            <p:nvSpPr>
              <p:cNvPr id="15" name="Прямоугольник 14"/>
              <p:cNvSpPr/>
              <p:nvPr/>
            </p:nvSpPr>
            <p:spPr>
              <a:xfrm>
                <a:off x="4572000" y="925286"/>
                <a:ext cx="2667000" cy="2431235"/>
              </a:xfrm>
              <a:prstGeom prst="rect">
                <a:avLst/>
              </a:prstGeom>
              <a:noFill/>
              <a:ln w="44450" cmpd="thickThin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416875" y="3356521"/>
              <a:ext cx="2681947" cy="1015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УМК «Сферы»</a:t>
              </a:r>
            </a:p>
            <a:p>
              <a:pPr algn="ctr"/>
              <a:r>
                <a:rPr lang="ru-RU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В.В.Белага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Ю.А.Панебратцев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и др.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155235" y="925286"/>
            <a:ext cx="2715909" cy="3476630"/>
            <a:chOff x="6369726" y="925286"/>
            <a:chExt cx="2715909" cy="347663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369726" y="925286"/>
              <a:ext cx="2715909" cy="2431235"/>
              <a:chOff x="6311522" y="925285"/>
              <a:chExt cx="2715909" cy="2431235"/>
            </a:xfrm>
          </p:grpSpPr>
          <p:grpSp>
            <p:nvGrpSpPr>
              <p:cNvPr id="21" name="Группа 20"/>
              <p:cNvGrpSpPr/>
              <p:nvPr/>
            </p:nvGrpSpPr>
            <p:grpSpPr>
              <a:xfrm>
                <a:off x="6598098" y="1214593"/>
                <a:ext cx="2216633" cy="1852967"/>
                <a:chOff x="711912" y="4270587"/>
                <a:chExt cx="2216633" cy="1852967"/>
              </a:xfrm>
            </p:grpSpPr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1912" y="4270587"/>
                  <a:ext cx="1100559" cy="1419833"/>
                </a:xfrm>
                <a:prstGeom prst="rect">
                  <a:avLst/>
                </a:prstGeom>
              </p:spPr>
            </p:pic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87239" y="4270587"/>
                  <a:ext cx="1141306" cy="1419770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08690" y="4703721"/>
                  <a:ext cx="1149202" cy="1419833"/>
                </a:xfrm>
                <a:prstGeom prst="rect">
                  <a:avLst/>
                </a:prstGeom>
              </p:spPr>
            </p:pic>
          </p:grpSp>
          <p:sp>
            <p:nvSpPr>
              <p:cNvPr id="22" name="Прямоугольник 21"/>
              <p:cNvSpPr/>
              <p:nvPr/>
            </p:nvSpPr>
            <p:spPr>
              <a:xfrm>
                <a:off x="6311522" y="925285"/>
                <a:ext cx="2715909" cy="2431235"/>
              </a:xfrm>
              <a:prstGeom prst="rect">
                <a:avLst/>
              </a:prstGeom>
              <a:noFill/>
              <a:ln w="44450" cmpd="thickThin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400385" y="3386253"/>
              <a:ext cx="2685250" cy="101566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УМК «Классика»</a:t>
              </a: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Громов С.В., </a:t>
              </a: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Родина Н.А.</a:t>
              </a:r>
              <a:endPara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17331" y="4372184"/>
            <a:ext cx="2667000" cy="132343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ФП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1.2.4.1.1.1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1.2.4.1.1.2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1.2.4.1.1.3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4480" y="4193755"/>
            <a:ext cx="2667000" cy="132343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ФП</a:t>
            </a:r>
          </a:p>
          <a:p>
            <a:pPr algn="ctr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1.2.4.1.4.1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1.2.4.1.4.2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1.2.4.1.4.3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95019" y="4370781"/>
            <a:ext cx="2667000" cy="1015663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 вхождения в ФП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880672" y="141514"/>
            <a:ext cx="3382657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СРЕДНЯЯ ШКОЛА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480" y="925286"/>
            <a:ext cx="2667000" cy="2416628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480" y="3356521"/>
            <a:ext cx="2667000" cy="83099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Классический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курс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7331" y="925286"/>
            <a:ext cx="2667000" cy="2431235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7331" y="3381949"/>
            <a:ext cx="2681947" cy="101566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УМК «Сферы»</a:t>
            </a:r>
          </a:p>
          <a:p>
            <a:pPr algn="ctr"/>
            <a:r>
              <a:rPr lang="ru-RU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В.В.Белага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Ю.А.Панебратцев</a:t>
            </a: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5129" y="4115059"/>
            <a:ext cx="266700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ФП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1.3.5.2.1.1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1.3.5.2.1.2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9427" y="4187518"/>
            <a:ext cx="26670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ФП</a:t>
            </a:r>
          </a:p>
          <a:p>
            <a:pPr algn="ctr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1.3.5.1.4.1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1.3.5.1.4.2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186585" y="835177"/>
            <a:ext cx="3256572" cy="3064953"/>
            <a:chOff x="186869" y="836307"/>
            <a:chExt cx="3256572" cy="3064953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48" y="950714"/>
              <a:ext cx="2482493" cy="2950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69" y="836307"/>
              <a:ext cx="2015326" cy="2513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533" y="1053445"/>
            <a:ext cx="1267367" cy="16965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571" y="1460352"/>
            <a:ext cx="1286465" cy="1722156"/>
          </a:xfrm>
          <a:prstGeom prst="rect">
            <a:avLst/>
          </a:prstGeom>
        </p:spPr>
      </p:pic>
      <p:pic>
        <p:nvPicPr>
          <p:cNvPr id="35" name="Picture 4" descr="C:\Users\nkonovalova\Desktop\Снимок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74" y="1053445"/>
            <a:ext cx="1346794" cy="169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nkonovalova\Desktop\Снимо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06" y="1460352"/>
            <a:ext cx="1416472" cy="173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170182" y="927294"/>
            <a:ext cx="2667000" cy="2431235"/>
          </a:xfrm>
          <a:prstGeom prst="rect">
            <a:avLst/>
          </a:prstGeom>
          <a:noFill/>
          <a:ln w="4445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70182" y="3382851"/>
            <a:ext cx="2667000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УМК </a:t>
            </a:r>
            <a:r>
              <a:rPr 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Пинский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Углубленный курс</a:t>
            </a: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17331" y="4436326"/>
            <a:ext cx="266700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 вхождения в ФП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35157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744363" y="66521"/>
            <a:ext cx="7524836" cy="12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414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FF0000"/>
                </a:solidFill>
                <a:latin typeface="Trebuchet MS" pitchFamily="34" charset="0"/>
              </a:rPr>
              <a:t>Серия «Сферы» </a:t>
            </a:r>
          </a:p>
          <a:p>
            <a:pPr>
              <a:buFont typeface="Arial" pitchFamily="34" charset="0"/>
              <a:buNone/>
              <a:defRPr/>
            </a:pPr>
            <a:r>
              <a:rPr lang="ru-RU" altLang="ru-RU" sz="1400" b="1" dirty="0">
                <a:solidFill>
                  <a:srgbClr val="66868C"/>
                </a:solidFill>
              </a:rPr>
              <a:t>УМК «Сферы» — это многокомпонентные образовательные продукты, которые дают </a:t>
            </a:r>
            <a:r>
              <a:rPr lang="ru-RU" altLang="ru-RU" sz="1400" b="1" dirty="0" smtClean="0">
                <a:solidFill>
                  <a:srgbClr val="66868C"/>
                </a:solidFill>
              </a:rPr>
              <a:t>возможность изучать </a:t>
            </a:r>
            <a:r>
              <a:rPr lang="ru-RU" altLang="ru-RU" sz="1400" b="1" dirty="0">
                <a:solidFill>
                  <a:srgbClr val="66868C"/>
                </a:solidFill>
              </a:rPr>
              <a:t>предметы на основе работы в единой образовательной среде, реализованной через взаимосвязь всех компонентов, что облегчает поиск, освоение и интерпретацию информации</a:t>
            </a:r>
            <a:endParaRPr lang="en-US" altLang="ru-RU" sz="1400" b="1" dirty="0">
              <a:solidFill>
                <a:srgbClr val="66868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3373" y="1340768"/>
            <a:ext cx="6942164" cy="19442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200" b="1" i="1" dirty="0">
                <a:solidFill>
                  <a:srgbClr val="FF0000"/>
                </a:solidFill>
              </a:rPr>
              <a:t>Главные особенности УМК «Сферы»: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Соответствие всем требованиям  ФГОС. 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Наличие полного пакета пособий на бумажных и электронных носителях, обеспечивающего комплексность и преемственность всех уровней школьного образования. 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Единый методический, информационный и дизайнерский подход, учитывающий возрастные психофизиологические особенности школьников. </a:t>
            </a:r>
          </a:p>
          <a:p>
            <a:pPr eaLnBrk="1" hangingPunct="1">
              <a:buFontTx/>
              <a:buChar char="•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Наличие «навигационной» системы, позволяющей применить единую технологию обучения. </a:t>
            </a:r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22" y="3329650"/>
            <a:ext cx="404530" cy="43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8"/>
          <p:cNvCxnSpPr>
            <a:cxnSpLocks noChangeShapeType="1"/>
          </p:cNvCxnSpPr>
          <p:nvPr/>
        </p:nvCxnSpPr>
        <p:spPr bwMode="auto">
          <a:xfrm flipH="1">
            <a:off x="5796137" y="3571623"/>
            <a:ext cx="1001143" cy="1393"/>
          </a:xfrm>
          <a:prstGeom prst="straightConnector1">
            <a:avLst/>
          </a:prstGeom>
          <a:noFill/>
          <a:ln w="19050" algn="ctr">
            <a:solidFill>
              <a:srgbClr val="66868C"/>
            </a:solidFill>
            <a:prstDash val="sys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Скругленный прямоугольник 8"/>
          <p:cNvSpPr/>
          <p:nvPr/>
        </p:nvSpPr>
        <p:spPr>
          <a:xfrm rot="16200000">
            <a:off x="-1975336" y="3558377"/>
            <a:ext cx="4741421" cy="432374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700" b="1" dirty="0">
                <a:solidFill>
                  <a:srgbClr val="2D4BC9"/>
                </a:solidFill>
              </a:rPr>
              <a:t>Структура УМК «Сферы»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47" y="2148254"/>
            <a:ext cx="414032" cy="4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 стрелкой 8"/>
          <p:cNvCxnSpPr/>
          <p:nvPr/>
        </p:nvCxnSpPr>
        <p:spPr>
          <a:xfrm flipV="1">
            <a:off x="1449791" y="1868923"/>
            <a:ext cx="9503" cy="2921454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spect="1"/>
          </p:cNvSpPr>
          <p:nvPr/>
        </p:nvSpPr>
        <p:spPr>
          <a:xfrm>
            <a:off x="1043608" y="2780928"/>
            <a:ext cx="914088" cy="323439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dirty="0">
                <a:solidFill>
                  <a:prstClr val="black"/>
                </a:solidFill>
              </a:rPr>
              <a:t>Учебник</a:t>
            </a:r>
          </a:p>
        </p:txBody>
      </p:sp>
      <p:cxnSp>
        <p:nvCxnSpPr>
          <p:cNvPr id="13" name="Прямая со стрелкой 8"/>
          <p:cNvCxnSpPr/>
          <p:nvPr/>
        </p:nvCxnSpPr>
        <p:spPr>
          <a:xfrm flipH="1" flipV="1">
            <a:off x="5796136" y="3573016"/>
            <a:ext cx="7102" cy="900596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5181328" y="3714268"/>
            <a:ext cx="1615952" cy="5788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Тетрадь-тренажёр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09085" y="3429720"/>
            <a:ext cx="2216768" cy="2845141"/>
          </a:xfrm>
          <a:prstGeom prst="round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/>
          <a:p>
            <a:pPr>
              <a:defRPr/>
            </a:pP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spect="1"/>
          </p:cNvSpPr>
          <p:nvPr/>
        </p:nvSpPr>
        <p:spPr>
          <a:xfrm>
            <a:off x="2987824" y="5540538"/>
            <a:ext cx="1368152" cy="5788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Методические пособия</a:t>
            </a:r>
          </a:p>
        </p:txBody>
      </p:sp>
      <p:cxnSp>
        <p:nvCxnSpPr>
          <p:cNvPr id="17" name="Прямая со стрелкой 8"/>
          <p:cNvCxnSpPr/>
          <p:nvPr/>
        </p:nvCxnSpPr>
        <p:spPr>
          <a:xfrm flipV="1">
            <a:off x="3203848" y="3933056"/>
            <a:ext cx="0" cy="163422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15" y="4986197"/>
            <a:ext cx="564713" cy="4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spect="1"/>
          </p:cNvSpPr>
          <p:nvPr/>
        </p:nvSpPr>
        <p:spPr>
          <a:xfrm>
            <a:off x="3874254" y="3573016"/>
            <a:ext cx="1129425" cy="5788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92" tIns="45696" rIns="91392" bIns="45696">
            <a:spAutoFit/>
          </a:bodyPr>
          <a:lstStyle/>
          <a:p>
            <a:pPr algn="r">
              <a:defRPr/>
            </a:pPr>
            <a:r>
              <a:rPr lang="ru-RU" sz="1400" dirty="0">
                <a:solidFill>
                  <a:prstClr val="black"/>
                </a:solidFill>
              </a:rPr>
              <a:t>Рабочая программа</a:t>
            </a:r>
          </a:p>
        </p:txBody>
      </p:sp>
      <p:cxnSp>
        <p:nvCxnSpPr>
          <p:cNvPr id="20" name="Прямая со стрелкой 8"/>
          <p:cNvCxnSpPr/>
          <p:nvPr/>
        </p:nvCxnSpPr>
        <p:spPr>
          <a:xfrm flipV="1">
            <a:off x="4756618" y="4146765"/>
            <a:ext cx="0" cy="849511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697746" cy="4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 стрелкой 8"/>
          <p:cNvCxnSpPr/>
          <p:nvPr/>
        </p:nvCxnSpPr>
        <p:spPr>
          <a:xfrm flipV="1">
            <a:off x="8028384" y="4162785"/>
            <a:ext cx="0" cy="914304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83"/>
          <p:cNvSpPr txBox="1">
            <a:spLocks noChangeAspect="1"/>
          </p:cNvSpPr>
          <p:nvPr/>
        </p:nvSpPr>
        <p:spPr>
          <a:xfrm>
            <a:off x="7205752" y="3429000"/>
            <a:ext cx="1902752" cy="791652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50" spc="-30" dirty="0">
                <a:solidFill>
                  <a:prstClr val="black"/>
                </a:solidFill>
              </a:rPr>
              <a:t>Пособия, отражающие специфику </a:t>
            </a:r>
            <a:r>
              <a:rPr lang="ru-RU" altLang="ru-RU" sz="1350" spc="-30" dirty="0" smtClean="0">
                <a:solidFill>
                  <a:prstClr val="black"/>
                </a:solidFill>
              </a:rPr>
              <a:t>предмета</a:t>
            </a:r>
          </a:p>
          <a:p>
            <a:pPr algn="ctr" eaLnBrk="1" hangingPunct="1">
              <a:defRPr/>
            </a:pPr>
            <a:r>
              <a:rPr lang="ru-RU" altLang="ru-RU" sz="1350" spc="-30" dirty="0" smtClean="0">
                <a:solidFill>
                  <a:prstClr val="black"/>
                </a:solidFill>
              </a:rPr>
              <a:t>(практикум, задачник)</a:t>
            </a:r>
            <a:endParaRPr lang="ru-RU" altLang="ru-RU" sz="1350" spc="-30" dirty="0">
              <a:solidFill>
                <a:prstClr val="black"/>
              </a:solidFill>
            </a:endParaRPr>
          </a:p>
        </p:txBody>
      </p:sp>
      <p:cxnSp>
        <p:nvCxnSpPr>
          <p:cNvPr id="24" name="Прямая со стрелкой 8"/>
          <p:cNvCxnSpPr/>
          <p:nvPr/>
        </p:nvCxnSpPr>
        <p:spPr>
          <a:xfrm flipV="1">
            <a:off x="7092280" y="4146765"/>
            <a:ext cx="0" cy="578379"/>
          </a:xfrm>
          <a:prstGeom prst="straightConnector1">
            <a:avLst/>
          </a:prstGeom>
          <a:ln w="19050">
            <a:solidFill>
              <a:srgbClr val="66868C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9503" y="33117"/>
            <a:ext cx="1662915" cy="761680"/>
            <a:chOff x="9503" y="33117"/>
            <a:chExt cx="1662915" cy="761680"/>
          </a:xfrm>
        </p:grpSpPr>
        <p:pic>
          <p:nvPicPr>
            <p:cNvPr id="26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42" y="33117"/>
              <a:ext cx="613582" cy="652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Рисунок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" y="97910"/>
              <a:ext cx="1662915" cy="69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>
            <a:spLocks noChangeAspect="1"/>
          </p:cNvSpPr>
          <p:nvPr/>
        </p:nvSpPr>
        <p:spPr>
          <a:xfrm>
            <a:off x="6516216" y="4365104"/>
            <a:ext cx="1296144" cy="578828"/>
          </a:xfrm>
          <a:prstGeom prst="roundRect">
            <a:avLst/>
          </a:prstGeom>
          <a:solidFill>
            <a:srgbClr val="EEF1F2"/>
          </a:solidFill>
          <a:ln>
            <a:solidFill>
              <a:srgbClr val="EEF1F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392" tIns="45696" rIns="91392" bIns="45696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Тетрадь-экзаменатор</a:t>
            </a:r>
          </a:p>
        </p:txBody>
      </p:sp>
      <p:pic>
        <p:nvPicPr>
          <p:cNvPr id="29" name="Picture 2" descr="C:\Users\vzhumaev\Desktop\OBL_1C_Fiz-безА\F7_Ych_OB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7225" y="3429720"/>
            <a:ext cx="1894051" cy="259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" descr="D:\обложки для 1С\Физика\F7_OBL_Tre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39" y="4365104"/>
            <a:ext cx="1244421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D:\обложки для 1С\Физика\F7_Obl_Program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414" y="4790377"/>
            <a:ext cx="815112" cy="125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:\обложки для 1С\Физика\F7_obl_tem-pla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58" y="3695426"/>
            <a:ext cx="842106" cy="131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D:\обложки для 1С\Физика\F7_OBL_Prak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362" y="4861532"/>
            <a:ext cx="1111189" cy="14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D:\обложки для 1С\Физика\F7_OBL_Exz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08" y="4868863"/>
            <a:ext cx="1084344" cy="145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95097"/>
            <a:ext cx="430321" cy="4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138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1692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35157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1260" y="260337"/>
            <a:ext cx="8041481" cy="5847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ОБЩИЕ ПРИНЦИПЫ ПОСТРОЕНИЯ ИОС «СФЕРЫ»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85720" y="1114362"/>
            <a:ext cx="3357586" cy="2000264"/>
          </a:xfrm>
          <a:prstGeom prst="flowChartAlternateProcess">
            <a:avLst/>
          </a:prstGeom>
          <a:solidFill>
            <a:srgbClr val="B0E1F7"/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00063" y="1266825"/>
            <a:ext cx="3071812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Единое оформление: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Современный, дружественный    ребёнку дизайн;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Разворотный, модульный принцип построения изданий 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и их элементов;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Единая навигация</a:t>
            </a:r>
          </a:p>
        </p:txBody>
      </p:sp>
      <p:pic>
        <p:nvPicPr>
          <p:cNvPr id="7" name="Рисунок 48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338263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5429256" y="1266812"/>
            <a:ext cx="3357586" cy="2000264"/>
          </a:xfrm>
          <a:prstGeom prst="flowChartAlternateProcess">
            <a:avLst/>
          </a:prstGeom>
          <a:solidFill>
            <a:srgbClr val="B0E1F7"/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643563" y="1266825"/>
            <a:ext cx="3071812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Функциональность: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Чёткое функциональное назначение компонентов шлейфа УМК;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Возможность построения индивидуальных образовательных траекторий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857488" y="3124200"/>
            <a:ext cx="3357586" cy="2143140"/>
          </a:xfrm>
          <a:prstGeom prst="flowChartAlternateProcess">
            <a:avLst/>
          </a:prstGeom>
          <a:solidFill>
            <a:srgbClr val="B0E1F7"/>
          </a:solidFill>
          <a:ln w="254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071813" y="3124200"/>
            <a:ext cx="307181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Иерархичность: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ИОС образовательного учреждения;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ИОС предметного комплекта;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ИОС учебного модуля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(разворота учебника, электронного разворота приложения)</a:t>
            </a:r>
          </a:p>
        </p:txBody>
      </p:sp>
      <p:pic>
        <p:nvPicPr>
          <p:cNvPr id="12" name="Рисунок 48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319563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8" descr="Graphic6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338263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85750" y="1324000"/>
            <a:ext cx="3071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429250" y="1552575"/>
            <a:ext cx="3071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857500" y="3409950"/>
            <a:ext cx="3071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endParaRPr lang="ru-RU" sz="1600" b="1" dirty="0">
              <a:solidFill>
                <a:srgbClr val="44546A">
                  <a:lumMod val="75000"/>
                </a:srgbClr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  <a:p>
            <a:pPr>
              <a:defRPr/>
            </a:pPr>
            <a:r>
              <a:rPr lang="ru-RU" sz="16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–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6141" y="5322282"/>
            <a:ext cx="9144000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22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Современная ИОС – одновременно и важнейшее </a:t>
            </a:r>
            <a:r>
              <a:rPr lang="ru-RU" sz="2200" b="1" u="sng" dirty="0">
                <a:solidFill>
                  <a:srgbClr val="44546A">
                    <a:lumMod val="75000"/>
                  </a:srgbClr>
                </a:solidFill>
                <a:uFill>
                  <a:solidFill>
                    <a:srgbClr val="44546A">
                      <a:lumMod val="75000"/>
                    </a:srgbClr>
                  </a:solidFill>
                </a:uFill>
                <a:latin typeface="Times New Roman" pitchFamily="18" charset="0"/>
              </a:rPr>
              <a:t>условие</a:t>
            </a:r>
          </a:p>
          <a:p>
            <a:pPr algn="ctr">
              <a:lnSpc>
                <a:spcPts val="2300"/>
              </a:lnSpc>
              <a:defRPr/>
            </a:pPr>
            <a:r>
              <a:rPr lang="ru-RU" sz="2200" b="1" dirty="0">
                <a:solidFill>
                  <a:srgbClr val="44546A">
                    <a:lumMod val="75000"/>
                  </a:srgbClr>
                </a:solidFill>
                <a:latin typeface="Times New Roman" pitchFamily="18" charset="0"/>
              </a:rPr>
              <a:t>обучения и воспитания и их </a:t>
            </a:r>
            <a:r>
              <a:rPr lang="ru-RU" sz="2200" b="1" u="sng" dirty="0">
                <a:solidFill>
                  <a:srgbClr val="44546A">
                    <a:lumMod val="75000"/>
                  </a:srgbClr>
                </a:solidFill>
                <a:uFill>
                  <a:solidFill>
                    <a:srgbClr val="44546A">
                      <a:lumMod val="75000"/>
                    </a:srgbClr>
                  </a:solidFill>
                </a:uFill>
                <a:latin typeface="Times New Roman" pitchFamily="18" charset="0"/>
              </a:rPr>
              <a:t>средство</a:t>
            </a:r>
            <a:r>
              <a:rPr lang="ru-RU" sz="2200" b="1" dirty="0">
                <a:solidFill>
                  <a:srgbClr val="44546A">
                    <a:lumMod val="75000"/>
                  </a:srgbClr>
                </a:solidFill>
                <a:uFill>
                  <a:solidFill>
                    <a:srgbClr val="44546A">
                      <a:lumMod val="75000"/>
                    </a:srgbClr>
                  </a:solidFill>
                </a:u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84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3286" y="152400"/>
            <a:ext cx="2417650" cy="92333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СОЛНЦЕ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1221921"/>
            <a:ext cx="4582885" cy="4032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0828" y="814120"/>
            <a:ext cx="2843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109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0828" y="1545771"/>
            <a:ext cx="256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333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0828" y="2215867"/>
            <a:ext cx="238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ru-RU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солнца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1,4 г/см</a:t>
            </a:r>
            <a:r>
              <a:rPr lang="ru-RU" sz="24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7903" y="3116479"/>
            <a:ext cx="239572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вещества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6366" y="3620804"/>
            <a:ext cx="2618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горячая плазма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0828" y="4182513"/>
            <a:ext cx="219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поверх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6000 К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0828" y="4814121"/>
            <a:ext cx="24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400" i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14 млн К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en-US" sz="1500" b="1" kern="0" dirty="0">
                <a:solidFill>
                  <a:srgbClr val="FFFFFF"/>
                </a:solidFill>
                <a:latin typeface="Times New Roman" pitchFamily="18" charset="0"/>
                <a:cs typeface="Helvetica"/>
                <a:sym typeface="Helvetica"/>
              </a:rPr>
              <a:t>http://spheres.ru</a:t>
            </a:r>
            <a:endParaRPr lang="ru-RU" sz="1500" b="1" u="sng" kern="0" dirty="0">
              <a:solidFill>
                <a:srgbClr val="FFFFFF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9705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20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СОВРЕМЕННЫЙ УЧЕБНИК –</a:t>
            </a:r>
          </a:p>
          <a:p>
            <a:pPr algn="ctr" hangingPunct="0">
              <a:defRPr/>
            </a:pPr>
            <a:r>
              <a:rPr lang="ru-RU" sz="20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ЦЕНТРАЛЬНЫЙ КОМПОНЕНТ (ОРГАНИЗАТОР) ПРЕДМЕТНОЙ ИНФОРМАЦИОННО-ОБРАЗОВАТЕЛЬНОЙ СРЕДЫ</a:t>
            </a:r>
          </a:p>
        </p:txBody>
      </p:sp>
      <p:sp>
        <p:nvSpPr>
          <p:cNvPr id="29706" name="Text Box 3"/>
          <p:cNvSpPr txBox="1">
            <a:spLocks noChangeArrowheads="1"/>
          </p:cNvSpPr>
          <p:nvPr/>
        </p:nvSpPr>
        <p:spPr bwMode="auto">
          <a:xfrm>
            <a:off x="285750" y="1557338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endParaRPr lang="ru-RU" sz="2200" b="1" kern="0">
              <a:solidFill>
                <a:srgbClr val="FFFFFF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5750" y="1328737"/>
            <a:ext cx="88582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hangingPunct="0">
              <a:defRPr/>
            </a:pP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ФИКСИРОВАННЫЙ ФОРМАТ;</a:t>
            </a:r>
          </a:p>
          <a:p>
            <a:pPr hangingPunct="0">
              <a:defRPr/>
            </a:pPr>
            <a:endParaRPr lang="ru-RU" b="1" kern="0" dirty="0">
              <a:solidFill>
                <a:srgbClr val="17375E"/>
              </a:solid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ЛАКОНИЧНОСТЬ И ЖЁСТКАЯ СТРУКТУИРОВАННОСТЬ </a:t>
            </a:r>
            <a:r>
              <a:rPr lang="ru-RU" b="1" kern="0" dirty="0" smtClean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ТЕКСТВОГО </a:t>
            </a: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МАТЕРИАЛА;</a:t>
            </a:r>
          </a:p>
          <a:p>
            <a:pPr hangingPunct="0">
              <a:defRPr/>
            </a:pPr>
            <a:endParaRPr lang="ru-RU" b="1" kern="0" dirty="0">
              <a:solidFill>
                <a:srgbClr val="17375E"/>
              </a:solid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ОБШИРНЫЙ И РАЗНООБРАЗНЫЙ ИЛЛЮСТРАТИВННЫЙ РЯД, В КОТОРОМ ИЛЛЮСТРАЦИИ ЯВЛЯЮТСЯ САМОСТОЯТЕЛЬНЫМ ИСТОЧНИКОМ ИНФОРМАЦИИ;</a:t>
            </a:r>
          </a:p>
          <a:p>
            <a:pPr hangingPunct="0">
              <a:defRPr/>
            </a:pPr>
            <a:endParaRPr lang="ru-RU" b="1" kern="0" dirty="0">
              <a:solidFill>
                <a:srgbClr val="17375E"/>
              </a:solid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НАПРАВЛЕННОСТЬ НА СИСТЕМНО-ДЕЯТЕЛЬНОСТНЫЙ ПОДХОД К ОБРАЗОВАТЕЛЬНОМУ ПРОЦЕССУ НА ОСНОВЕ РАБОТЫ С ИНФОРМАЦИЕЙ РАЗНОГО ТИПА;</a:t>
            </a:r>
          </a:p>
          <a:p>
            <a:pPr hangingPunct="0">
              <a:defRPr/>
            </a:pPr>
            <a:endParaRPr lang="ru-RU" b="1" kern="0" dirty="0">
              <a:solidFill>
                <a:srgbClr val="17375E"/>
              </a:solid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b="1" kern="0" dirty="0">
                <a:solidFill>
                  <a:srgbClr val="17375E"/>
                </a:solidFill>
                <a:latin typeface="Times New Roman" pitchFamily="18" charset="0"/>
                <a:cs typeface="Helvetica"/>
                <a:sym typeface="Helvetica"/>
              </a:rPr>
              <a:t>ПРАКТИЧЕСКАЯ НАПРАВЛЕННОСТЬ, ПОЗВОЛЯЮЩАЯ ИСПОЛЬЗОВАТЬ ПОЛУЧЕННЫЕ ЗНАНИЯ И УМЕНИЯ В РЕАЛЬНОЙ ПОВСЕДНЕВНЕОЙ ЖИЗНИ</a:t>
            </a:r>
          </a:p>
        </p:txBody>
      </p:sp>
      <p:pic>
        <p:nvPicPr>
          <p:cNvPr id="29708" name="Рисунок 12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48602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Рисунок 14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Рисунок 19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42900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Рисунок 20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Рисунок 24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558958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560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11"/>
          <p:cNvPicPr>
            <a:picLocks noChangeAspect="1" noChangeArrowheads="1"/>
          </p:cNvPicPr>
          <p:nvPr/>
        </p:nvPicPr>
        <p:blipFill>
          <a:blip r:embed="rId2" cstate="print"/>
          <a:srcRect l="34760" t="12614" r="17024" b="4689"/>
          <a:stretch>
            <a:fillRect/>
          </a:stretch>
        </p:blipFill>
        <p:spPr bwMode="auto">
          <a:xfrm>
            <a:off x="4572000" y="901700"/>
            <a:ext cx="3887788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2"/>
          <p:cNvPicPr>
            <a:picLocks noChangeAspect="1" noChangeArrowheads="1"/>
          </p:cNvPicPr>
          <p:nvPr/>
        </p:nvPicPr>
        <p:blipFill>
          <a:blip r:embed="rId3" cstate="print"/>
          <a:srcRect l="34166" t="12436" r="16791" b="5032"/>
          <a:stretch>
            <a:fillRect/>
          </a:stretch>
        </p:blipFill>
        <p:spPr bwMode="auto">
          <a:xfrm>
            <a:off x="539750" y="908050"/>
            <a:ext cx="3960813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179512" y="2924944"/>
            <a:ext cx="2915816" cy="648072"/>
          </a:xfrm>
          <a:prstGeom prst="wedgeRoundRectCallout">
            <a:avLst>
              <a:gd name="adj1" fmla="val 45180"/>
              <a:gd name="adj2" fmla="val -154758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Основное содержание (параграфы)</a:t>
            </a:r>
          </a:p>
        </p:txBody>
      </p:sp>
      <p:sp>
        <p:nvSpPr>
          <p:cNvPr id="14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251520" y="3861048"/>
            <a:ext cx="2915816" cy="648072"/>
          </a:xfrm>
          <a:prstGeom prst="wedgeRoundRectCallout">
            <a:avLst>
              <a:gd name="adj1" fmla="val 47540"/>
              <a:gd name="adj2" fmla="val 119848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Краткое введение («ярлык») темы</a:t>
            </a:r>
          </a:p>
        </p:txBody>
      </p:sp>
      <p:sp>
        <p:nvSpPr>
          <p:cNvPr id="15" name="Скругленная прямоугольная выноска 14"/>
          <p:cNvSpPr>
            <a:spLocks noChangeArrowheads="1"/>
          </p:cNvSpPr>
          <p:nvPr/>
        </p:nvSpPr>
        <p:spPr bwMode="auto">
          <a:xfrm>
            <a:off x="3095328" y="911027"/>
            <a:ext cx="2915816" cy="648072"/>
          </a:xfrm>
          <a:prstGeom prst="wedgeRoundRectCallout">
            <a:avLst>
              <a:gd name="adj1" fmla="val 52251"/>
              <a:gd name="adj2" fmla="val 117239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Подведём итоги</a:t>
            </a:r>
          </a:p>
        </p:txBody>
      </p:sp>
      <p:sp>
        <p:nvSpPr>
          <p:cNvPr id="16" name="Скругленная прямоугольная выноска 15"/>
          <p:cNvSpPr>
            <a:spLocks noChangeArrowheads="1"/>
          </p:cNvSpPr>
          <p:nvPr/>
        </p:nvSpPr>
        <p:spPr bwMode="auto">
          <a:xfrm>
            <a:off x="3491880" y="2708920"/>
            <a:ext cx="2915816" cy="648072"/>
          </a:xfrm>
          <a:prstGeom prst="wedgeRoundRectCallout">
            <a:avLst>
              <a:gd name="adj1" fmla="val 68447"/>
              <a:gd name="adj2" fmla="val 45507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Обобщающая схема</a:t>
            </a:r>
          </a:p>
        </p:txBody>
      </p:sp>
      <p:sp>
        <p:nvSpPr>
          <p:cNvPr id="17" name="Скругленная прямоугольная выноска 16"/>
          <p:cNvSpPr>
            <a:spLocks noChangeArrowheads="1"/>
          </p:cNvSpPr>
          <p:nvPr/>
        </p:nvSpPr>
        <p:spPr bwMode="auto">
          <a:xfrm>
            <a:off x="4427984" y="5949280"/>
            <a:ext cx="2915816" cy="648072"/>
          </a:xfrm>
          <a:prstGeom prst="wedgeRoundRectCallout">
            <a:avLst>
              <a:gd name="adj1" fmla="val 23936"/>
              <a:gd name="adj2" fmla="val -86486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Дискуссионные вопросы</a:t>
            </a:r>
          </a:p>
        </p:txBody>
      </p:sp>
      <p:sp>
        <p:nvSpPr>
          <p:cNvPr id="18" name="Скругленная прямоугольная выноска 17"/>
          <p:cNvSpPr>
            <a:spLocks noChangeArrowheads="1"/>
          </p:cNvSpPr>
          <p:nvPr/>
        </p:nvSpPr>
        <p:spPr bwMode="auto">
          <a:xfrm>
            <a:off x="3203848" y="4077072"/>
            <a:ext cx="2915816" cy="648072"/>
          </a:xfrm>
          <a:prstGeom prst="wedgeRoundRectCallout">
            <a:avLst>
              <a:gd name="adj1" fmla="val 54959"/>
              <a:gd name="adj2" fmla="val -40971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hangingPunct="0">
              <a:defRPr/>
            </a:pPr>
            <a:r>
              <a:rPr lang="ru-RU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Helvetica"/>
              </a:rPr>
              <a:t>Дополнительные источники информации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266113" y="-52388"/>
            <a:ext cx="722312" cy="1050926"/>
            <a:chOff x="8266113" y="-52388"/>
            <a:chExt cx="722312" cy="1050926"/>
          </a:xfrm>
        </p:grpSpPr>
        <p:pic>
          <p:nvPicPr>
            <p:cNvPr id="12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113" y="-52388"/>
              <a:ext cx="722312" cy="105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505" y="354509"/>
              <a:ext cx="542975" cy="554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1691680" y="46946"/>
            <a:ext cx="6480720" cy="861774"/>
          </a:xfrm>
          <a:prstGeom prst="rect">
            <a:avLst/>
          </a:prstGeom>
          <a:solidFill>
            <a:schemeClr val="bg1"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sz="2500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Фиксированный формат учебника</a:t>
            </a:r>
          </a:p>
          <a:p>
            <a:pPr algn="ctr" hangingPunct="0">
              <a:defRPr/>
            </a:pPr>
            <a:r>
              <a:rPr lang="en-US" sz="2500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I </a:t>
            </a:r>
            <a:r>
              <a:rPr lang="ru-RU" sz="2500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уровень - ТЕМА</a:t>
            </a:r>
          </a:p>
        </p:txBody>
      </p:sp>
    </p:spTree>
    <p:extLst>
      <p:ext uri="{BB962C8B-B14F-4D97-AF65-F5344CB8AC3E}">
        <p14:creationId xmlns:p14="http://schemas.microsoft.com/office/powerpoint/2010/main" val="293497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857250"/>
            <a:ext cx="8893175" cy="594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285750" y="1928813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endParaRPr lang="ru-RU" sz="2200" b="1" kern="0">
              <a:solidFill>
                <a:srgbClr val="FFFFFF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286625" y="5000625"/>
            <a:ext cx="1143000" cy="500063"/>
          </a:xfrm>
          <a:prstGeom prst="wedgeRoundRectCallout">
            <a:avLst>
              <a:gd name="adj1" fmla="val -20833"/>
              <a:gd name="adj2" fmla="val 119625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286625" y="500062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Вопросы для закрепления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5750" y="4071938"/>
            <a:ext cx="1143000" cy="500062"/>
          </a:xfrm>
          <a:prstGeom prst="wedgeRoundRectCallout">
            <a:avLst>
              <a:gd name="adj1" fmla="val 54992"/>
              <a:gd name="adj2" fmla="val 15762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14313" y="4071938"/>
            <a:ext cx="1285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Разнообразные иллюстрации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1214438" y="1928813"/>
            <a:ext cx="1357312" cy="285750"/>
          </a:xfrm>
          <a:prstGeom prst="wedgeRoundRectCallout">
            <a:avLst>
              <a:gd name="adj1" fmla="val -59163"/>
              <a:gd name="adj2" fmla="val -121376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143000" y="1928813"/>
            <a:ext cx="1500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Вводные рубрики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4857750" y="4357688"/>
            <a:ext cx="1143000" cy="500062"/>
          </a:xfrm>
          <a:prstGeom prst="wedgeRoundRectCallout">
            <a:avLst>
              <a:gd name="adj1" fmla="val -5697"/>
              <a:gd name="adj2" fmla="val 155673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786313" y="4357688"/>
            <a:ext cx="1285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Разнообразные иллюстрации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3500438" y="2000250"/>
            <a:ext cx="1143000" cy="285750"/>
          </a:xfrm>
          <a:prstGeom prst="wedgeRoundRectCallout">
            <a:avLst>
              <a:gd name="adj1" fmla="val -37385"/>
              <a:gd name="adj2" fmla="val 132418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429000" y="2000250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Основной текст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857875" y="1428750"/>
            <a:ext cx="1143000" cy="285750"/>
          </a:xfrm>
          <a:prstGeom prst="wedgeRoundRectCallout">
            <a:avLst>
              <a:gd name="adj1" fmla="val -38074"/>
              <a:gd name="adj2" fmla="val 132344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786438" y="1428750"/>
            <a:ext cx="128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Основной текст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3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6948488" y="2276475"/>
            <a:ext cx="1582737" cy="720725"/>
          </a:xfrm>
          <a:prstGeom prst="wedgeRoundRectCallout">
            <a:avLst>
              <a:gd name="adj1" fmla="val -76181"/>
              <a:gd name="adj2" fmla="val 62116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cs typeface="Helvetica"/>
              <a:sym typeface="Helvetica"/>
            </a:endParaRPr>
          </a:p>
        </p:txBody>
      </p:sp>
      <p:sp>
        <p:nvSpPr>
          <p:cNvPr id="32792" name="Text Box 3"/>
          <p:cNvSpPr txBox="1">
            <a:spLocks noChangeArrowheads="1"/>
          </p:cNvSpPr>
          <p:nvPr/>
        </p:nvSpPr>
        <p:spPr bwMode="auto">
          <a:xfrm>
            <a:off x="6877050" y="2420938"/>
            <a:ext cx="1582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Примеры из жизни и техники</a:t>
            </a:r>
            <a:endParaRPr lang="ru-RU" sz="1200" b="1" u="sng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537274" y="44624"/>
            <a:ext cx="8139182" cy="861774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sz="2500" b="1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Фиксированный формат учебника</a:t>
            </a:r>
          </a:p>
          <a:p>
            <a:pPr algn="ctr" hangingPunct="0">
              <a:defRPr/>
            </a:pPr>
            <a:r>
              <a:rPr lang="en-US" sz="2500" b="1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II</a:t>
            </a:r>
            <a:r>
              <a:rPr lang="ru-RU" sz="2500" b="1" kern="0" dirty="0">
                <a:solidFill>
                  <a:srgbClr val="4F81BD">
                    <a:lumMod val="75000"/>
                  </a:srgbClr>
                </a:solidFill>
                <a:latin typeface="Impact" panose="020B0806030902050204" pitchFamily="34" charset="0"/>
                <a:cs typeface="Helvetica"/>
                <a:sym typeface="Helvetica"/>
              </a:rPr>
              <a:t> уровень – параграф - разворот</a:t>
            </a:r>
          </a:p>
        </p:txBody>
      </p:sp>
    </p:spTree>
    <p:extLst>
      <p:ext uri="{BB962C8B-B14F-4D97-AF65-F5344CB8AC3E}">
        <p14:creationId xmlns:p14="http://schemas.microsoft.com/office/powerpoint/2010/main" val="3991153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print"/>
          <a:srcRect l="3091" t="11620" r="2068" b="9773"/>
          <a:stretch>
            <a:fillRect/>
          </a:stretch>
        </p:blipFill>
        <p:spPr bwMode="auto">
          <a:xfrm>
            <a:off x="755576" y="260648"/>
            <a:ext cx="7890034" cy="566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7660481" y="685006"/>
            <a:ext cx="1483519" cy="511746"/>
          </a:xfrm>
          <a:prstGeom prst="wedgeRoundRectCallout">
            <a:avLst>
              <a:gd name="adj1" fmla="val -57249"/>
              <a:gd name="adj2" fmla="val 94971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cs typeface="Helvetica"/>
              <a:sym typeface="Helvetica"/>
            </a:endParaRPr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7561263" y="803560"/>
            <a:ext cx="1582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Основные формулы</a:t>
            </a:r>
            <a:endParaRPr lang="ru-RU" sz="1200" b="1" u="sng" kern="0" dirty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2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2195513" y="2349500"/>
            <a:ext cx="1511300" cy="504825"/>
          </a:xfrm>
          <a:prstGeom prst="wedgeRoundRectCallout">
            <a:avLst>
              <a:gd name="adj1" fmla="val -54097"/>
              <a:gd name="adj2" fmla="val 175472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cs typeface="Helvetica"/>
              <a:sym typeface="Helvetica"/>
            </a:endParaRPr>
          </a:p>
        </p:txBody>
      </p:sp>
      <p:sp>
        <p:nvSpPr>
          <p:cNvPr id="33799" name="Text Box 3"/>
          <p:cNvSpPr txBox="1">
            <a:spLocks noChangeArrowheads="1"/>
          </p:cNvSpPr>
          <p:nvPr/>
        </p:nvSpPr>
        <p:spPr bwMode="auto">
          <a:xfrm>
            <a:off x="2195513" y="2349500"/>
            <a:ext cx="1582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200" b="1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Конкретизация основного текста</a:t>
            </a:r>
            <a:endParaRPr lang="ru-RU" sz="1200" b="1" u="sng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4" name="Скругленная прямоугольная выноска 30"/>
          <p:cNvSpPr>
            <a:spLocks noChangeArrowheads="1"/>
          </p:cNvSpPr>
          <p:nvPr/>
        </p:nvSpPr>
        <p:spPr bwMode="auto">
          <a:xfrm>
            <a:off x="5580111" y="2276475"/>
            <a:ext cx="1728192" cy="647700"/>
          </a:xfrm>
          <a:prstGeom prst="wedgeRoundRectCallout">
            <a:avLst>
              <a:gd name="adj1" fmla="val 65213"/>
              <a:gd name="adj2" fmla="val 78921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cs typeface="Helvetica"/>
              <a:sym typeface="Helvetica"/>
            </a:endParaRPr>
          </a:p>
        </p:txBody>
      </p:sp>
      <p:sp>
        <p:nvSpPr>
          <p:cNvPr id="33801" name="Text Box 3"/>
          <p:cNvSpPr txBox="1">
            <a:spLocks noChangeArrowheads="1"/>
          </p:cNvSpPr>
          <p:nvPr/>
        </p:nvSpPr>
        <p:spPr bwMode="auto">
          <a:xfrm>
            <a:off x="5580112" y="2276475"/>
            <a:ext cx="1656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Инструмент для выполнения практических работ</a:t>
            </a:r>
            <a:endParaRPr lang="ru-RU" sz="1200" b="1" u="sng" kern="0" dirty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067174" y="1772816"/>
            <a:ext cx="1512937" cy="643359"/>
          </a:xfrm>
          <a:prstGeom prst="wedgeRoundRectCallout">
            <a:avLst>
              <a:gd name="adj1" fmla="val -33186"/>
              <a:gd name="adj2" fmla="val 75581"/>
              <a:gd name="adj3" fmla="val 16667"/>
            </a:avLst>
          </a:prstGeom>
          <a:solidFill>
            <a:srgbClr val="B0E1F7">
              <a:alpha val="75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067174" y="1844824"/>
            <a:ext cx="1512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Единая система навигации</a:t>
            </a:r>
            <a:endParaRPr lang="ru-RU" sz="1200" b="1" u="sng" kern="0" dirty="0">
              <a:solidFill>
                <a:srgbClr val="000000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548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395536" y="332011"/>
            <a:ext cx="8550275" cy="187285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2200" b="1" kern="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ТЕТРАДЬ </a:t>
            </a:r>
            <a:r>
              <a:rPr lang="ru-RU" sz="2200" b="1" kern="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– ТРЕНАЖЁР </a:t>
            </a:r>
            <a:endParaRPr lang="ru-RU" sz="2200" b="1" kern="0" dirty="0">
              <a:solidFill>
                <a:srgbClr val="4F81BD">
                  <a:lumMod val="50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Arial" charset="0"/>
              <a:sym typeface="Helvetica"/>
            </a:endParaRPr>
          </a:p>
          <a:p>
            <a:pPr algn="ctr" hangingPunct="0">
              <a:defRPr/>
            </a:pPr>
            <a:r>
              <a:rPr lang="ru-RU" b="1" kern="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ПОСОБИЕ НОВОГО ТИПА ДЛЯ ОРГАНИЗАЦИИ </a:t>
            </a:r>
          </a:p>
          <a:p>
            <a:pPr algn="ctr" hangingPunct="0">
              <a:defRPr/>
            </a:pPr>
            <a:r>
              <a:rPr lang="ru-RU" b="1" kern="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САМОСТОЯТЕЛЬНОЙ ДЕЯТЕЛЬНОСТИ УЧАЩИХСЯ</a:t>
            </a:r>
          </a:p>
          <a:p>
            <a:pPr algn="ctr" hangingPunct="0">
              <a:defRPr/>
            </a:pPr>
            <a:endParaRPr lang="ru-RU" b="1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Arial" charset="0"/>
              <a:sym typeface="Helvetica"/>
            </a:endParaRPr>
          </a:p>
          <a:p>
            <a:pPr algn="ctr" hangingPunct="0">
              <a:defRPr/>
            </a:pPr>
            <a:endParaRPr lang="ru-RU" sz="2800" b="1" i="1" kern="0" dirty="0">
              <a:solidFill>
                <a:srgbClr val="000099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87016" y="1484784"/>
            <a:ext cx="8856984" cy="4320480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hangingPunct="0">
              <a:lnSpc>
                <a:spcPct val="80000"/>
              </a:lnSpc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служит для закрепления основных знаний и отработки важнейших умений навыков</a:t>
            </a: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buFont typeface="Wingdings" pitchFamily="2" charset="2"/>
              <a:buChar char="§"/>
              <a:defRPr/>
            </a:pPr>
            <a:endParaRPr lang="ru-RU" sz="2200" kern="0" dirty="0">
              <a:solidFill>
                <a:srgbClr val="4F81BD">
                  <a:lumMod val="75000"/>
                </a:srgbClr>
              </a:solidFill>
              <a:latin typeface="Helvetica"/>
              <a:cs typeface="Arial" charset="0"/>
              <a:sym typeface="Helvetica"/>
            </a:endParaRPr>
          </a:p>
          <a:p>
            <a:pPr algn="just" hangingPunct="0"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структурирован по темам учебного курса и охватывает </a:t>
            </a:r>
          </a:p>
          <a:p>
            <a:pPr algn="just" hangingPunct="0">
              <a:buClr>
                <a:srgbClr val="990033"/>
              </a:buClr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весь объем содержания каждой темы</a:t>
            </a:r>
          </a:p>
          <a:p>
            <a:pPr algn="just" hangingPunct="0">
              <a:buClr>
                <a:srgbClr val="990033"/>
              </a:buClr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</a:t>
            </a:r>
          </a:p>
          <a:p>
            <a:pPr algn="just" hangingPunct="0"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задания каждой темы сгруппированы по определенному набору видов работ</a:t>
            </a:r>
          </a:p>
          <a:p>
            <a:pPr algn="just" hangingPunct="0">
              <a:buClr>
                <a:srgbClr val="990033"/>
              </a:buClr>
              <a:defRPr/>
            </a:pPr>
            <a:endParaRPr lang="ru-RU" sz="2200" kern="0" dirty="0">
              <a:solidFill>
                <a:srgbClr val="4F81BD">
                  <a:lumMod val="75000"/>
                </a:srgbClr>
              </a:solidFill>
              <a:latin typeface="Helvetica"/>
              <a:cs typeface="Arial" charset="0"/>
              <a:sym typeface="Helvetica"/>
            </a:endParaRP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оценка результатов проводится по трехбалльной шкале </a:t>
            </a: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в соответствии с уровнем сложности  заданий</a:t>
            </a: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defRPr/>
            </a:pPr>
            <a:endParaRPr lang="ru-RU" sz="2200" kern="0" dirty="0">
              <a:solidFill>
                <a:srgbClr val="4F81BD">
                  <a:lumMod val="75000"/>
                </a:srgbClr>
              </a:solidFill>
              <a:latin typeface="Helvetica"/>
              <a:cs typeface="Arial" charset="0"/>
              <a:sym typeface="Helvetica"/>
            </a:endParaRP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buFont typeface="Wingdings" pitchFamily="2" charset="2"/>
              <a:buChar char="§"/>
              <a:defRPr/>
            </a:pPr>
            <a:r>
              <a:rPr lang="ru-RU" sz="2200" kern="0" dirty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 выполнение всех заданий предполагается, но не является </a:t>
            </a:r>
          </a:p>
          <a:p>
            <a:pPr algn="just" hangingPunct="0">
              <a:lnSpc>
                <a:spcPct val="80000"/>
              </a:lnSpc>
              <a:buClr>
                <a:srgbClr val="990033"/>
              </a:buClr>
              <a:defRPr/>
            </a:pPr>
            <a:r>
              <a:rPr lang="ru-RU" sz="2200" kern="0" dirty="0" smtClean="0">
                <a:solidFill>
                  <a:srgbClr val="4F81BD">
                    <a:lumMod val="75000"/>
                  </a:srgbClr>
                </a:solidFill>
                <a:latin typeface="Helvetica"/>
                <a:cs typeface="Arial" charset="0"/>
                <a:sym typeface="Helvetica"/>
              </a:rPr>
              <a:t>обязательным</a:t>
            </a:r>
            <a:endParaRPr lang="ru-RU" sz="2200" kern="0" dirty="0">
              <a:solidFill>
                <a:srgbClr val="4F81BD">
                  <a:lumMod val="75000"/>
                </a:srgbClr>
              </a:solidFill>
              <a:latin typeface="Helvetica"/>
              <a:cs typeface="Arial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527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748420" cy="115212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ЗАДАНИЙ ТЕТРАДИ-ТРЕНАЖЁРА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ВИДОМ ДЕЯТЕЛЬНОСТИ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608229" y="1195190"/>
            <a:ext cx="8001000" cy="4929187"/>
            <a:chOff x="214282" y="1714481"/>
            <a:chExt cx="8428445" cy="4500582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214282" y="1714481"/>
              <a:ext cx="3786214" cy="85726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pic>
          <p:nvPicPr>
            <p:cNvPr id="43013" name="Picture 6" descr="http://school.discovery.com/clipart/images/dmbtest.gif"/>
            <p:cNvPicPr>
              <a:picLocks noChangeAspect="1" noChangeArrowheads="1"/>
            </p:cNvPicPr>
            <p:nvPr/>
          </p:nvPicPr>
          <p:blipFill>
            <a:blip r:embed="rId2" r:link="rId3" cstate="print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354013" y="1714500"/>
              <a:ext cx="788987" cy="874713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3014" name="Rectangle 7"/>
            <p:cNvSpPr>
              <a:spLocks noChangeArrowheads="1"/>
            </p:cNvSpPr>
            <p:nvPr/>
          </p:nvSpPr>
          <p:spPr bwMode="auto">
            <a:xfrm>
              <a:off x="1357313" y="1928813"/>
              <a:ext cx="4429125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hangingPunct="0">
                <a:defRPr/>
              </a:pPr>
              <a:r>
                <a:rPr lang="ru-RU" sz="2000" kern="0" dirty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выполняем тест </a:t>
              </a:r>
              <a:r>
                <a:rPr lang="ru-RU" sz="2000" kern="0" dirty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/>
              </a:r>
              <a:br>
                <a:rPr lang="ru-RU" sz="2000" kern="0" dirty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</a:br>
              <a:endParaRPr lang="ru-RU" sz="2000" kern="0" dirty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214282" y="2858107"/>
              <a:ext cx="3858020" cy="92765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ru-RU" sz="2200" kern="0" dirty="0">
                  <a:solidFill>
                    <a:srgbClr val="A7A7A7"/>
                  </a:solidFill>
                  <a:latin typeface="Arial" pitchFamily="34" charset="0"/>
                  <a:cs typeface="Arial" charset="0"/>
                  <a:sym typeface="Helvetica"/>
                </a:rPr>
                <a:t>	  </a:t>
              </a:r>
              <a:r>
                <a:rPr lang="ru-RU" sz="2000" kern="0" dirty="0">
                  <a:solidFill>
                    <a:srgbClr val="000000"/>
                  </a:solidFill>
                  <a:latin typeface="Arial" pitchFamily="34" charset="0"/>
                  <a:cs typeface="Arial" charset="0"/>
                  <a:sym typeface="Helvetica"/>
                </a:rPr>
                <a:t>работаем с текстом </a:t>
              </a:r>
            </a:p>
            <a:p>
              <a:pPr hangingPunct="0">
                <a:defRPr/>
              </a:pPr>
              <a:r>
                <a:rPr lang="ru-RU" sz="2000" kern="0" dirty="0">
                  <a:solidFill>
                    <a:srgbClr val="A7A7A7"/>
                  </a:solidFill>
                  <a:latin typeface="Arial" pitchFamily="34" charset="0"/>
                  <a:cs typeface="Arial" charset="0"/>
                  <a:sym typeface="Helvetica"/>
                </a:rPr>
                <a:t>	  </a:t>
              </a:r>
            </a:p>
          </p:txBody>
        </p:sp>
        <p:pic>
          <p:nvPicPr>
            <p:cNvPr id="43016" name="Picture 10" descr="BS00554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7188" y="2928938"/>
              <a:ext cx="1017587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214282" y="4000504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pic>
          <p:nvPicPr>
            <p:cNvPr id="43018" name="Picture 22" descr="A19 Trunk Road"/>
            <p:cNvPicPr>
              <a:picLocks noChangeAspect="1" noChangeArrowheads="1"/>
            </p:cNvPicPr>
            <p:nvPr/>
          </p:nvPicPr>
          <p:blipFill>
            <a:blip r:embed="rId5" r:link="rId6" cstate="print"/>
            <a:srcRect/>
            <a:stretch>
              <a:fillRect/>
            </a:stretch>
          </p:blipFill>
          <p:spPr bwMode="auto">
            <a:xfrm>
              <a:off x="357188" y="4071938"/>
              <a:ext cx="928687" cy="77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9" name="Rectangle 7"/>
            <p:cNvSpPr>
              <a:spLocks noChangeArrowheads="1"/>
            </p:cNvSpPr>
            <p:nvPr/>
          </p:nvSpPr>
          <p:spPr bwMode="auto">
            <a:xfrm>
              <a:off x="1357313" y="4143375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hangingPunct="0">
                <a:defRPr/>
              </a:pPr>
              <a:endParaRPr lang="ru-RU" sz="2200" kern="0">
                <a:solidFill>
                  <a:srgbClr val="A7A7A7"/>
                </a:solidFill>
                <a:latin typeface="Helvetica"/>
                <a:cs typeface="Arial" charset="0"/>
                <a:sym typeface="Helvetica"/>
              </a:endParaRP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смотрим и думаем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  <a:t/>
              </a:r>
              <a:b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</a:br>
              <a:endParaRPr lang="ru-RU" sz="2000" kern="0">
                <a:solidFill>
                  <a:srgbClr val="A7A7A7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214282" y="5143910"/>
              <a:ext cx="3858020" cy="107115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ru-RU" sz="2200" kern="0" dirty="0">
                  <a:solidFill>
                    <a:srgbClr val="A7A7A7"/>
                  </a:solidFill>
                  <a:latin typeface="Arial" pitchFamily="34" charset="0"/>
                  <a:cs typeface="Arial" charset="0"/>
                  <a:sym typeface="Helvetica"/>
                </a:rPr>
                <a:t>	  </a:t>
              </a:r>
              <a:r>
                <a:rPr lang="ru-RU" sz="2200" kern="0" dirty="0">
                  <a:solidFill>
                    <a:srgbClr val="000000"/>
                  </a:solidFill>
                  <a:latin typeface="Arial" pitchFamily="34" charset="0"/>
                  <a:cs typeface="Arial" charset="0"/>
                  <a:sym typeface="Helvetica"/>
                </a:rPr>
                <a:t>решаем задачи</a:t>
              </a:r>
              <a:endParaRPr lang="ru-RU" sz="2000" kern="0" dirty="0">
                <a:solidFill>
                  <a:srgbClr val="000000"/>
                </a:solidFill>
                <a:latin typeface="Arial" pitchFamily="34" charset="0"/>
                <a:cs typeface="Arial" charset="0"/>
                <a:sym typeface="Helvetica"/>
              </a:endParaRPr>
            </a:p>
          </p:txBody>
        </p:sp>
        <p:sp>
          <p:nvSpPr>
            <p:cNvPr id="14" name="AutoShape 4"/>
            <p:cNvSpPr>
              <a:spLocks noChangeArrowheads="1"/>
            </p:cNvSpPr>
            <p:nvPr/>
          </p:nvSpPr>
          <p:spPr bwMode="auto">
            <a:xfrm>
              <a:off x="4286248" y="1714488"/>
              <a:ext cx="3857652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3022" name="Rectangle 7"/>
            <p:cNvSpPr>
              <a:spLocks noChangeArrowheads="1"/>
            </p:cNvSpPr>
            <p:nvPr/>
          </p:nvSpPr>
          <p:spPr bwMode="auto">
            <a:xfrm>
              <a:off x="5785227" y="1784784"/>
              <a:ext cx="285750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hangingPunct="0">
                <a:defRPr/>
              </a:pPr>
              <a:endParaRPr lang="ru-RU" sz="2200" kern="0">
                <a:solidFill>
                  <a:srgbClr val="A7A7A7"/>
                </a:solidFill>
                <a:latin typeface="Helvetica"/>
                <a:cs typeface="Arial" charset="0"/>
                <a:sym typeface="Helvetica"/>
              </a:endParaRP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считаем и 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сравниваем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  <a:t/>
              </a:r>
              <a:b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</a:br>
              <a:endParaRPr lang="ru-RU" sz="2000" kern="0">
                <a:solidFill>
                  <a:srgbClr val="A7A7A7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4357686" y="2857496"/>
              <a:ext cx="3786214" cy="100013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3024" name="Rectangle 7"/>
            <p:cNvSpPr>
              <a:spLocks noChangeArrowheads="1"/>
            </p:cNvSpPr>
            <p:nvPr/>
          </p:nvSpPr>
          <p:spPr bwMode="auto">
            <a:xfrm>
              <a:off x="5857875" y="3071813"/>
              <a:ext cx="2357438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hangingPunct="0">
                <a:defRPr/>
              </a:pPr>
              <a:endParaRPr lang="ru-RU" sz="2200" kern="0">
                <a:solidFill>
                  <a:srgbClr val="A7A7A7"/>
                </a:solidFill>
                <a:latin typeface="Helvetica"/>
                <a:cs typeface="Arial" charset="0"/>
                <a:sym typeface="Helvetica"/>
              </a:endParaRP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знаем и 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применяем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  <a:t/>
              </a:r>
              <a:br>
                <a:rPr lang="ru-RU" sz="2000" kern="0">
                  <a:solidFill>
                    <a:srgbClr val="A7A7A7"/>
                  </a:solidFill>
                  <a:latin typeface="Helvetica"/>
                  <a:cs typeface="Helvetica"/>
                  <a:sym typeface="Helvetica"/>
                </a:rPr>
              </a:br>
              <a:endParaRPr lang="ru-RU" sz="2000" kern="0">
                <a:solidFill>
                  <a:srgbClr val="A7A7A7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>
              <a:off x="4429124" y="4000504"/>
              <a:ext cx="3714776" cy="92869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43026" name="Rectangle 7"/>
            <p:cNvSpPr>
              <a:spLocks noChangeArrowheads="1"/>
            </p:cNvSpPr>
            <p:nvPr/>
          </p:nvSpPr>
          <p:spPr bwMode="auto">
            <a:xfrm>
              <a:off x="5643563" y="4071938"/>
              <a:ext cx="2857500" cy="928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hangingPunct="0">
                <a:defRPr/>
              </a:pPr>
              <a:endParaRPr lang="ru-RU" sz="2200" kern="0">
                <a:solidFill>
                  <a:srgbClr val="A7A7A7"/>
                </a:solidFill>
                <a:latin typeface="Helvetica"/>
                <a:cs typeface="Arial" charset="0"/>
                <a:sym typeface="Helvetica"/>
              </a:endParaRP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Arial" charset="0"/>
                  <a:sym typeface="Helvetica"/>
                </a:rPr>
                <a:t>работаем с формулами</a:t>
              </a:r>
            </a:p>
            <a:p>
              <a:pPr hangingPunct="0">
                <a:defRPr/>
              </a:pPr>
              <a:r>
                <a:rPr lang="ru-RU" sz="20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  <a:t/>
              </a:r>
              <a:br>
                <a:rPr lang="ru-RU" sz="2000" kern="0">
                  <a:solidFill>
                    <a:srgbClr val="000000"/>
                  </a:solidFill>
                  <a:latin typeface="Helvetica"/>
                  <a:cs typeface="Helvetica"/>
                  <a:sym typeface="Helvetica"/>
                </a:rPr>
              </a:br>
              <a:endParaRPr lang="ru-RU" sz="2000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>
              <a:off x="4428505" y="5071437"/>
              <a:ext cx="3715874" cy="1072603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ru-RU" sz="2200" kern="0" dirty="0">
                  <a:solidFill>
                    <a:srgbClr val="A7A7A7"/>
                  </a:solidFill>
                  <a:latin typeface="Arial" pitchFamily="34" charset="0"/>
                  <a:cs typeface="Arial" charset="0"/>
                  <a:sym typeface="Helvetica"/>
                </a:rPr>
                <a:t>	  </a:t>
              </a:r>
              <a:r>
                <a:rPr lang="ru-RU" sz="2200" kern="0" dirty="0" smtClean="0">
                  <a:solidFill>
                    <a:srgbClr val="000000"/>
                  </a:solidFill>
                  <a:latin typeface="Arial" pitchFamily="34" charset="0"/>
                  <a:cs typeface="Arial" charset="0"/>
                  <a:sym typeface="Helvetica"/>
                </a:rPr>
                <a:t>подведём </a:t>
              </a:r>
              <a:r>
                <a:rPr lang="ru-RU" sz="2200" kern="0" dirty="0">
                  <a:solidFill>
                    <a:srgbClr val="000000"/>
                  </a:solidFill>
                  <a:latin typeface="Arial" pitchFamily="34" charset="0"/>
                  <a:cs typeface="Arial" charset="0"/>
                  <a:sym typeface="Helvetica"/>
                </a:rPr>
                <a:t>итоги</a:t>
              </a:r>
              <a:endParaRPr lang="ru-RU" sz="2000" kern="0" dirty="0">
                <a:solidFill>
                  <a:srgbClr val="000000"/>
                </a:solidFill>
                <a:latin typeface="Arial" pitchFamily="34" charset="0"/>
                <a:cs typeface="Arial" charset="0"/>
                <a:sym typeface="Helvetica"/>
              </a:endParaRPr>
            </a:p>
          </p:txBody>
        </p:sp>
        <p:pic>
          <p:nvPicPr>
            <p:cNvPr id="43028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00563" y="5357813"/>
              <a:ext cx="1047750" cy="63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9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3050" y="5262563"/>
              <a:ext cx="1084263" cy="88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0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29125" y="1785938"/>
              <a:ext cx="1214438" cy="785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1" name="Picture 2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9125" y="3071813"/>
              <a:ext cx="1362075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2" name="Picture 2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72000" y="4000500"/>
              <a:ext cx="795338" cy="91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5203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 cstate="print"/>
          <a:srcRect l="3545" t="14764" r="1367" b="6978"/>
          <a:stretch>
            <a:fillRect/>
          </a:stretch>
        </p:blipFill>
        <p:spPr bwMode="auto">
          <a:xfrm>
            <a:off x="104775" y="116633"/>
            <a:ext cx="8859838" cy="59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598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 b="5151"/>
          <a:stretch>
            <a:fillRect/>
          </a:stretch>
        </p:blipFill>
        <p:spPr bwMode="auto">
          <a:xfrm>
            <a:off x="395536" y="260649"/>
            <a:ext cx="8368605" cy="5904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40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 cstate="print"/>
          <a:srcRect l="2953" t="14844" r="1367" b="7639"/>
          <a:stretch>
            <a:fillRect/>
          </a:stretch>
        </p:blipFill>
        <p:spPr bwMode="auto">
          <a:xfrm>
            <a:off x="107950" y="188640"/>
            <a:ext cx="888682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817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260648"/>
            <a:ext cx="8096250" cy="58326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532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86008" y="185056"/>
            <a:ext cx="5371983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ПОЧЕМУ СОЛНЦЕ ЯРКО СВЕТИТ?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704" y="856917"/>
            <a:ext cx="397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Из-за высокой температуры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8217" y="1405668"/>
            <a:ext cx="3507563" cy="4616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ФАКТ!!!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112" y="1867333"/>
            <a:ext cx="8153771" cy="8309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взять любое тело размером, равным Солнцу и нагреть </a:t>
            </a:r>
          </a:p>
          <a:p>
            <a:pPr algn="ctr"/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до температуры Солнца, то оно будет светить также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6994" y="2898385"/>
            <a:ext cx="5349541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ОСОБЕННОСТЬ И СВЯЗЬ С ФИЗИКОЙ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112" y="3465821"/>
            <a:ext cx="790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Излучая свет, Солнце «худеет» на 4 млн тонн ежесекундно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172" y="3927486"/>
            <a:ext cx="850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Солнечное вещество тратится на сообщение фотонам энергии: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= mc</a:t>
            </a:r>
            <a:r>
              <a:rPr lang="en-US" sz="24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0079" y="4925809"/>
            <a:ext cx="6923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98 %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массы Солнца приходится на водород и гелий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en-US" sz="1500" b="1" kern="0" dirty="0">
                <a:solidFill>
                  <a:srgbClr val="FFFFFF"/>
                </a:solidFill>
                <a:latin typeface="Times New Roman" pitchFamily="18" charset="0"/>
                <a:cs typeface="Helvetica"/>
                <a:sym typeface="Helvetica"/>
              </a:rPr>
              <a:t>http://spheres.ru</a:t>
            </a:r>
            <a:endParaRPr lang="ru-RU" sz="1500" b="1" u="sng" kern="0" dirty="0">
              <a:solidFill>
                <a:srgbClr val="FFFFFF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82953" name="Text Box 3"/>
          <p:cNvSpPr txBox="1">
            <a:spLocks noChangeArrowheads="1"/>
          </p:cNvSpPr>
          <p:nvPr/>
        </p:nvSpPr>
        <p:spPr bwMode="auto">
          <a:xfrm>
            <a:off x="-15" y="33337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ТЕТРАДЬ-ПРАКТИКУМ</a:t>
            </a:r>
          </a:p>
          <a:p>
            <a:pPr algn="ctr" hangingPunct="0">
              <a:defRPr/>
            </a:pPr>
            <a:r>
              <a:rPr lang="ru-RU" sz="20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МАТЕРИАЛЫ ДЛЯ ОРГАНИЗАЦИИ ПРАКТИЧЕСКИХ РАБОТ</a:t>
            </a:r>
          </a:p>
        </p:txBody>
      </p:sp>
      <p:grpSp>
        <p:nvGrpSpPr>
          <p:cNvPr id="82954" name="Группа 21"/>
          <p:cNvGrpSpPr>
            <a:grpSpLocks/>
          </p:cNvGrpSpPr>
          <p:nvPr/>
        </p:nvGrpSpPr>
        <p:grpSpPr bwMode="auto">
          <a:xfrm>
            <a:off x="339725" y="1369144"/>
            <a:ext cx="8286750" cy="1285875"/>
            <a:chOff x="428596" y="2000240"/>
            <a:chExt cx="8286808" cy="1285884"/>
          </a:xfrm>
        </p:grpSpPr>
        <p:sp>
          <p:nvSpPr>
            <p:cNvPr id="38" name="AutoShape 4"/>
            <p:cNvSpPr>
              <a:spLocks noChangeArrowheads="1"/>
            </p:cNvSpPr>
            <p:nvPr/>
          </p:nvSpPr>
          <p:spPr bwMode="auto">
            <a:xfrm>
              <a:off x="428596" y="2000240"/>
              <a:ext cx="8286808" cy="128588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82975" name="Прямоугольник 15"/>
            <p:cNvSpPr>
              <a:spLocks noChangeArrowheads="1"/>
            </p:cNvSpPr>
            <p:nvPr/>
          </p:nvSpPr>
          <p:spPr bwMode="auto">
            <a:xfrm>
              <a:off x="714348" y="2071678"/>
              <a:ext cx="5214974" cy="1096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ru-RU" sz="2200" kern="0" dirty="0">
                  <a:solidFill>
                    <a:srgbClr val="990033"/>
                  </a:solidFill>
                  <a:latin typeface="Helvetica"/>
                  <a:cs typeface="Arial" charset="0"/>
                  <a:sym typeface="Helvetica"/>
                </a:rPr>
                <a:t>сформулированы цель и задачи работ, дан перечень оборудования</a:t>
              </a:r>
            </a:p>
            <a:p>
              <a:pPr eaLnBrk="0" hangingPunct="0">
                <a:defRPr/>
              </a:pPr>
              <a:r>
                <a:rPr lang="ru-RU" sz="2200" kern="0" dirty="0">
                  <a:solidFill>
                    <a:srgbClr val="990033"/>
                  </a:solidFill>
                  <a:latin typeface="Helvetica"/>
                  <a:cs typeface="Arial" charset="0"/>
                  <a:sym typeface="Helvetica"/>
                </a:rPr>
                <a:t>и материалов</a:t>
              </a:r>
            </a:p>
          </p:txBody>
        </p:sp>
      </p:grpSp>
      <p:grpSp>
        <p:nvGrpSpPr>
          <p:cNvPr id="82955" name="Группа 22"/>
          <p:cNvGrpSpPr>
            <a:grpSpLocks/>
          </p:cNvGrpSpPr>
          <p:nvPr/>
        </p:nvGrpSpPr>
        <p:grpSpPr bwMode="auto">
          <a:xfrm>
            <a:off x="428625" y="3179763"/>
            <a:ext cx="8501063" cy="1285875"/>
            <a:chOff x="428596" y="3429000"/>
            <a:chExt cx="8501152" cy="1285884"/>
          </a:xfrm>
        </p:grpSpPr>
        <p:sp>
          <p:nvSpPr>
            <p:cNvPr id="41" name="AutoShape 4"/>
            <p:cNvSpPr>
              <a:spLocks noChangeArrowheads="1"/>
            </p:cNvSpPr>
            <p:nvPr/>
          </p:nvSpPr>
          <p:spPr bwMode="auto">
            <a:xfrm>
              <a:off x="428596" y="3429000"/>
              <a:ext cx="8286808" cy="1285884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83000"/>
                  </a:schemeClr>
                </a:gs>
              </a:gsLst>
              <a:lin ang="2700000" scaled="1"/>
              <a:tileRect/>
            </a:gradFill>
            <a:ln w="9525">
              <a:solidFill>
                <a:schemeClr val="bg2">
                  <a:lumMod val="20000"/>
                  <a:lumOff val="8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hangingPunct="0">
                <a:defRPr/>
              </a:pPr>
              <a:r>
                <a:rPr lang="en-US" sz="2200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solidFill>
                    <a:srgbClr val="990033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Helvetica"/>
                </a:rPr>
                <a:t>                                            </a:t>
              </a:r>
              <a:endParaRPr lang="ru-RU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latin typeface="Arial" pitchFamily="34" charset="0"/>
                <a:cs typeface="Arial" pitchFamily="34" charset="0"/>
                <a:sym typeface="Helvetica"/>
              </a:endParaRPr>
            </a:p>
          </p:txBody>
        </p:sp>
        <p:sp>
          <p:nvSpPr>
            <p:cNvPr id="82973" name="Прямоугольник 18"/>
            <p:cNvSpPr>
              <a:spLocks noChangeArrowheads="1"/>
            </p:cNvSpPr>
            <p:nvPr/>
          </p:nvSpPr>
          <p:spPr bwMode="auto">
            <a:xfrm>
              <a:off x="3714774" y="3643315"/>
              <a:ext cx="5214974" cy="7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ru-RU" sz="2200" kern="0">
                  <a:solidFill>
                    <a:srgbClr val="990033"/>
                  </a:solidFill>
                  <a:latin typeface="Helvetica"/>
                  <a:cs typeface="Arial" charset="0"/>
                  <a:sym typeface="Helvetica"/>
                </a:rPr>
                <a:t>задан чёткий алгоритм практической деятельности</a:t>
              </a:r>
            </a:p>
          </p:txBody>
        </p:sp>
      </p:grp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589091" y="4843585"/>
            <a:ext cx="8286937" cy="116986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83000"/>
                </a:schemeClr>
              </a:gs>
            </a:gsLst>
            <a:lin ang="2700000" scaled="1"/>
            <a:tileRect/>
          </a:gradFill>
          <a:ln w="9525">
            <a:solidFill>
              <a:schemeClr val="bg2">
                <a:lumMod val="20000"/>
                <a:lumOff val="8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hangingPunct="0">
              <a:defRPr/>
            </a:pPr>
            <a:r>
              <a:rPr lang="en-US" sz="2200" kern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99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  <a:sym typeface="Helvetica"/>
              </a:rPr>
              <a:t>                                            </a:t>
            </a:r>
            <a:endParaRPr lang="ru-RU" sz="2200" kern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990033"/>
              </a:solidFill>
              <a:latin typeface="Arial" pitchFamily="34" charset="0"/>
              <a:cs typeface="Arial" pitchFamily="34" charset="0"/>
              <a:sym typeface="Helvetica"/>
            </a:endParaRPr>
          </a:p>
        </p:txBody>
      </p:sp>
      <p:sp>
        <p:nvSpPr>
          <p:cNvPr id="82957" name="Прямоугольник 20"/>
          <p:cNvSpPr>
            <a:spLocks noChangeArrowheads="1"/>
          </p:cNvSpPr>
          <p:nvPr/>
        </p:nvSpPr>
        <p:spPr bwMode="auto">
          <a:xfrm>
            <a:off x="795735" y="4832350"/>
            <a:ext cx="57150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200" kern="0" dirty="0">
                <a:solidFill>
                  <a:srgbClr val="990033"/>
                </a:solidFill>
                <a:latin typeface="Helvetica"/>
                <a:cs typeface="Arial" charset="0"/>
                <a:sym typeface="Helvetica"/>
              </a:rPr>
              <a:t>представлены формы для оформления результатов деятельности</a:t>
            </a:r>
          </a:p>
        </p:txBody>
      </p:sp>
      <p:pic>
        <p:nvPicPr>
          <p:cNvPr id="82958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5251450"/>
            <a:ext cx="29606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82959" name="Group 28"/>
          <p:cNvGrpSpPr>
            <a:grpSpLocks noChangeAspect="1"/>
          </p:cNvGrpSpPr>
          <p:nvPr/>
        </p:nvGrpSpPr>
        <p:grpSpPr bwMode="auto">
          <a:xfrm>
            <a:off x="6643688" y="4929188"/>
            <a:ext cx="847725" cy="1033462"/>
            <a:chOff x="3198" y="3121"/>
            <a:chExt cx="534" cy="651"/>
          </a:xfrm>
        </p:grpSpPr>
        <p:sp>
          <p:nvSpPr>
            <p:cNvPr id="82962" name="Freeform 50"/>
            <p:cNvSpPr>
              <a:spLocks/>
            </p:cNvSpPr>
            <p:nvPr/>
          </p:nvSpPr>
          <p:spPr bwMode="auto">
            <a:xfrm>
              <a:off x="3199" y="3157"/>
              <a:ext cx="387" cy="500"/>
            </a:xfrm>
            <a:custGeom>
              <a:avLst/>
              <a:gdLst>
                <a:gd name="T0" fmla="*/ 1 w 774"/>
                <a:gd name="T1" fmla="*/ 0 h 1499"/>
                <a:gd name="T2" fmla="*/ 1 w 774"/>
                <a:gd name="T3" fmla="*/ 0 h 1499"/>
                <a:gd name="T4" fmla="*/ 1 w 774"/>
                <a:gd name="T5" fmla="*/ 0 h 1499"/>
                <a:gd name="T6" fmla="*/ 1 w 774"/>
                <a:gd name="T7" fmla="*/ 0 h 1499"/>
                <a:gd name="T8" fmla="*/ 1 w 774"/>
                <a:gd name="T9" fmla="*/ 0 h 1499"/>
                <a:gd name="T10" fmla="*/ 1 w 774"/>
                <a:gd name="T11" fmla="*/ 0 h 1499"/>
                <a:gd name="T12" fmla="*/ 1 w 774"/>
                <a:gd name="T13" fmla="*/ 0 h 1499"/>
                <a:gd name="T14" fmla="*/ 1 w 774"/>
                <a:gd name="T15" fmla="*/ 0 h 1499"/>
                <a:gd name="T16" fmla="*/ 1 w 774"/>
                <a:gd name="T17" fmla="*/ 0 h 1499"/>
                <a:gd name="T18" fmla="*/ 1 w 774"/>
                <a:gd name="T19" fmla="*/ 0 h 1499"/>
                <a:gd name="T20" fmla="*/ 1 w 774"/>
                <a:gd name="T21" fmla="*/ 0 h 1499"/>
                <a:gd name="T22" fmla="*/ 1 w 774"/>
                <a:gd name="T23" fmla="*/ 0 h 1499"/>
                <a:gd name="T24" fmla="*/ 1 w 774"/>
                <a:gd name="T25" fmla="*/ 0 h 1499"/>
                <a:gd name="T26" fmla="*/ 1 w 774"/>
                <a:gd name="T27" fmla="*/ 0 h 1499"/>
                <a:gd name="T28" fmla="*/ 1 w 774"/>
                <a:gd name="T29" fmla="*/ 0 h 1499"/>
                <a:gd name="T30" fmla="*/ 1 w 774"/>
                <a:gd name="T31" fmla="*/ 0 h 1499"/>
                <a:gd name="T32" fmla="*/ 1 w 774"/>
                <a:gd name="T33" fmla="*/ 0 h 1499"/>
                <a:gd name="T34" fmla="*/ 1 w 774"/>
                <a:gd name="T35" fmla="*/ 0 h 1499"/>
                <a:gd name="T36" fmla="*/ 1 w 774"/>
                <a:gd name="T37" fmla="*/ 0 h 1499"/>
                <a:gd name="T38" fmla="*/ 1 w 774"/>
                <a:gd name="T39" fmla="*/ 0 h 1499"/>
                <a:gd name="T40" fmla="*/ 1 w 774"/>
                <a:gd name="T41" fmla="*/ 0 h 1499"/>
                <a:gd name="T42" fmla="*/ 1 w 774"/>
                <a:gd name="T43" fmla="*/ 0 h 1499"/>
                <a:gd name="T44" fmla="*/ 1 w 774"/>
                <a:gd name="T45" fmla="*/ 0 h 1499"/>
                <a:gd name="T46" fmla="*/ 1 w 774"/>
                <a:gd name="T47" fmla="*/ 0 h 1499"/>
                <a:gd name="T48" fmla="*/ 1 w 774"/>
                <a:gd name="T49" fmla="*/ 0 h 1499"/>
                <a:gd name="T50" fmla="*/ 1 w 774"/>
                <a:gd name="T51" fmla="*/ 0 h 1499"/>
                <a:gd name="T52" fmla="*/ 1 w 774"/>
                <a:gd name="T53" fmla="*/ 0 h 1499"/>
                <a:gd name="T54" fmla="*/ 1 w 774"/>
                <a:gd name="T55" fmla="*/ 0 h 1499"/>
                <a:gd name="T56" fmla="*/ 1 w 774"/>
                <a:gd name="T57" fmla="*/ 0 h 1499"/>
                <a:gd name="T58" fmla="*/ 1 w 774"/>
                <a:gd name="T59" fmla="*/ 0 h 1499"/>
                <a:gd name="T60" fmla="*/ 1 w 774"/>
                <a:gd name="T61" fmla="*/ 0 h 1499"/>
                <a:gd name="T62" fmla="*/ 1 w 774"/>
                <a:gd name="T63" fmla="*/ 0 h 1499"/>
                <a:gd name="T64" fmla="*/ 1 w 774"/>
                <a:gd name="T65" fmla="*/ 0 h 1499"/>
                <a:gd name="T66" fmla="*/ 1 w 774"/>
                <a:gd name="T67" fmla="*/ 0 h 1499"/>
                <a:gd name="T68" fmla="*/ 1 w 774"/>
                <a:gd name="T69" fmla="*/ 0 h 1499"/>
                <a:gd name="T70" fmla="*/ 1 w 774"/>
                <a:gd name="T71" fmla="*/ 0 h 1499"/>
                <a:gd name="T72" fmla="*/ 0 w 774"/>
                <a:gd name="T73" fmla="*/ 0 h 14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74"/>
                <a:gd name="T112" fmla="*/ 0 h 1499"/>
                <a:gd name="T113" fmla="*/ 774 w 774"/>
                <a:gd name="T114" fmla="*/ 1499 h 14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74" h="1499">
                  <a:moveTo>
                    <a:pt x="0" y="10"/>
                  </a:moveTo>
                  <a:lnTo>
                    <a:pt x="16" y="39"/>
                  </a:lnTo>
                  <a:lnTo>
                    <a:pt x="34" y="74"/>
                  </a:lnTo>
                  <a:lnTo>
                    <a:pt x="54" y="112"/>
                  </a:lnTo>
                  <a:lnTo>
                    <a:pt x="75" y="152"/>
                  </a:lnTo>
                  <a:lnTo>
                    <a:pt x="97" y="196"/>
                  </a:lnTo>
                  <a:lnTo>
                    <a:pt x="121" y="243"/>
                  </a:lnTo>
                  <a:lnTo>
                    <a:pt x="146" y="291"/>
                  </a:lnTo>
                  <a:lnTo>
                    <a:pt x="172" y="343"/>
                  </a:lnTo>
                  <a:lnTo>
                    <a:pt x="198" y="396"/>
                  </a:lnTo>
                  <a:lnTo>
                    <a:pt x="226" y="450"/>
                  </a:lnTo>
                  <a:lnTo>
                    <a:pt x="254" y="507"/>
                  </a:lnTo>
                  <a:lnTo>
                    <a:pt x="283" y="564"/>
                  </a:lnTo>
                  <a:lnTo>
                    <a:pt x="312" y="622"/>
                  </a:lnTo>
                  <a:lnTo>
                    <a:pt x="342" y="681"/>
                  </a:lnTo>
                  <a:lnTo>
                    <a:pt x="371" y="738"/>
                  </a:lnTo>
                  <a:lnTo>
                    <a:pt x="401" y="797"/>
                  </a:lnTo>
                  <a:lnTo>
                    <a:pt x="430" y="856"/>
                  </a:lnTo>
                  <a:lnTo>
                    <a:pt x="460" y="914"/>
                  </a:lnTo>
                  <a:lnTo>
                    <a:pt x="488" y="970"/>
                  </a:lnTo>
                  <a:lnTo>
                    <a:pt x="517" y="1025"/>
                  </a:lnTo>
                  <a:lnTo>
                    <a:pt x="545" y="1079"/>
                  </a:lnTo>
                  <a:lnTo>
                    <a:pt x="571" y="1131"/>
                  </a:lnTo>
                  <a:lnTo>
                    <a:pt x="597" y="1182"/>
                  </a:lnTo>
                  <a:lnTo>
                    <a:pt x="622" y="1230"/>
                  </a:lnTo>
                  <a:lnTo>
                    <a:pt x="646" y="1274"/>
                  </a:lnTo>
                  <a:lnTo>
                    <a:pt x="668" y="1317"/>
                  </a:lnTo>
                  <a:lnTo>
                    <a:pt x="689" y="1356"/>
                  </a:lnTo>
                  <a:lnTo>
                    <a:pt x="708" y="1392"/>
                  </a:lnTo>
                  <a:lnTo>
                    <a:pt x="726" y="1423"/>
                  </a:lnTo>
                  <a:lnTo>
                    <a:pt x="742" y="1451"/>
                  </a:lnTo>
                  <a:lnTo>
                    <a:pt x="756" y="1475"/>
                  </a:lnTo>
                  <a:lnTo>
                    <a:pt x="768" y="1494"/>
                  </a:lnTo>
                  <a:lnTo>
                    <a:pt x="772" y="1499"/>
                  </a:lnTo>
                  <a:lnTo>
                    <a:pt x="774" y="1498"/>
                  </a:lnTo>
                  <a:lnTo>
                    <a:pt x="773" y="1493"/>
                  </a:lnTo>
                  <a:lnTo>
                    <a:pt x="771" y="1486"/>
                  </a:lnTo>
                  <a:lnTo>
                    <a:pt x="750" y="1442"/>
                  </a:lnTo>
                  <a:lnTo>
                    <a:pt x="728" y="1398"/>
                  </a:lnTo>
                  <a:lnTo>
                    <a:pt x="707" y="1353"/>
                  </a:lnTo>
                  <a:lnTo>
                    <a:pt x="685" y="1309"/>
                  </a:lnTo>
                  <a:lnTo>
                    <a:pt x="663" y="1265"/>
                  </a:lnTo>
                  <a:lnTo>
                    <a:pt x="640" y="1222"/>
                  </a:lnTo>
                  <a:lnTo>
                    <a:pt x="618" y="1178"/>
                  </a:lnTo>
                  <a:lnTo>
                    <a:pt x="595" y="1135"/>
                  </a:lnTo>
                  <a:lnTo>
                    <a:pt x="571" y="1092"/>
                  </a:lnTo>
                  <a:lnTo>
                    <a:pt x="549" y="1049"/>
                  </a:lnTo>
                  <a:lnTo>
                    <a:pt x="525" y="1005"/>
                  </a:lnTo>
                  <a:lnTo>
                    <a:pt x="502" y="962"/>
                  </a:lnTo>
                  <a:lnTo>
                    <a:pt x="480" y="919"/>
                  </a:lnTo>
                  <a:lnTo>
                    <a:pt x="456" y="876"/>
                  </a:lnTo>
                  <a:lnTo>
                    <a:pt x="434" y="832"/>
                  </a:lnTo>
                  <a:lnTo>
                    <a:pt x="412" y="789"/>
                  </a:lnTo>
                  <a:lnTo>
                    <a:pt x="386" y="740"/>
                  </a:lnTo>
                  <a:lnTo>
                    <a:pt x="361" y="690"/>
                  </a:lnTo>
                  <a:lnTo>
                    <a:pt x="335" y="642"/>
                  </a:lnTo>
                  <a:lnTo>
                    <a:pt x="310" y="592"/>
                  </a:lnTo>
                  <a:lnTo>
                    <a:pt x="284" y="543"/>
                  </a:lnTo>
                  <a:lnTo>
                    <a:pt x="259" y="493"/>
                  </a:lnTo>
                  <a:lnTo>
                    <a:pt x="233" y="444"/>
                  </a:lnTo>
                  <a:lnTo>
                    <a:pt x="208" y="394"/>
                  </a:lnTo>
                  <a:lnTo>
                    <a:pt x="182" y="345"/>
                  </a:lnTo>
                  <a:lnTo>
                    <a:pt x="157" y="295"/>
                  </a:lnTo>
                  <a:lnTo>
                    <a:pt x="131" y="247"/>
                  </a:lnTo>
                  <a:lnTo>
                    <a:pt x="106" y="197"/>
                  </a:lnTo>
                  <a:lnTo>
                    <a:pt x="79" y="148"/>
                  </a:lnTo>
                  <a:lnTo>
                    <a:pt x="54" y="98"/>
                  </a:lnTo>
                  <a:lnTo>
                    <a:pt x="28" y="5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E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3" name="Freeform 51"/>
            <p:cNvSpPr>
              <a:spLocks/>
            </p:cNvSpPr>
            <p:nvPr/>
          </p:nvSpPr>
          <p:spPr bwMode="auto">
            <a:xfrm>
              <a:off x="3263" y="3152"/>
              <a:ext cx="405" cy="471"/>
            </a:xfrm>
            <a:custGeom>
              <a:avLst/>
              <a:gdLst>
                <a:gd name="T0" fmla="*/ 0 w 811"/>
                <a:gd name="T1" fmla="*/ 0 h 1413"/>
                <a:gd name="T2" fmla="*/ 0 w 811"/>
                <a:gd name="T3" fmla="*/ 0 h 1413"/>
                <a:gd name="T4" fmla="*/ 0 w 811"/>
                <a:gd name="T5" fmla="*/ 0 h 1413"/>
                <a:gd name="T6" fmla="*/ 0 w 811"/>
                <a:gd name="T7" fmla="*/ 0 h 1413"/>
                <a:gd name="T8" fmla="*/ 0 w 811"/>
                <a:gd name="T9" fmla="*/ 0 h 1413"/>
                <a:gd name="T10" fmla="*/ 0 w 811"/>
                <a:gd name="T11" fmla="*/ 0 h 1413"/>
                <a:gd name="T12" fmla="*/ 0 w 811"/>
                <a:gd name="T13" fmla="*/ 0 h 1413"/>
                <a:gd name="T14" fmla="*/ 0 w 811"/>
                <a:gd name="T15" fmla="*/ 0 h 1413"/>
                <a:gd name="T16" fmla="*/ 0 w 811"/>
                <a:gd name="T17" fmla="*/ 0 h 1413"/>
                <a:gd name="T18" fmla="*/ 0 w 811"/>
                <a:gd name="T19" fmla="*/ 0 h 1413"/>
                <a:gd name="T20" fmla="*/ 0 w 811"/>
                <a:gd name="T21" fmla="*/ 0 h 1413"/>
                <a:gd name="T22" fmla="*/ 0 w 811"/>
                <a:gd name="T23" fmla="*/ 0 h 1413"/>
                <a:gd name="T24" fmla="*/ 0 w 811"/>
                <a:gd name="T25" fmla="*/ 0 h 1413"/>
                <a:gd name="T26" fmla="*/ 0 w 811"/>
                <a:gd name="T27" fmla="*/ 0 h 1413"/>
                <a:gd name="T28" fmla="*/ 0 w 811"/>
                <a:gd name="T29" fmla="*/ 0 h 1413"/>
                <a:gd name="T30" fmla="*/ 0 w 811"/>
                <a:gd name="T31" fmla="*/ 0 h 1413"/>
                <a:gd name="T32" fmla="*/ 0 w 811"/>
                <a:gd name="T33" fmla="*/ 0 h 1413"/>
                <a:gd name="T34" fmla="*/ 0 w 811"/>
                <a:gd name="T35" fmla="*/ 0 h 1413"/>
                <a:gd name="T36" fmla="*/ 0 w 811"/>
                <a:gd name="T37" fmla="*/ 0 h 1413"/>
                <a:gd name="T38" fmla="*/ 0 w 811"/>
                <a:gd name="T39" fmla="*/ 0 h 1413"/>
                <a:gd name="T40" fmla="*/ 0 w 811"/>
                <a:gd name="T41" fmla="*/ 0 h 1413"/>
                <a:gd name="T42" fmla="*/ 0 w 811"/>
                <a:gd name="T43" fmla="*/ 0 h 1413"/>
                <a:gd name="T44" fmla="*/ 0 w 811"/>
                <a:gd name="T45" fmla="*/ 0 h 1413"/>
                <a:gd name="T46" fmla="*/ 0 w 811"/>
                <a:gd name="T47" fmla="*/ 0 h 1413"/>
                <a:gd name="T48" fmla="*/ 0 w 811"/>
                <a:gd name="T49" fmla="*/ 0 h 1413"/>
                <a:gd name="T50" fmla="*/ 0 w 811"/>
                <a:gd name="T51" fmla="*/ 0 h 1413"/>
                <a:gd name="T52" fmla="*/ 0 w 811"/>
                <a:gd name="T53" fmla="*/ 0 h 1413"/>
                <a:gd name="T54" fmla="*/ 0 w 811"/>
                <a:gd name="T55" fmla="*/ 0 h 1413"/>
                <a:gd name="T56" fmla="*/ 0 w 811"/>
                <a:gd name="T57" fmla="*/ 0 h 1413"/>
                <a:gd name="T58" fmla="*/ 0 w 811"/>
                <a:gd name="T59" fmla="*/ 0 h 1413"/>
                <a:gd name="T60" fmla="*/ 0 w 811"/>
                <a:gd name="T61" fmla="*/ 0 h 1413"/>
                <a:gd name="T62" fmla="*/ 0 w 811"/>
                <a:gd name="T63" fmla="*/ 0 h 1413"/>
                <a:gd name="T64" fmla="*/ 0 w 811"/>
                <a:gd name="T65" fmla="*/ 0 h 1413"/>
                <a:gd name="T66" fmla="*/ 0 w 811"/>
                <a:gd name="T67" fmla="*/ 0 h 1413"/>
                <a:gd name="T68" fmla="*/ 0 w 811"/>
                <a:gd name="T69" fmla="*/ 0 h 1413"/>
                <a:gd name="T70" fmla="*/ 0 w 811"/>
                <a:gd name="T71" fmla="*/ 0 h 1413"/>
                <a:gd name="T72" fmla="*/ 0 w 811"/>
                <a:gd name="T73" fmla="*/ 0 h 1413"/>
                <a:gd name="T74" fmla="*/ 0 w 811"/>
                <a:gd name="T75" fmla="*/ 0 h 1413"/>
                <a:gd name="T76" fmla="*/ 0 w 811"/>
                <a:gd name="T77" fmla="*/ 0 h 1413"/>
                <a:gd name="T78" fmla="*/ 0 w 811"/>
                <a:gd name="T79" fmla="*/ 0 h 1413"/>
                <a:gd name="T80" fmla="*/ 0 w 811"/>
                <a:gd name="T81" fmla="*/ 0 h 14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1"/>
                <a:gd name="T124" fmla="*/ 0 h 1413"/>
                <a:gd name="T125" fmla="*/ 811 w 811"/>
                <a:gd name="T126" fmla="*/ 1413 h 141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1" h="1413">
                  <a:moveTo>
                    <a:pt x="0" y="0"/>
                  </a:moveTo>
                  <a:lnTo>
                    <a:pt x="21" y="44"/>
                  </a:lnTo>
                  <a:lnTo>
                    <a:pt x="44" y="88"/>
                  </a:lnTo>
                  <a:lnTo>
                    <a:pt x="66" y="132"/>
                  </a:lnTo>
                  <a:lnTo>
                    <a:pt x="88" y="175"/>
                  </a:lnTo>
                  <a:lnTo>
                    <a:pt x="112" y="219"/>
                  </a:lnTo>
                  <a:lnTo>
                    <a:pt x="135" y="262"/>
                  </a:lnTo>
                  <a:lnTo>
                    <a:pt x="158" y="305"/>
                  </a:lnTo>
                  <a:lnTo>
                    <a:pt x="182" y="348"/>
                  </a:lnTo>
                  <a:lnTo>
                    <a:pt x="206" y="391"/>
                  </a:lnTo>
                  <a:lnTo>
                    <a:pt x="230" y="434"/>
                  </a:lnTo>
                  <a:lnTo>
                    <a:pt x="254" y="476"/>
                  </a:lnTo>
                  <a:lnTo>
                    <a:pt x="277" y="519"/>
                  </a:lnTo>
                  <a:lnTo>
                    <a:pt x="302" y="561"/>
                  </a:lnTo>
                  <a:lnTo>
                    <a:pt x="326" y="604"/>
                  </a:lnTo>
                  <a:lnTo>
                    <a:pt x="350" y="645"/>
                  </a:lnTo>
                  <a:lnTo>
                    <a:pt x="374" y="688"/>
                  </a:lnTo>
                  <a:lnTo>
                    <a:pt x="399" y="732"/>
                  </a:lnTo>
                  <a:lnTo>
                    <a:pt x="423" y="778"/>
                  </a:lnTo>
                  <a:lnTo>
                    <a:pt x="447" y="822"/>
                  </a:lnTo>
                  <a:lnTo>
                    <a:pt x="472" y="868"/>
                  </a:lnTo>
                  <a:lnTo>
                    <a:pt x="496" y="915"/>
                  </a:lnTo>
                  <a:lnTo>
                    <a:pt x="521" y="960"/>
                  </a:lnTo>
                  <a:lnTo>
                    <a:pt x="545" y="1006"/>
                  </a:lnTo>
                  <a:lnTo>
                    <a:pt x="571" y="1051"/>
                  </a:lnTo>
                  <a:lnTo>
                    <a:pt x="595" y="1097"/>
                  </a:lnTo>
                  <a:lnTo>
                    <a:pt x="621" y="1142"/>
                  </a:lnTo>
                  <a:lnTo>
                    <a:pt x="647" y="1186"/>
                  </a:lnTo>
                  <a:lnTo>
                    <a:pt x="674" y="1231"/>
                  </a:lnTo>
                  <a:lnTo>
                    <a:pt x="700" y="1274"/>
                  </a:lnTo>
                  <a:lnTo>
                    <a:pt x="728" y="1315"/>
                  </a:lnTo>
                  <a:lnTo>
                    <a:pt x="756" y="1357"/>
                  </a:lnTo>
                  <a:lnTo>
                    <a:pt x="784" y="1397"/>
                  </a:lnTo>
                  <a:lnTo>
                    <a:pt x="791" y="1402"/>
                  </a:lnTo>
                  <a:lnTo>
                    <a:pt x="799" y="1408"/>
                  </a:lnTo>
                  <a:lnTo>
                    <a:pt x="808" y="1412"/>
                  </a:lnTo>
                  <a:lnTo>
                    <a:pt x="811" y="1413"/>
                  </a:lnTo>
                  <a:lnTo>
                    <a:pt x="793" y="1375"/>
                  </a:lnTo>
                  <a:lnTo>
                    <a:pt x="773" y="1338"/>
                  </a:lnTo>
                  <a:lnTo>
                    <a:pt x="753" y="1302"/>
                  </a:lnTo>
                  <a:lnTo>
                    <a:pt x="731" y="1266"/>
                  </a:lnTo>
                  <a:lnTo>
                    <a:pt x="709" y="1229"/>
                  </a:lnTo>
                  <a:lnTo>
                    <a:pt x="687" y="1193"/>
                  </a:lnTo>
                  <a:lnTo>
                    <a:pt x="665" y="1158"/>
                  </a:lnTo>
                  <a:lnTo>
                    <a:pt x="644" y="1122"/>
                  </a:lnTo>
                  <a:lnTo>
                    <a:pt x="628" y="1095"/>
                  </a:lnTo>
                  <a:lnTo>
                    <a:pt x="613" y="1070"/>
                  </a:lnTo>
                  <a:lnTo>
                    <a:pt x="597" y="1043"/>
                  </a:lnTo>
                  <a:lnTo>
                    <a:pt x="582" y="1018"/>
                  </a:lnTo>
                  <a:lnTo>
                    <a:pt x="567" y="991"/>
                  </a:lnTo>
                  <a:lnTo>
                    <a:pt x="552" y="965"/>
                  </a:lnTo>
                  <a:lnTo>
                    <a:pt x="536" y="939"/>
                  </a:lnTo>
                  <a:lnTo>
                    <a:pt x="521" y="912"/>
                  </a:lnTo>
                  <a:lnTo>
                    <a:pt x="505" y="886"/>
                  </a:lnTo>
                  <a:lnTo>
                    <a:pt x="490" y="860"/>
                  </a:lnTo>
                  <a:lnTo>
                    <a:pt x="475" y="833"/>
                  </a:lnTo>
                  <a:lnTo>
                    <a:pt x="459" y="807"/>
                  </a:lnTo>
                  <a:lnTo>
                    <a:pt x="444" y="781"/>
                  </a:lnTo>
                  <a:lnTo>
                    <a:pt x="429" y="754"/>
                  </a:lnTo>
                  <a:lnTo>
                    <a:pt x="413" y="728"/>
                  </a:lnTo>
                  <a:lnTo>
                    <a:pt x="399" y="702"/>
                  </a:lnTo>
                  <a:lnTo>
                    <a:pt x="373" y="659"/>
                  </a:lnTo>
                  <a:lnTo>
                    <a:pt x="349" y="616"/>
                  </a:lnTo>
                  <a:lnTo>
                    <a:pt x="323" y="572"/>
                  </a:lnTo>
                  <a:lnTo>
                    <a:pt x="298" y="529"/>
                  </a:lnTo>
                  <a:lnTo>
                    <a:pt x="272" y="486"/>
                  </a:lnTo>
                  <a:lnTo>
                    <a:pt x="248" y="442"/>
                  </a:lnTo>
                  <a:lnTo>
                    <a:pt x="222" y="399"/>
                  </a:lnTo>
                  <a:lnTo>
                    <a:pt x="197" y="356"/>
                  </a:lnTo>
                  <a:lnTo>
                    <a:pt x="172" y="312"/>
                  </a:lnTo>
                  <a:lnTo>
                    <a:pt x="147" y="268"/>
                  </a:lnTo>
                  <a:lnTo>
                    <a:pt x="122" y="225"/>
                  </a:lnTo>
                  <a:lnTo>
                    <a:pt x="98" y="180"/>
                  </a:lnTo>
                  <a:lnTo>
                    <a:pt x="74" y="136"/>
                  </a:lnTo>
                  <a:lnTo>
                    <a:pt x="50" y="92"/>
                  </a:lnTo>
                  <a:lnTo>
                    <a:pt x="27" y="46"/>
                  </a:lnTo>
                  <a:lnTo>
                    <a:pt x="3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4" name="Freeform 52"/>
            <p:cNvSpPr>
              <a:spLocks/>
            </p:cNvSpPr>
            <p:nvPr/>
          </p:nvSpPr>
          <p:spPr bwMode="auto">
            <a:xfrm>
              <a:off x="3240" y="3182"/>
              <a:ext cx="357" cy="447"/>
            </a:xfrm>
            <a:custGeom>
              <a:avLst/>
              <a:gdLst>
                <a:gd name="T0" fmla="*/ 0 w 715"/>
                <a:gd name="T1" fmla="*/ 0 h 1341"/>
                <a:gd name="T2" fmla="*/ 0 w 715"/>
                <a:gd name="T3" fmla="*/ 0 h 1341"/>
                <a:gd name="T4" fmla="*/ 0 w 715"/>
                <a:gd name="T5" fmla="*/ 0 h 1341"/>
                <a:gd name="T6" fmla="*/ 0 w 715"/>
                <a:gd name="T7" fmla="*/ 0 h 1341"/>
                <a:gd name="T8" fmla="*/ 0 w 715"/>
                <a:gd name="T9" fmla="*/ 0 h 1341"/>
                <a:gd name="T10" fmla="*/ 0 w 715"/>
                <a:gd name="T11" fmla="*/ 0 h 1341"/>
                <a:gd name="T12" fmla="*/ 0 w 715"/>
                <a:gd name="T13" fmla="*/ 0 h 1341"/>
                <a:gd name="T14" fmla="*/ 0 w 715"/>
                <a:gd name="T15" fmla="*/ 0 h 1341"/>
                <a:gd name="T16" fmla="*/ 0 w 715"/>
                <a:gd name="T17" fmla="*/ 0 h 1341"/>
                <a:gd name="T18" fmla="*/ 0 w 715"/>
                <a:gd name="T19" fmla="*/ 0 h 1341"/>
                <a:gd name="T20" fmla="*/ 0 w 715"/>
                <a:gd name="T21" fmla="*/ 0 h 1341"/>
                <a:gd name="T22" fmla="*/ 0 w 715"/>
                <a:gd name="T23" fmla="*/ 0 h 1341"/>
                <a:gd name="T24" fmla="*/ 0 w 715"/>
                <a:gd name="T25" fmla="*/ 0 h 1341"/>
                <a:gd name="T26" fmla="*/ 0 w 715"/>
                <a:gd name="T27" fmla="*/ 0 h 1341"/>
                <a:gd name="T28" fmla="*/ 0 w 715"/>
                <a:gd name="T29" fmla="*/ 0 h 1341"/>
                <a:gd name="T30" fmla="*/ 0 w 715"/>
                <a:gd name="T31" fmla="*/ 0 h 1341"/>
                <a:gd name="T32" fmla="*/ 0 w 715"/>
                <a:gd name="T33" fmla="*/ 0 h 1341"/>
                <a:gd name="T34" fmla="*/ 0 w 715"/>
                <a:gd name="T35" fmla="*/ 0 h 1341"/>
                <a:gd name="T36" fmla="*/ 0 w 715"/>
                <a:gd name="T37" fmla="*/ 0 h 1341"/>
                <a:gd name="T38" fmla="*/ 0 w 715"/>
                <a:gd name="T39" fmla="*/ 0 h 1341"/>
                <a:gd name="T40" fmla="*/ 0 w 715"/>
                <a:gd name="T41" fmla="*/ 0 h 1341"/>
                <a:gd name="T42" fmla="*/ 0 w 715"/>
                <a:gd name="T43" fmla="*/ 0 h 1341"/>
                <a:gd name="T44" fmla="*/ 0 w 715"/>
                <a:gd name="T45" fmla="*/ 0 h 1341"/>
                <a:gd name="T46" fmla="*/ 0 w 715"/>
                <a:gd name="T47" fmla="*/ 0 h 1341"/>
                <a:gd name="T48" fmla="*/ 0 w 715"/>
                <a:gd name="T49" fmla="*/ 0 h 1341"/>
                <a:gd name="T50" fmla="*/ 0 w 715"/>
                <a:gd name="T51" fmla="*/ 0 h 1341"/>
                <a:gd name="T52" fmla="*/ 0 w 715"/>
                <a:gd name="T53" fmla="*/ 0 h 1341"/>
                <a:gd name="T54" fmla="*/ 0 w 715"/>
                <a:gd name="T55" fmla="*/ 0 h 1341"/>
                <a:gd name="T56" fmla="*/ 0 w 715"/>
                <a:gd name="T57" fmla="*/ 0 h 1341"/>
                <a:gd name="T58" fmla="*/ 0 w 715"/>
                <a:gd name="T59" fmla="*/ 0 h 1341"/>
                <a:gd name="T60" fmla="*/ 0 w 715"/>
                <a:gd name="T61" fmla="*/ 0 h 1341"/>
                <a:gd name="T62" fmla="*/ 0 w 715"/>
                <a:gd name="T63" fmla="*/ 0 h 1341"/>
                <a:gd name="T64" fmla="*/ 0 w 715"/>
                <a:gd name="T65" fmla="*/ 0 h 1341"/>
                <a:gd name="T66" fmla="*/ 0 w 715"/>
                <a:gd name="T67" fmla="*/ 0 h 1341"/>
                <a:gd name="T68" fmla="*/ 0 w 715"/>
                <a:gd name="T69" fmla="*/ 0 h 1341"/>
                <a:gd name="T70" fmla="*/ 0 w 715"/>
                <a:gd name="T71" fmla="*/ 0 h 1341"/>
                <a:gd name="T72" fmla="*/ 0 w 715"/>
                <a:gd name="T73" fmla="*/ 0 h 13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5"/>
                <a:gd name="T112" fmla="*/ 0 h 1341"/>
                <a:gd name="T113" fmla="*/ 715 w 715"/>
                <a:gd name="T114" fmla="*/ 1341 h 13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5" h="1341">
                  <a:moveTo>
                    <a:pt x="0" y="0"/>
                  </a:moveTo>
                  <a:lnTo>
                    <a:pt x="23" y="42"/>
                  </a:lnTo>
                  <a:lnTo>
                    <a:pt x="45" y="83"/>
                  </a:lnTo>
                  <a:lnTo>
                    <a:pt x="67" y="125"/>
                  </a:lnTo>
                  <a:lnTo>
                    <a:pt x="90" y="166"/>
                  </a:lnTo>
                  <a:lnTo>
                    <a:pt x="112" y="206"/>
                  </a:lnTo>
                  <a:lnTo>
                    <a:pt x="135" y="248"/>
                  </a:lnTo>
                  <a:lnTo>
                    <a:pt x="158" y="289"/>
                  </a:lnTo>
                  <a:lnTo>
                    <a:pt x="181" y="330"/>
                  </a:lnTo>
                  <a:lnTo>
                    <a:pt x="203" y="371"/>
                  </a:lnTo>
                  <a:lnTo>
                    <a:pt x="227" y="411"/>
                  </a:lnTo>
                  <a:lnTo>
                    <a:pt x="249" y="453"/>
                  </a:lnTo>
                  <a:lnTo>
                    <a:pt x="272" y="494"/>
                  </a:lnTo>
                  <a:lnTo>
                    <a:pt x="295" y="535"/>
                  </a:lnTo>
                  <a:lnTo>
                    <a:pt x="317" y="576"/>
                  </a:lnTo>
                  <a:lnTo>
                    <a:pt x="340" y="618"/>
                  </a:lnTo>
                  <a:lnTo>
                    <a:pt x="363" y="658"/>
                  </a:lnTo>
                  <a:lnTo>
                    <a:pt x="386" y="699"/>
                  </a:lnTo>
                  <a:lnTo>
                    <a:pt x="408" y="741"/>
                  </a:lnTo>
                  <a:lnTo>
                    <a:pt x="431" y="782"/>
                  </a:lnTo>
                  <a:lnTo>
                    <a:pt x="453" y="823"/>
                  </a:lnTo>
                  <a:lnTo>
                    <a:pt x="475" y="864"/>
                  </a:lnTo>
                  <a:lnTo>
                    <a:pt x="498" y="906"/>
                  </a:lnTo>
                  <a:lnTo>
                    <a:pt x="519" y="948"/>
                  </a:lnTo>
                  <a:lnTo>
                    <a:pt x="541" y="990"/>
                  </a:lnTo>
                  <a:lnTo>
                    <a:pt x="563" y="1032"/>
                  </a:lnTo>
                  <a:lnTo>
                    <a:pt x="584" y="1074"/>
                  </a:lnTo>
                  <a:lnTo>
                    <a:pt x="605" y="1116"/>
                  </a:lnTo>
                  <a:lnTo>
                    <a:pt x="626" y="1159"/>
                  </a:lnTo>
                  <a:lnTo>
                    <a:pt x="648" y="1202"/>
                  </a:lnTo>
                  <a:lnTo>
                    <a:pt x="668" y="1245"/>
                  </a:lnTo>
                  <a:lnTo>
                    <a:pt x="688" y="1287"/>
                  </a:lnTo>
                  <a:lnTo>
                    <a:pt x="708" y="1330"/>
                  </a:lnTo>
                  <a:lnTo>
                    <a:pt x="710" y="1333"/>
                  </a:lnTo>
                  <a:lnTo>
                    <a:pt x="712" y="1337"/>
                  </a:lnTo>
                  <a:lnTo>
                    <a:pt x="715" y="1341"/>
                  </a:lnTo>
                  <a:lnTo>
                    <a:pt x="715" y="1340"/>
                  </a:lnTo>
                  <a:lnTo>
                    <a:pt x="694" y="1295"/>
                  </a:lnTo>
                  <a:lnTo>
                    <a:pt x="675" y="1253"/>
                  </a:lnTo>
                  <a:lnTo>
                    <a:pt x="655" y="1208"/>
                  </a:lnTo>
                  <a:lnTo>
                    <a:pt x="634" y="1165"/>
                  </a:lnTo>
                  <a:lnTo>
                    <a:pt x="614" y="1123"/>
                  </a:lnTo>
                  <a:lnTo>
                    <a:pt x="592" y="1080"/>
                  </a:lnTo>
                  <a:lnTo>
                    <a:pt x="571" y="1038"/>
                  </a:lnTo>
                  <a:lnTo>
                    <a:pt x="549" y="995"/>
                  </a:lnTo>
                  <a:lnTo>
                    <a:pt x="527" y="954"/>
                  </a:lnTo>
                  <a:lnTo>
                    <a:pt x="505" y="911"/>
                  </a:lnTo>
                  <a:lnTo>
                    <a:pt x="484" y="869"/>
                  </a:lnTo>
                  <a:lnTo>
                    <a:pt x="462" y="828"/>
                  </a:lnTo>
                  <a:lnTo>
                    <a:pt x="439" y="786"/>
                  </a:lnTo>
                  <a:lnTo>
                    <a:pt x="416" y="745"/>
                  </a:lnTo>
                  <a:lnTo>
                    <a:pt x="394" y="703"/>
                  </a:lnTo>
                  <a:lnTo>
                    <a:pt x="371" y="662"/>
                  </a:lnTo>
                  <a:lnTo>
                    <a:pt x="348" y="620"/>
                  </a:lnTo>
                  <a:lnTo>
                    <a:pt x="326" y="580"/>
                  </a:lnTo>
                  <a:lnTo>
                    <a:pt x="302" y="539"/>
                  </a:lnTo>
                  <a:lnTo>
                    <a:pt x="279" y="497"/>
                  </a:lnTo>
                  <a:lnTo>
                    <a:pt x="256" y="457"/>
                  </a:lnTo>
                  <a:lnTo>
                    <a:pt x="233" y="415"/>
                  </a:lnTo>
                  <a:lnTo>
                    <a:pt x="210" y="374"/>
                  </a:lnTo>
                  <a:lnTo>
                    <a:pt x="187" y="334"/>
                  </a:lnTo>
                  <a:lnTo>
                    <a:pt x="164" y="292"/>
                  </a:lnTo>
                  <a:lnTo>
                    <a:pt x="142" y="251"/>
                  </a:lnTo>
                  <a:lnTo>
                    <a:pt x="118" y="210"/>
                  </a:lnTo>
                  <a:lnTo>
                    <a:pt x="96" y="169"/>
                  </a:lnTo>
                  <a:lnTo>
                    <a:pt x="73" y="127"/>
                  </a:lnTo>
                  <a:lnTo>
                    <a:pt x="50" y="86"/>
                  </a:lnTo>
                  <a:lnTo>
                    <a:pt x="28" y="44"/>
                  </a:lnTo>
                  <a:lnTo>
                    <a:pt x="6" y="3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5" name="Freeform 53"/>
            <p:cNvSpPr>
              <a:spLocks/>
            </p:cNvSpPr>
            <p:nvPr/>
          </p:nvSpPr>
          <p:spPr bwMode="auto">
            <a:xfrm>
              <a:off x="3198" y="3121"/>
              <a:ext cx="67" cy="56"/>
            </a:xfrm>
            <a:custGeom>
              <a:avLst/>
              <a:gdLst>
                <a:gd name="T0" fmla="*/ 0 w 135"/>
                <a:gd name="T1" fmla="*/ 0 h 168"/>
                <a:gd name="T2" fmla="*/ 0 w 135"/>
                <a:gd name="T3" fmla="*/ 0 h 168"/>
                <a:gd name="T4" fmla="*/ 0 w 135"/>
                <a:gd name="T5" fmla="*/ 0 h 168"/>
                <a:gd name="T6" fmla="*/ 0 w 135"/>
                <a:gd name="T7" fmla="*/ 0 h 168"/>
                <a:gd name="T8" fmla="*/ 0 w 135"/>
                <a:gd name="T9" fmla="*/ 0 h 168"/>
                <a:gd name="T10" fmla="*/ 0 w 135"/>
                <a:gd name="T11" fmla="*/ 0 h 168"/>
                <a:gd name="T12" fmla="*/ 0 w 135"/>
                <a:gd name="T13" fmla="*/ 0 h 168"/>
                <a:gd name="T14" fmla="*/ 0 w 135"/>
                <a:gd name="T15" fmla="*/ 0 h 168"/>
                <a:gd name="T16" fmla="*/ 0 w 135"/>
                <a:gd name="T17" fmla="*/ 0 h 168"/>
                <a:gd name="T18" fmla="*/ 0 w 135"/>
                <a:gd name="T19" fmla="*/ 0 h 168"/>
                <a:gd name="T20" fmla="*/ 0 w 135"/>
                <a:gd name="T21" fmla="*/ 0 h 168"/>
                <a:gd name="T22" fmla="*/ 0 w 135"/>
                <a:gd name="T23" fmla="*/ 0 h 168"/>
                <a:gd name="T24" fmla="*/ 0 w 135"/>
                <a:gd name="T25" fmla="*/ 0 h 168"/>
                <a:gd name="T26" fmla="*/ 0 w 135"/>
                <a:gd name="T27" fmla="*/ 0 h 168"/>
                <a:gd name="T28" fmla="*/ 0 w 135"/>
                <a:gd name="T29" fmla="*/ 0 h 168"/>
                <a:gd name="T30" fmla="*/ 0 w 135"/>
                <a:gd name="T31" fmla="*/ 0 h 168"/>
                <a:gd name="T32" fmla="*/ 0 w 135"/>
                <a:gd name="T33" fmla="*/ 0 h 168"/>
                <a:gd name="T34" fmla="*/ 0 w 135"/>
                <a:gd name="T35" fmla="*/ 0 h 168"/>
                <a:gd name="T36" fmla="*/ 0 w 135"/>
                <a:gd name="T37" fmla="*/ 0 h 168"/>
                <a:gd name="T38" fmla="*/ 0 w 135"/>
                <a:gd name="T39" fmla="*/ 0 h 168"/>
                <a:gd name="T40" fmla="*/ 0 w 135"/>
                <a:gd name="T41" fmla="*/ 0 h 168"/>
                <a:gd name="T42" fmla="*/ 0 w 135"/>
                <a:gd name="T43" fmla="*/ 0 h 168"/>
                <a:gd name="T44" fmla="*/ 0 w 135"/>
                <a:gd name="T45" fmla="*/ 0 h 168"/>
                <a:gd name="T46" fmla="*/ 0 w 135"/>
                <a:gd name="T47" fmla="*/ 0 h 168"/>
                <a:gd name="T48" fmla="*/ 0 w 135"/>
                <a:gd name="T49" fmla="*/ 0 h 168"/>
                <a:gd name="T50" fmla="*/ 0 w 135"/>
                <a:gd name="T51" fmla="*/ 0 h 168"/>
                <a:gd name="T52" fmla="*/ 0 w 135"/>
                <a:gd name="T53" fmla="*/ 0 h 168"/>
                <a:gd name="T54" fmla="*/ 0 w 135"/>
                <a:gd name="T55" fmla="*/ 0 h 168"/>
                <a:gd name="T56" fmla="*/ 0 w 135"/>
                <a:gd name="T57" fmla="*/ 0 h 168"/>
                <a:gd name="T58" fmla="*/ 0 w 135"/>
                <a:gd name="T59" fmla="*/ 0 h 168"/>
                <a:gd name="T60" fmla="*/ 0 w 135"/>
                <a:gd name="T61" fmla="*/ 0 h 168"/>
                <a:gd name="T62" fmla="*/ 0 w 135"/>
                <a:gd name="T63" fmla="*/ 0 h 168"/>
                <a:gd name="T64" fmla="*/ 0 w 135"/>
                <a:gd name="T65" fmla="*/ 0 h 168"/>
                <a:gd name="T66" fmla="*/ 0 w 135"/>
                <a:gd name="T67" fmla="*/ 0 h 168"/>
                <a:gd name="T68" fmla="*/ 0 w 135"/>
                <a:gd name="T69" fmla="*/ 0 h 168"/>
                <a:gd name="T70" fmla="*/ 0 w 135"/>
                <a:gd name="T71" fmla="*/ 0 h 168"/>
                <a:gd name="T72" fmla="*/ 0 w 135"/>
                <a:gd name="T73" fmla="*/ 0 h 168"/>
                <a:gd name="T74" fmla="*/ 0 w 135"/>
                <a:gd name="T75" fmla="*/ 0 h 168"/>
                <a:gd name="T76" fmla="*/ 0 w 135"/>
                <a:gd name="T77" fmla="*/ 0 h 168"/>
                <a:gd name="T78" fmla="*/ 0 w 135"/>
                <a:gd name="T79" fmla="*/ 0 h 168"/>
                <a:gd name="T80" fmla="*/ 0 w 135"/>
                <a:gd name="T81" fmla="*/ 0 h 168"/>
                <a:gd name="T82" fmla="*/ 0 w 135"/>
                <a:gd name="T83" fmla="*/ 0 h 168"/>
                <a:gd name="T84" fmla="*/ 0 w 135"/>
                <a:gd name="T85" fmla="*/ 0 h 168"/>
                <a:gd name="T86" fmla="*/ 0 w 135"/>
                <a:gd name="T87" fmla="*/ 0 h 168"/>
                <a:gd name="T88" fmla="*/ 0 w 135"/>
                <a:gd name="T89" fmla="*/ 0 h 168"/>
                <a:gd name="T90" fmla="*/ 0 w 135"/>
                <a:gd name="T91" fmla="*/ 0 h 168"/>
                <a:gd name="T92" fmla="*/ 0 w 135"/>
                <a:gd name="T93" fmla="*/ 0 h 168"/>
                <a:gd name="T94" fmla="*/ 0 w 135"/>
                <a:gd name="T95" fmla="*/ 0 h 168"/>
                <a:gd name="T96" fmla="*/ 0 w 135"/>
                <a:gd name="T97" fmla="*/ 0 h 168"/>
                <a:gd name="T98" fmla="*/ 0 w 135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5"/>
                <a:gd name="T151" fmla="*/ 0 h 168"/>
                <a:gd name="T152" fmla="*/ 135 w 135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5" h="168">
                  <a:moveTo>
                    <a:pt x="18" y="168"/>
                  </a:moveTo>
                  <a:lnTo>
                    <a:pt x="13" y="139"/>
                  </a:lnTo>
                  <a:lnTo>
                    <a:pt x="11" y="111"/>
                  </a:lnTo>
                  <a:lnTo>
                    <a:pt x="14" y="85"/>
                  </a:lnTo>
                  <a:lnTo>
                    <a:pt x="24" y="58"/>
                  </a:lnTo>
                  <a:lnTo>
                    <a:pt x="28" y="51"/>
                  </a:lnTo>
                  <a:lnTo>
                    <a:pt x="32" y="46"/>
                  </a:lnTo>
                  <a:lnTo>
                    <a:pt x="38" y="40"/>
                  </a:lnTo>
                  <a:lnTo>
                    <a:pt x="43" y="36"/>
                  </a:lnTo>
                  <a:lnTo>
                    <a:pt x="49" y="32"/>
                  </a:lnTo>
                  <a:lnTo>
                    <a:pt x="56" y="30"/>
                  </a:lnTo>
                  <a:lnTo>
                    <a:pt x="62" y="28"/>
                  </a:lnTo>
                  <a:lnTo>
                    <a:pt x="68" y="27"/>
                  </a:lnTo>
                  <a:lnTo>
                    <a:pt x="77" y="27"/>
                  </a:lnTo>
                  <a:lnTo>
                    <a:pt x="83" y="30"/>
                  </a:lnTo>
                  <a:lnTo>
                    <a:pt x="90" y="34"/>
                  </a:lnTo>
                  <a:lnTo>
                    <a:pt x="94" y="40"/>
                  </a:lnTo>
                  <a:lnTo>
                    <a:pt x="98" y="47"/>
                  </a:lnTo>
                  <a:lnTo>
                    <a:pt x="101" y="56"/>
                  </a:lnTo>
                  <a:lnTo>
                    <a:pt x="104" y="64"/>
                  </a:lnTo>
                  <a:lnTo>
                    <a:pt x="108" y="74"/>
                  </a:lnTo>
                  <a:lnTo>
                    <a:pt x="113" y="81"/>
                  </a:lnTo>
                  <a:lnTo>
                    <a:pt x="123" y="90"/>
                  </a:lnTo>
                  <a:lnTo>
                    <a:pt x="131" y="95"/>
                  </a:lnTo>
                  <a:lnTo>
                    <a:pt x="135" y="95"/>
                  </a:lnTo>
                  <a:lnTo>
                    <a:pt x="133" y="78"/>
                  </a:lnTo>
                  <a:lnTo>
                    <a:pt x="127" y="60"/>
                  </a:lnTo>
                  <a:lnTo>
                    <a:pt x="118" y="44"/>
                  </a:lnTo>
                  <a:lnTo>
                    <a:pt x="108" y="31"/>
                  </a:lnTo>
                  <a:lnTo>
                    <a:pt x="95" y="19"/>
                  </a:lnTo>
                  <a:lnTo>
                    <a:pt x="81" y="10"/>
                  </a:lnTo>
                  <a:lnTo>
                    <a:pt x="66" y="3"/>
                  </a:lnTo>
                  <a:lnTo>
                    <a:pt x="52" y="0"/>
                  </a:lnTo>
                  <a:lnTo>
                    <a:pt x="43" y="1"/>
                  </a:lnTo>
                  <a:lnTo>
                    <a:pt x="34" y="4"/>
                  </a:lnTo>
                  <a:lnTo>
                    <a:pt x="26" y="10"/>
                  </a:lnTo>
                  <a:lnTo>
                    <a:pt x="19" y="18"/>
                  </a:lnTo>
                  <a:lnTo>
                    <a:pt x="13" y="26"/>
                  </a:lnTo>
                  <a:lnTo>
                    <a:pt x="8" y="36"/>
                  </a:lnTo>
                  <a:lnTo>
                    <a:pt x="4" y="47"/>
                  </a:lnTo>
                  <a:lnTo>
                    <a:pt x="1" y="58"/>
                  </a:lnTo>
                  <a:lnTo>
                    <a:pt x="0" y="86"/>
                  </a:lnTo>
                  <a:lnTo>
                    <a:pt x="4" y="114"/>
                  </a:lnTo>
                  <a:lnTo>
                    <a:pt x="11" y="141"/>
                  </a:lnTo>
                  <a:lnTo>
                    <a:pt x="18" y="168"/>
                  </a:lnTo>
                  <a:close/>
                </a:path>
              </a:pathLst>
            </a:custGeom>
            <a:solidFill>
              <a:srgbClr val="B756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6" name="Freeform 54"/>
            <p:cNvSpPr>
              <a:spLocks/>
            </p:cNvSpPr>
            <p:nvPr/>
          </p:nvSpPr>
          <p:spPr bwMode="auto">
            <a:xfrm>
              <a:off x="3550" y="3630"/>
              <a:ext cx="167" cy="129"/>
            </a:xfrm>
            <a:custGeom>
              <a:avLst/>
              <a:gdLst>
                <a:gd name="T0" fmla="*/ 1 w 334"/>
                <a:gd name="T1" fmla="*/ 0 h 386"/>
                <a:gd name="T2" fmla="*/ 1 w 334"/>
                <a:gd name="T3" fmla="*/ 0 h 386"/>
                <a:gd name="T4" fmla="*/ 1 w 334"/>
                <a:gd name="T5" fmla="*/ 0 h 386"/>
                <a:gd name="T6" fmla="*/ 1 w 334"/>
                <a:gd name="T7" fmla="*/ 0 h 386"/>
                <a:gd name="T8" fmla="*/ 1 w 334"/>
                <a:gd name="T9" fmla="*/ 0 h 386"/>
                <a:gd name="T10" fmla="*/ 1 w 334"/>
                <a:gd name="T11" fmla="*/ 0 h 386"/>
                <a:gd name="T12" fmla="*/ 1 w 334"/>
                <a:gd name="T13" fmla="*/ 0 h 386"/>
                <a:gd name="T14" fmla="*/ 1 w 334"/>
                <a:gd name="T15" fmla="*/ 0 h 386"/>
                <a:gd name="T16" fmla="*/ 1 w 334"/>
                <a:gd name="T17" fmla="*/ 0 h 386"/>
                <a:gd name="T18" fmla="*/ 1 w 334"/>
                <a:gd name="T19" fmla="*/ 0 h 386"/>
                <a:gd name="T20" fmla="*/ 1 w 334"/>
                <a:gd name="T21" fmla="*/ 0 h 386"/>
                <a:gd name="T22" fmla="*/ 1 w 334"/>
                <a:gd name="T23" fmla="*/ 0 h 386"/>
                <a:gd name="T24" fmla="*/ 1 w 334"/>
                <a:gd name="T25" fmla="*/ 0 h 386"/>
                <a:gd name="T26" fmla="*/ 1 w 334"/>
                <a:gd name="T27" fmla="*/ 0 h 386"/>
                <a:gd name="T28" fmla="*/ 1 w 334"/>
                <a:gd name="T29" fmla="*/ 0 h 386"/>
                <a:gd name="T30" fmla="*/ 1 w 334"/>
                <a:gd name="T31" fmla="*/ 0 h 386"/>
                <a:gd name="T32" fmla="*/ 1 w 334"/>
                <a:gd name="T33" fmla="*/ 0 h 386"/>
                <a:gd name="T34" fmla="*/ 0 w 334"/>
                <a:gd name="T35" fmla="*/ 0 h 386"/>
                <a:gd name="T36" fmla="*/ 1 w 334"/>
                <a:gd name="T37" fmla="*/ 0 h 386"/>
                <a:gd name="T38" fmla="*/ 1 w 334"/>
                <a:gd name="T39" fmla="*/ 0 h 386"/>
                <a:gd name="T40" fmla="*/ 1 w 334"/>
                <a:gd name="T41" fmla="*/ 0 h 386"/>
                <a:gd name="T42" fmla="*/ 1 w 334"/>
                <a:gd name="T43" fmla="*/ 0 h 386"/>
                <a:gd name="T44" fmla="*/ 1 w 334"/>
                <a:gd name="T45" fmla="*/ 0 h 386"/>
                <a:gd name="T46" fmla="*/ 1 w 334"/>
                <a:gd name="T47" fmla="*/ 0 h 386"/>
                <a:gd name="T48" fmla="*/ 1 w 334"/>
                <a:gd name="T49" fmla="*/ 0 h 386"/>
                <a:gd name="T50" fmla="*/ 1 w 334"/>
                <a:gd name="T51" fmla="*/ 0 h 386"/>
                <a:gd name="T52" fmla="*/ 1 w 334"/>
                <a:gd name="T53" fmla="*/ 0 h 386"/>
                <a:gd name="T54" fmla="*/ 1 w 334"/>
                <a:gd name="T55" fmla="*/ 0 h 386"/>
                <a:gd name="T56" fmla="*/ 1 w 334"/>
                <a:gd name="T57" fmla="*/ 0 h 386"/>
                <a:gd name="T58" fmla="*/ 1 w 334"/>
                <a:gd name="T59" fmla="*/ 0 h 386"/>
                <a:gd name="T60" fmla="*/ 1 w 334"/>
                <a:gd name="T61" fmla="*/ 0 h 386"/>
                <a:gd name="T62" fmla="*/ 1 w 334"/>
                <a:gd name="T63" fmla="*/ 0 h 386"/>
                <a:gd name="T64" fmla="*/ 1 w 334"/>
                <a:gd name="T65" fmla="*/ 0 h 386"/>
                <a:gd name="T66" fmla="*/ 1 w 334"/>
                <a:gd name="T67" fmla="*/ 0 h 386"/>
                <a:gd name="T68" fmla="*/ 1 w 334"/>
                <a:gd name="T69" fmla="*/ 0 h 386"/>
                <a:gd name="T70" fmla="*/ 1 w 334"/>
                <a:gd name="T71" fmla="*/ 0 h 386"/>
                <a:gd name="T72" fmla="*/ 1 w 334"/>
                <a:gd name="T73" fmla="*/ 0 h 386"/>
                <a:gd name="T74" fmla="*/ 1 w 334"/>
                <a:gd name="T75" fmla="*/ 0 h 386"/>
                <a:gd name="T76" fmla="*/ 1 w 334"/>
                <a:gd name="T77" fmla="*/ 0 h 386"/>
                <a:gd name="T78" fmla="*/ 1 w 334"/>
                <a:gd name="T79" fmla="*/ 0 h 386"/>
                <a:gd name="T80" fmla="*/ 1 w 334"/>
                <a:gd name="T81" fmla="*/ 0 h 386"/>
                <a:gd name="T82" fmla="*/ 1 w 334"/>
                <a:gd name="T83" fmla="*/ 0 h 3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4"/>
                <a:gd name="T127" fmla="*/ 0 h 386"/>
                <a:gd name="T128" fmla="*/ 334 w 334"/>
                <a:gd name="T129" fmla="*/ 386 h 38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4" h="386">
                  <a:moveTo>
                    <a:pt x="333" y="383"/>
                  </a:moveTo>
                  <a:lnTo>
                    <a:pt x="317" y="355"/>
                  </a:lnTo>
                  <a:lnTo>
                    <a:pt x="300" y="327"/>
                  </a:lnTo>
                  <a:lnTo>
                    <a:pt x="283" y="300"/>
                  </a:lnTo>
                  <a:lnTo>
                    <a:pt x="265" y="272"/>
                  </a:lnTo>
                  <a:lnTo>
                    <a:pt x="245" y="245"/>
                  </a:lnTo>
                  <a:lnTo>
                    <a:pt x="225" y="220"/>
                  </a:lnTo>
                  <a:lnTo>
                    <a:pt x="205" y="193"/>
                  </a:lnTo>
                  <a:lnTo>
                    <a:pt x="185" y="169"/>
                  </a:lnTo>
                  <a:lnTo>
                    <a:pt x="163" y="145"/>
                  </a:lnTo>
                  <a:lnTo>
                    <a:pt x="141" y="121"/>
                  </a:lnTo>
                  <a:lnTo>
                    <a:pt x="119" y="98"/>
                  </a:lnTo>
                  <a:lnTo>
                    <a:pt x="96" y="77"/>
                  </a:lnTo>
                  <a:lnTo>
                    <a:pt x="73" y="55"/>
                  </a:lnTo>
                  <a:lnTo>
                    <a:pt x="50" y="37"/>
                  </a:lnTo>
                  <a:lnTo>
                    <a:pt x="25" y="18"/>
                  </a:lnTo>
                  <a:lnTo>
                    <a:pt x="2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10" y="24"/>
                  </a:lnTo>
                  <a:lnTo>
                    <a:pt x="14" y="32"/>
                  </a:lnTo>
                  <a:lnTo>
                    <a:pt x="35" y="54"/>
                  </a:lnTo>
                  <a:lnTo>
                    <a:pt x="56" y="75"/>
                  </a:lnTo>
                  <a:lnTo>
                    <a:pt x="78" y="95"/>
                  </a:lnTo>
                  <a:lnTo>
                    <a:pt x="99" y="114"/>
                  </a:lnTo>
                  <a:lnTo>
                    <a:pt x="120" y="134"/>
                  </a:lnTo>
                  <a:lnTo>
                    <a:pt x="141" y="154"/>
                  </a:lnTo>
                  <a:lnTo>
                    <a:pt x="163" y="174"/>
                  </a:lnTo>
                  <a:lnTo>
                    <a:pt x="184" y="195"/>
                  </a:lnTo>
                  <a:lnTo>
                    <a:pt x="204" y="215"/>
                  </a:lnTo>
                  <a:lnTo>
                    <a:pt x="224" y="236"/>
                  </a:lnTo>
                  <a:lnTo>
                    <a:pt x="244" y="258"/>
                  </a:lnTo>
                  <a:lnTo>
                    <a:pt x="264" y="280"/>
                  </a:lnTo>
                  <a:lnTo>
                    <a:pt x="282" y="304"/>
                  </a:lnTo>
                  <a:lnTo>
                    <a:pt x="300" y="330"/>
                  </a:lnTo>
                  <a:lnTo>
                    <a:pt x="317" y="357"/>
                  </a:lnTo>
                  <a:lnTo>
                    <a:pt x="334" y="385"/>
                  </a:lnTo>
                  <a:lnTo>
                    <a:pt x="334" y="386"/>
                  </a:lnTo>
                  <a:lnTo>
                    <a:pt x="334" y="385"/>
                  </a:lnTo>
                  <a:lnTo>
                    <a:pt x="333" y="3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7" name="Freeform 55"/>
            <p:cNvSpPr>
              <a:spLocks/>
            </p:cNvSpPr>
            <p:nvPr/>
          </p:nvSpPr>
          <p:spPr bwMode="auto">
            <a:xfrm>
              <a:off x="3245" y="3173"/>
              <a:ext cx="57" cy="67"/>
            </a:xfrm>
            <a:custGeom>
              <a:avLst/>
              <a:gdLst>
                <a:gd name="T0" fmla="*/ 1 w 113"/>
                <a:gd name="T1" fmla="*/ 0 h 201"/>
                <a:gd name="T2" fmla="*/ 1 w 113"/>
                <a:gd name="T3" fmla="*/ 0 h 201"/>
                <a:gd name="T4" fmla="*/ 1 w 113"/>
                <a:gd name="T5" fmla="*/ 0 h 201"/>
                <a:gd name="T6" fmla="*/ 1 w 113"/>
                <a:gd name="T7" fmla="*/ 0 h 201"/>
                <a:gd name="T8" fmla="*/ 1 w 113"/>
                <a:gd name="T9" fmla="*/ 0 h 201"/>
                <a:gd name="T10" fmla="*/ 1 w 113"/>
                <a:gd name="T11" fmla="*/ 0 h 201"/>
                <a:gd name="T12" fmla="*/ 1 w 113"/>
                <a:gd name="T13" fmla="*/ 0 h 201"/>
                <a:gd name="T14" fmla="*/ 1 w 113"/>
                <a:gd name="T15" fmla="*/ 0 h 201"/>
                <a:gd name="T16" fmla="*/ 1 w 113"/>
                <a:gd name="T17" fmla="*/ 0 h 201"/>
                <a:gd name="T18" fmla="*/ 1 w 113"/>
                <a:gd name="T19" fmla="*/ 0 h 201"/>
                <a:gd name="T20" fmla="*/ 1 w 113"/>
                <a:gd name="T21" fmla="*/ 0 h 201"/>
                <a:gd name="T22" fmla="*/ 1 w 113"/>
                <a:gd name="T23" fmla="*/ 0 h 201"/>
                <a:gd name="T24" fmla="*/ 1 w 113"/>
                <a:gd name="T25" fmla="*/ 0 h 201"/>
                <a:gd name="T26" fmla="*/ 1 w 113"/>
                <a:gd name="T27" fmla="*/ 0 h 201"/>
                <a:gd name="T28" fmla="*/ 1 w 113"/>
                <a:gd name="T29" fmla="*/ 0 h 201"/>
                <a:gd name="T30" fmla="*/ 1 w 113"/>
                <a:gd name="T31" fmla="*/ 0 h 201"/>
                <a:gd name="T32" fmla="*/ 1 w 113"/>
                <a:gd name="T33" fmla="*/ 0 h 201"/>
                <a:gd name="T34" fmla="*/ 1 w 113"/>
                <a:gd name="T35" fmla="*/ 0 h 201"/>
                <a:gd name="T36" fmla="*/ 1 w 113"/>
                <a:gd name="T37" fmla="*/ 0 h 201"/>
                <a:gd name="T38" fmla="*/ 1 w 113"/>
                <a:gd name="T39" fmla="*/ 0 h 201"/>
                <a:gd name="T40" fmla="*/ 1 w 113"/>
                <a:gd name="T41" fmla="*/ 0 h 201"/>
                <a:gd name="T42" fmla="*/ 1 w 113"/>
                <a:gd name="T43" fmla="*/ 0 h 201"/>
                <a:gd name="T44" fmla="*/ 1 w 113"/>
                <a:gd name="T45" fmla="*/ 0 h 201"/>
                <a:gd name="T46" fmla="*/ 1 w 113"/>
                <a:gd name="T47" fmla="*/ 0 h 201"/>
                <a:gd name="T48" fmla="*/ 1 w 113"/>
                <a:gd name="T49" fmla="*/ 0 h 201"/>
                <a:gd name="T50" fmla="*/ 1 w 113"/>
                <a:gd name="T51" fmla="*/ 0 h 201"/>
                <a:gd name="T52" fmla="*/ 1 w 113"/>
                <a:gd name="T53" fmla="*/ 0 h 201"/>
                <a:gd name="T54" fmla="*/ 0 w 113"/>
                <a:gd name="T55" fmla="*/ 0 h 201"/>
                <a:gd name="T56" fmla="*/ 1 w 113"/>
                <a:gd name="T57" fmla="*/ 0 h 201"/>
                <a:gd name="T58" fmla="*/ 1 w 113"/>
                <a:gd name="T59" fmla="*/ 0 h 201"/>
                <a:gd name="T60" fmla="*/ 1 w 113"/>
                <a:gd name="T61" fmla="*/ 0 h 201"/>
                <a:gd name="T62" fmla="*/ 1 w 113"/>
                <a:gd name="T63" fmla="*/ 0 h 201"/>
                <a:gd name="T64" fmla="*/ 1 w 113"/>
                <a:gd name="T65" fmla="*/ 0 h 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201"/>
                <a:gd name="T101" fmla="*/ 113 w 113"/>
                <a:gd name="T102" fmla="*/ 201 h 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201">
                  <a:moveTo>
                    <a:pt x="41" y="194"/>
                  </a:moveTo>
                  <a:lnTo>
                    <a:pt x="28" y="194"/>
                  </a:lnTo>
                  <a:lnTo>
                    <a:pt x="18" y="188"/>
                  </a:lnTo>
                  <a:lnTo>
                    <a:pt x="12" y="177"/>
                  </a:lnTo>
                  <a:lnTo>
                    <a:pt x="10" y="162"/>
                  </a:lnTo>
                  <a:lnTo>
                    <a:pt x="10" y="146"/>
                  </a:lnTo>
                  <a:lnTo>
                    <a:pt x="11" y="129"/>
                  </a:lnTo>
                  <a:lnTo>
                    <a:pt x="14" y="113"/>
                  </a:lnTo>
                  <a:lnTo>
                    <a:pt x="17" y="98"/>
                  </a:lnTo>
                  <a:lnTo>
                    <a:pt x="21" y="85"/>
                  </a:lnTo>
                  <a:lnTo>
                    <a:pt x="27" y="73"/>
                  </a:lnTo>
                  <a:lnTo>
                    <a:pt x="33" y="59"/>
                  </a:lnTo>
                  <a:lnTo>
                    <a:pt x="38" y="47"/>
                  </a:lnTo>
                  <a:lnTo>
                    <a:pt x="41" y="42"/>
                  </a:lnTo>
                  <a:lnTo>
                    <a:pt x="46" y="38"/>
                  </a:lnTo>
                  <a:lnTo>
                    <a:pt x="50" y="34"/>
                  </a:lnTo>
                  <a:lnTo>
                    <a:pt x="55" y="31"/>
                  </a:lnTo>
                  <a:lnTo>
                    <a:pt x="61" y="30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6" y="28"/>
                  </a:lnTo>
                  <a:lnTo>
                    <a:pt x="82" y="30"/>
                  </a:lnTo>
                  <a:lnTo>
                    <a:pt x="84" y="34"/>
                  </a:lnTo>
                  <a:lnTo>
                    <a:pt x="85" y="39"/>
                  </a:lnTo>
                  <a:lnTo>
                    <a:pt x="88" y="47"/>
                  </a:lnTo>
                  <a:lnTo>
                    <a:pt x="91" y="54"/>
                  </a:lnTo>
                  <a:lnTo>
                    <a:pt x="98" y="63"/>
                  </a:lnTo>
                  <a:lnTo>
                    <a:pt x="104" y="70"/>
                  </a:lnTo>
                  <a:lnTo>
                    <a:pt x="109" y="71"/>
                  </a:lnTo>
                  <a:lnTo>
                    <a:pt x="110" y="71"/>
                  </a:lnTo>
                  <a:lnTo>
                    <a:pt x="110" y="70"/>
                  </a:lnTo>
                  <a:lnTo>
                    <a:pt x="112" y="70"/>
                  </a:lnTo>
                  <a:lnTo>
                    <a:pt x="112" y="69"/>
                  </a:lnTo>
                  <a:lnTo>
                    <a:pt x="113" y="69"/>
                  </a:lnTo>
                  <a:lnTo>
                    <a:pt x="112" y="58"/>
                  </a:lnTo>
                  <a:lnTo>
                    <a:pt x="107" y="47"/>
                  </a:lnTo>
                  <a:lnTo>
                    <a:pt x="102" y="36"/>
                  </a:lnTo>
                  <a:lnTo>
                    <a:pt x="96" y="26"/>
                  </a:lnTo>
                  <a:lnTo>
                    <a:pt x="88" y="16"/>
                  </a:lnTo>
                  <a:lnTo>
                    <a:pt x="80" y="8"/>
                  </a:lnTo>
                  <a:lnTo>
                    <a:pt x="71" y="3"/>
                  </a:lnTo>
                  <a:lnTo>
                    <a:pt x="63" y="0"/>
                  </a:lnTo>
                  <a:lnTo>
                    <a:pt x="51" y="2"/>
                  </a:lnTo>
                  <a:lnTo>
                    <a:pt x="40" y="7"/>
                  </a:lnTo>
                  <a:lnTo>
                    <a:pt x="32" y="15"/>
                  </a:lnTo>
                  <a:lnTo>
                    <a:pt x="24" y="27"/>
                  </a:lnTo>
                  <a:lnTo>
                    <a:pt x="17" y="40"/>
                  </a:lnTo>
                  <a:lnTo>
                    <a:pt x="12" y="54"/>
                  </a:lnTo>
                  <a:lnTo>
                    <a:pt x="7" y="69"/>
                  </a:lnTo>
                  <a:lnTo>
                    <a:pt x="4" y="82"/>
                  </a:lnTo>
                  <a:lnTo>
                    <a:pt x="2" y="98"/>
                  </a:lnTo>
                  <a:lnTo>
                    <a:pt x="0" y="118"/>
                  </a:lnTo>
                  <a:lnTo>
                    <a:pt x="0" y="140"/>
                  </a:lnTo>
                  <a:lnTo>
                    <a:pt x="2" y="162"/>
                  </a:lnTo>
                  <a:lnTo>
                    <a:pt x="7" y="181"/>
                  </a:lnTo>
                  <a:lnTo>
                    <a:pt x="16" y="196"/>
                  </a:lnTo>
                  <a:lnTo>
                    <a:pt x="28" y="201"/>
                  </a:lnTo>
                  <a:lnTo>
                    <a:pt x="45" y="198"/>
                  </a:lnTo>
                  <a:lnTo>
                    <a:pt x="44" y="196"/>
                  </a:lnTo>
                  <a:lnTo>
                    <a:pt x="42" y="194"/>
                  </a:lnTo>
                  <a:lnTo>
                    <a:pt x="41" y="19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8" name="Freeform 56"/>
            <p:cNvSpPr>
              <a:spLocks/>
            </p:cNvSpPr>
            <p:nvPr/>
          </p:nvSpPr>
          <p:spPr bwMode="auto">
            <a:xfrm>
              <a:off x="3230" y="3153"/>
              <a:ext cx="51" cy="65"/>
            </a:xfrm>
            <a:custGeom>
              <a:avLst/>
              <a:gdLst>
                <a:gd name="T0" fmla="*/ 1 w 102"/>
                <a:gd name="T1" fmla="*/ 0 h 196"/>
                <a:gd name="T2" fmla="*/ 1 w 102"/>
                <a:gd name="T3" fmla="*/ 0 h 196"/>
                <a:gd name="T4" fmla="*/ 1 w 102"/>
                <a:gd name="T5" fmla="*/ 0 h 196"/>
                <a:gd name="T6" fmla="*/ 1 w 102"/>
                <a:gd name="T7" fmla="*/ 0 h 196"/>
                <a:gd name="T8" fmla="*/ 1 w 102"/>
                <a:gd name="T9" fmla="*/ 0 h 196"/>
                <a:gd name="T10" fmla="*/ 1 w 102"/>
                <a:gd name="T11" fmla="*/ 0 h 196"/>
                <a:gd name="T12" fmla="*/ 1 w 102"/>
                <a:gd name="T13" fmla="*/ 0 h 196"/>
                <a:gd name="T14" fmla="*/ 1 w 102"/>
                <a:gd name="T15" fmla="*/ 0 h 196"/>
                <a:gd name="T16" fmla="*/ 1 w 102"/>
                <a:gd name="T17" fmla="*/ 0 h 196"/>
                <a:gd name="T18" fmla="*/ 1 w 102"/>
                <a:gd name="T19" fmla="*/ 0 h 196"/>
                <a:gd name="T20" fmla="*/ 1 w 102"/>
                <a:gd name="T21" fmla="*/ 0 h 196"/>
                <a:gd name="T22" fmla="*/ 1 w 102"/>
                <a:gd name="T23" fmla="*/ 0 h 196"/>
                <a:gd name="T24" fmla="*/ 1 w 102"/>
                <a:gd name="T25" fmla="*/ 0 h 196"/>
                <a:gd name="T26" fmla="*/ 1 w 102"/>
                <a:gd name="T27" fmla="*/ 0 h 196"/>
                <a:gd name="T28" fmla="*/ 1 w 102"/>
                <a:gd name="T29" fmla="*/ 0 h 196"/>
                <a:gd name="T30" fmla="*/ 1 w 102"/>
                <a:gd name="T31" fmla="*/ 0 h 196"/>
                <a:gd name="T32" fmla="*/ 1 w 102"/>
                <a:gd name="T33" fmla="*/ 0 h 196"/>
                <a:gd name="T34" fmla="*/ 1 w 102"/>
                <a:gd name="T35" fmla="*/ 0 h 196"/>
                <a:gd name="T36" fmla="*/ 1 w 102"/>
                <a:gd name="T37" fmla="*/ 0 h 196"/>
                <a:gd name="T38" fmla="*/ 1 w 102"/>
                <a:gd name="T39" fmla="*/ 0 h 196"/>
                <a:gd name="T40" fmla="*/ 1 w 102"/>
                <a:gd name="T41" fmla="*/ 0 h 196"/>
                <a:gd name="T42" fmla="*/ 1 w 102"/>
                <a:gd name="T43" fmla="*/ 0 h 196"/>
                <a:gd name="T44" fmla="*/ 1 w 102"/>
                <a:gd name="T45" fmla="*/ 0 h 196"/>
                <a:gd name="T46" fmla="*/ 1 w 102"/>
                <a:gd name="T47" fmla="*/ 0 h 196"/>
                <a:gd name="T48" fmla="*/ 1 w 102"/>
                <a:gd name="T49" fmla="*/ 0 h 196"/>
                <a:gd name="T50" fmla="*/ 1 w 102"/>
                <a:gd name="T51" fmla="*/ 0 h 196"/>
                <a:gd name="T52" fmla="*/ 1 w 102"/>
                <a:gd name="T53" fmla="*/ 0 h 196"/>
                <a:gd name="T54" fmla="*/ 1 w 102"/>
                <a:gd name="T55" fmla="*/ 0 h 196"/>
                <a:gd name="T56" fmla="*/ 1 w 102"/>
                <a:gd name="T57" fmla="*/ 0 h 196"/>
                <a:gd name="T58" fmla="*/ 0 w 102"/>
                <a:gd name="T59" fmla="*/ 0 h 196"/>
                <a:gd name="T60" fmla="*/ 0 w 102"/>
                <a:gd name="T61" fmla="*/ 0 h 196"/>
                <a:gd name="T62" fmla="*/ 1 w 102"/>
                <a:gd name="T63" fmla="*/ 0 h 196"/>
                <a:gd name="T64" fmla="*/ 1 w 102"/>
                <a:gd name="T65" fmla="*/ 0 h 196"/>
                <a:gd name="T66" fmla="*/ 1 w 102"/>
                <a:gd name="T67" fmla="*/ 0 h 196"/>
                <a:gd name="T68" fmla="*/ 1 w 102"/>
                <a:gd name="T69" fmla="*/ 0 h 196"/>
                <a:gd name="T70" fmla="*/ 1 w 102"/>
                <a:gd name="T71" fmla="*/ 0 h 196"/>
                <a:gd name="T72" fmla="*/ 1 w 102"/>
                <a:gd name="T73" fmla="*/ 0 h 196"/>
                <a:gd name="T74" fmla="*/ 1 w 102"/>
                <a:gd name="T75" fmla="*/ 0 h 196"/>
                <a:gd name="T76" fmla="*/ 1 w 102"/>
                <a:gd name="T77" fmla="*/ 0 h 196"/>
                <a:gd name="T78" fmla="*/ 1 w 102"/>
                <a:gd name="T79" fmla="*/ 0 h 196"/>
                <a:gd name="T80" fmla="*/ 1 w 102"/>
                <a:gd name="T81" fmla="*/ 0 h 196"/>
                <a:gd name="T82" fmla="*/ 1 w 102"/>
                <a:gd name="T83" fmla="*/ 0 h 1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2"/>
                <a:gd name="T127" fmla="*/ 0 h 196"/>
                <a:gd name="T128" fmla="*/ 102 w 102"/>
                <a:gd name="T129" fmla="*/ 196 h 19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2" h="196">
                  <a:moveTo>
                    <a:pt x="39" y="195"/>
                  </a:moveTo>
                  <a:lnTo>
                    <a:pt x="25" y="182"/>
                  </a:lnTo>
                  <a:lnTo>
                    <a:pt x="14" y="168"/>
                  </a:lnTo>
                  <a:lnTo>
                    <a:pt x="8" y="152"/>
                  </a:lnTo>
                  <a:lnTo>
                    <a:pt x="4" y="134"/>
                  </a:lnTo>
                  <a:lnTo>
                    <a:pt x="5" y="115"/>
                  </a:lnTo>
                  <a:lnTo>
                    <a:pt x="9" y="98"/>
                  </a:lnTo>
                  <a:lnTo>
                    <a:pt x="15" y="79"/>
                  </a:lnTo>
                  <a:lnTo>
                    <a:pt x="25" y="62"/>
                  </a:lnTo>
                  <a:lnTo>
                    <a:pt x="32" y="51"/>
                  </a:lnTo>
                  <a:lnTo>
                    <a:pt x="40" y="40"/>
                  </a:lnTo>
                  <a:lnTo>
                    <a:pt x="50" y="32"/>
                  </a:lnTo>
                  <a:lnTo>
                    <a:pt x="60" y="26"/>
                  </a:lnTo>
                  <a:lnTo>
                    <a:pt x="70" y="22"/>
                  </a:lnTo>
                  <a:lnTo>
                    <a:pt x="81" y="22"/>
                  </a:lnTo>
                  <a:lnTo>
                    <a:pt x="91" y="24"/>
                  </a:lnTo>
                  <a:lnTo>
                    <a:pt x="102" y="31"/>
                  </a:lnTo>
                  <a:lnTo>
                    <a:pt x="101" y="28"/>
                  </a:lnTo>
                  <a:lnTo>
                    <a:pt x="100" y="23"/>
                  </a:lnTo>
                  <a:lnTo>
                    <a:pt x="98" y="16"/>
                  </a:lnTo>
                  <a:lnTo>
                    <a:pt x="96" y="12"/>
                  </a:lnTo>
                  <a:lnTo>
                    <a:pt x="82" y="2"/>
                  </a:lnTo>
                  <a:lnTo>
                    <a:pt x="67" y="0"/>
                  </a:lnTo>
                  <a:lnTo>
                    <a:pt x="52" y="7"/>
                  </a:lnTo>
                  <a:lnTo>
                    <a:pt x="39" y="20"/>
                  </a:lnTo>
                  <a:lnTo>
                    <a:pt x="27" y="38"/>
                  </a:lnTo>
                  <a:lnTo>
                    <a:pt x="16" y="57"/>
                  </a:lnTo>
                  <a:lnTo>
                    <a:pt x="9" y="75"/>
                  </a:lnTo>
                  <a:lnTo>
                    <a:pt x="3" y="91"/>
                  </a:lnTo>
                  <a:lnTo>
                    <a:pt x="0" y="107"/>
                  </a:lnTo>
                  <a:lnTo>
                    <a:pt x="0" y="124"/>
                  </a:lnTo>
                  <a:lnTo>
                    <a:pt x="1" y="138"/>
                  </a:lnTo>
                  <a:lnTo>
                    <a:pt x="5" y="152"/>
                  </a:lnTo>
                  <a:lnTo>
                    <a:pt x="11" y="165"/>
                  </a:lnTo>
                  <a:lnTo>
                    <a:pt x="18" y="177"/>
                  </a:lnTo>
                  <a:lnTo>
                    <a:pt x="28" y="188"/>
                  </a:lnTo>
                  <a:lnTo>
                    <a:pt x="39" y="196"/>
                  </a:lnTo>
                  <a:lnTo>
                    <a:pt x="39" y="19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69" name="Freeform 57"/>
            <p:cNvSpPr>
              <a:spLocks/>
            </p:cNvSpPr>
            <p:nvPr/>
          </p:nvSpPr>
          <p:spPr bwMode="auto">
            <a:xfrm>
              <a:off x="3217" y="3145"/>
              <a:ext cx="69" cy="59"/>
            </a:xfrm>
            <a:custGeom>
              <a:avLst/>
              <a:gdLst>
                <a:gd name="T0" fmla="*/ 1 w 138"/>
                <a:gd name="T1" fmla="*/ 0 h 179"/>
                <a:gd name="T2" fmla="*/ 1 w 138"/>
                <a:gd name="T3" fmla="*/ 0 h 179"/>
                <a:gd name="T4" fmla="*/ 1 w 138"/>
                <a:gd name="T5" fmla="*/ 0 h 179"/>
                <a:gd name="T6" fmla="*/ 1 w 138"/>
                <a:gd name="T7" fmla="*/ 0 h 179"/>
                <a:gd name="T8" fmla="*/ 1 w 138"/>
                <a:gd name="T9" fmla="*/ 0 h 179"/>
                <a:gd name="T10" fmla="*/ 1 w 138"/>
                <a:gd name="T11" fmla="*/ 0 h 179"/>
                <a:gd name="T12" fmla="*/ 1 w 138"/>
                <a:gd name="T13" fmla="*/ 0 h 179"/>
                <a:gd name="T14" fmla="*/ 1 w 138"/>
                <a:gd name="T15" fmla="*/ 0 h 179"/>
                <a:gd name="T16" fmla="*/ 1 w 138"/>
                <a:gd name="T17" fmla="*/ 0 h 179"/>
                <a:gd name="T18" fmla="*/ 1 w 138"/>
                <a:gd name="T19" fmla="*/ 0 h 179"/>
                <a:gd name="T20" fmla="*/ 1 w 138"/>
                <a:gd name="T21" fmla="*/ 0 h 179"/>
                <a:gd name="T22" fmla="*/ 1 w 138"/>
                <a:gd name="T23" fmla="*/ 0 h 179"/>
                <a:gd name="T24" fmla="*/ 1 w 138"/>
                <a:gd name="T25" fmla="*/ 0 h 179"/>
                <a:gd name="T26" fmla="*/ 1 w 138"/>
                <a:gd name="T27" fmla="*/ 0 h 179"/>
                <a:gd name="T28" fmla="*/ 1 w 138"/>
                <a:gd name="T29" fmla="*/ 0 h 179"/>
                <a:gd name="T30" fmla="*/ 1 w 138"/>
                <a:gd name="T31" fmla="*/ 0 h 179"/>
                <a:gd name="T32" fmla="*/ 1 w 138"/>
                <a:gd name="T33" fmla="*/ 0 h 179"/>
                <a:gd name="T34" fmla="*/ 1 w 138"/>
                <a:gd name="T35" fmla="*/ 0 h 179"/>
                <a:gd name="T36" fmla="*/ 1 w 138"/>
                <a:gd name="T37" fmla="*/ 0 h 179"/>
                <a:gd name="T38" fmla="*/ 1 w 138"/>
                <a:gd name="T39" fmla="*/ 0 h 179"/>
                <a:gd name="T40" fmla="*/ 1 w 138"/>
                <a:gd name="T41" fmla="*/ 0 h 179"/>
                <a:gd name="T42" fmla="*/ 1 w 138"/>
                <a:gd name="T43" fmla="*/ 0 h 179"/>
                <a:gd name="T44" fmla="*/ 1 w 138"/>
                <a:gd name="T45" fmla="*/ 0 h 179"/>
                <a:gd name="T46" fmla="*/ 1 w 138"/>
                <a:gd name="T47" fmla="*/ 0 h 179"/>
                <a:gd name="T48" fmla="*/ 1 w 138"/>
                <a:gd name="T49" fmla="*/ 0 h 179"/>
                <a:gd name="T50" fmla="*/ 1 w 138"/>
                <a:gd name="T51" fmla="*/ 0 h 179"/>
                <a:gd name="T52" fmla="*/ 1 w 138"/>
                <a:gd name="T53" fmla="*/ 0 h 179"/>
                <a:gd name="T54" fmla="*/ 1 w 138"/>
                <a:gd name="T55" fmla="*/ 0 h 179"/>
                <a:gd name="T56" fmla="*/ 1 w 138"/>
                <a:gd name="T57" fmla="*/ 0 h 179"/>
                <a:gd name="T58" fmla="*/ 1 w 138"/>
                <a:gd name="T59" fmla="*/ 0 h 179"/>
                <a:gd name="T60" fmla="*/ 1 w 138"/>
                <a:gd name="T61" fmla="*/ 0 h 179"/>
                <a:gd name="T62" fmla="*/ 0 w 138"/>
                <a:gd name="T63" fmla="*/ 0 h 179"/>
                <a:gd name="T64" fmla="*/ 0 w 138"/>
                <a:gd name="T65" fmla="*/ 0 h 179"/>
                <a:gd name="T66" fmla="*/ 1 w 138"/>
                <a:gd name="T67" fmla="*/ 0 h 179"/>
                <a:gd name="T68" fmla="*/ 1 w 138"/>
                <a:gd name="T69" fmla="*/ 0 h 179"/>
                <a:gd name="T70" fmla="*/ 1 w 138"/>
                <a:gd name="T71" fmla="*/ 0 h 179"/>
                <a:gd name="T72" fmla="*/ 1 w 138"/>
                <a:gd name="T73" fmla="*/ 0 h 179"/>
                <a:gd name="T74" fmla="*/ 1 w 138"/>
                <a:gd name="T75" fmla="*/ 0 h 179"/>
                <a:gd name="T76" fmla="*/ 1 w 138"/>
                <a:gd name="T77" fmla="*/ 0 h 179"/>
                <a:gd name="T78" fmla="*/ 1 w 138"/>
                <a:gd name="T79" fmla="*/ 0 h 179"/>
                <a:gd name="T80" fmla="*/ 1 w 138"/>
                <a:gd name="T81" fmla="*/ 0 h 179"/>
                <a:gd name="T82" fmla="*/ 1 w 138"/>
                <a:gd name="T83" fmla="*/ 0 h 17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8"/>
                <a:gd name="T127" fmla="*/ 0 h 179"/>
                <a:gd name="T128" fmla="*/ 138 w 138"/>
                <a:gd name="T129" fmla="*/ 179 h 17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8" h="179">
                  <a:moveTo>
                    <a:pt x="32" y="178"/>
                  </a:moveTo>
                  <a:lnTo>
                    <a:pt x="20" y="163"/>
                  </a:lnTo>
                  <a:lnTo>
                    <a:pt x="11" y="146"/>
                  </a:lnTo>
                  <a:lnTo>
                    <a:pt x="7" y="128"/>
                  </a:lnTo>
                  <a:lnTo>
                    <a:pt x="6" y="110"/>
                  </a:lnTo>
                  <a:lnTo>
                    <a:pt x="7" y="91"/>
                  </a:lnTo>
                  <a:lnTo>
                    <a:pt x="12" y="72"/>
                  </a:lnTo>
                  <a:lnTo>
                    <a:pt x="20" y="55"/>
                  </a:lnTo>
                  <a:lnTo>
                    <a:pt x="30" y="40"/>
                  </a:lnTo>
                  <a:lnTo>
                    <a:pt x="40" y="31"/>
                  </a:lnTo>
                  <a:lnTo>
                    <a:pt x="52" y="24"/>
                  </a:lnTo>
                  <a:lnTo>
                    <a:pt x="66" y="17"/>
                  </a:lnTo>
                  <a:lnTo>
                    <a:pt x="80" y="13"/>
                  </a:lnTo>
                  <a:lnTo>
                    <a:pt x="95" y="12"/>
                  </a:lnTo>
                  <a:lnTo>
                    <a:pt x="109" y="15"/>
                  </a:lnTo>
                  <a:lnTo>
                    <a:pt x="121" y="21"/>
                  </a:lnTo>
                  <a:lnTo>
                    <a:pt x="129" y="32"/>
                  </a:lnTo>
                  <a:lnTo>
                    <a:pt x="131" y="35"/>
                  </a:lnTo>
                  <a:lnTo>
                    <a:pt x="134" y="39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28" y="25"/>
                  </a:lnTo>
                  <a:lnTo>
                    <a:pt x="115" y="12"/>
                  </a:lnTo>
                  <a:lnTo>
                    <a:pt x="102" y="4"/>
                  </a:lnTo>
                  <a:lnTo>
                    <a:pt x="8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8" y="12"/>
                  </a:lnTo>
                  <a:lnTo>
                    <a:pt x="24" y="24"/>
                  </a:lnTo>
                  <a:lnTo>
                    <a:pt x="11" y="40"/>
                  </a:lnTo>
                  <a:lnTo>
                    <a:pt x="4" y="60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4" y="124"/>
                  </a:lnTo>
                  <a:lnTo>
                    <a:pt x="10" y="146"/>
                  </a:lnTo>
                  <a:lnTo>
                    <a:pt x="20" y="163"/>
                  </a:lnTo>
                  <a:lnTo>
                    <a:pt x="33" y="179"/>
                  </a:lnTo>
                  <a:lnTo>
                    <a:pt x="32" y="179"/>
                  </a:lnTo>
                  <a:lnTo>
                    <a:pt x="32" y="1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70" name="Freeform 58"/>
            <p:cNvSpPr>
              <a:spLocks/>
            </p:cNvSpPr>
            <p:nvPr/>
          </p:nvSpPr>
          <p:spPr bwMode="auto">
            <a:xfrm>
              <a:off x="3643" y="3590"/>
              <a:ext cx="89" cy="182"/>
            </a:xfrm>
            <a:custGeom>
              <a:avLst/>
              <a:gdLst>
                <a:gd name="T0" fmla="*/ 1 w 177"/>
                <a:gd name="T1" fmla="*/ 0 h 547"/>
                <a:gd name="T2" fmla="*/ 1 w 177"/>
                <a:gd name="T3" fmla="*/ 0 h 547"/>
                <a:gd name="T4" fmla="*/ 1 w 177"/>
                <a:gd name="T5" fmla="*/ 0 h 547"/>
                <a:gd name="T6" fmla="*/ 1 w 177"/>
                <a:gd name="T7" fmla="*/ 0 h 547"/>
                <a:gd name="T8" fmla="*/ 1 w 177"/>
                <a:gd name="T9" fmla="*/ 0 h 547"/>
                <a:gd name="T10" fmla="*/ 1 w 177"/>
                <a:gd name="T11" fmla="*/ 0 h 547"/>
                <a:gd name="T12" fmla="*/ 1 w 177"/>
                <a:gd name="T13" fmla="*/ 0 h 547"/>
                <a:gd name="T14" fmla="*/ 1 w 177"/>
                <a:gd name="T15" fmla="*/ 0 h 547"/>
                <a:gd name="T16" fmla="*/ 1 w 177"/>
                <a:gd name="T17" fmla="*/ 0 h 547"/>
                <a:gd name="T18" fmla="*/ 1 w 177"/>
                <a:gd name="T19" fmla="*/ 0 h 547"/>
                <a:gd name="T20" fmla="*/ 1 w 177"/>
                <a:gd name="T21" fmla="*/ 0 h 547"/>
                <a:gd name="T22" fmla="*/ 1 w 177"/>
                <a:gd name="T23" fmla="*/ 0 h 547"/>
                <a:gd name="T24" fmla="*/ 0 w 177"/>
                <a:gd name="T25" fmla="*/ 0 h 547"/>
                <a:gd name="T26" fmla="*/ 1 w 177"/>
                <a:gd name="T27" fmla="*/ 0 h 547"/>
                <a:gd name="T28" fmla="*/ 1 w 177"/>
                <a:gd name="T29" fmla="*/ 0 h 547"/>
                <a:gd name="T30" fmla="*/ 1 w 177"/>
                <a:gd name="T31" fmla="*/ 0 h 547"/>
                <a:gd name="T32" fmla="*/ 1 w 177"/>
                <a:gd name="T33" fmla="*/ 0 h 547"/>
                <a:gd name="T34" fmla="*/ 1 w 177"/>
                <a:gd name="T35" fmla="*/ 0 h 547"/>
                <a:gd name="T36" fmla="*/ 1 w 177"/>
                <a:gd name="T37" fmla="*/ 0 h 547"/>
                <a:gd name="T38" fmla="*/ 1 w 177"/>
                <a:gd name="T39" fmla="*/ 0 h 547"/>
                <a:gd name="T40" fmla="*/ 1 w 177"/>
                <a:gd name="T41" fmla="*/ 0 h 547"/>
                <a:gd name="T42" fmla="*/ 1 w 177"/>
                <a:gd name="T43" fmla="*/ 0 h 547"/>
                <a:gd name="T44" fmla="*/ 1 w 177"/>
                <a:gd name="T45" fmla="*/ 0 h 547"/>
                <a:gd name="T46" fmla="*/ 1 w 177"/>
                <a:gd name="T47" fmla="*/ 0 h 547"/>
                <a:gd name="T48" fmla="*/ 1 w 177"/>
                <a:gd name="T49" fmla="*/ 0 h 547"/>
                <a:gd name="T50" fmla="*/ 1 w 177"/>
                <a:gd name="T51" fmla="*/ 0 h 547"/>
                <a:gd name="T52" fmla="*/ 1 w 177"/>
                <a:gd name="T53" fmla="*/ 0 h 547"/>
                <a:gd name="T54" fmla="*/ 1 w 177"/>
                <a:gd name="T55" fmla="*/ 0 h 547"/>
                <a:gd name="T56" fmla="*/ 1 w 177"/>
                <a:gd name="T57" fmla="*/ 0 h 547"/>
                <a:gd name="T58" fmla="*/ 1 w 177"/>
                <a:gd name="T59" fmla="*/ 0 h 547"/>
                <a:gd name="T60" fmla="*/ 1 w 177"/>
                <a:gd name="T61" fmla="*/ 0 h 547"/>
                <a:gd name="T62" fmla="*/ 1 w 177"/>
                <a:gd name="T63" fmla="*/ 0 h 547"/>
                <a:gd name="T64" fmla="*/ 1 w 177"/>
                <a:gd name="T65" fmla="*/ 0 h 547"/>
                <a:gd name="T66" fmla="*/ 1 w 177"/>
                <a:gd name="T67" fmla="*/ 0 h 5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7"/>
                <a:gd name="T103" fmla="*/ 0 h 547"/>
                <a:gd name="T104" fmla="*/ 177 w 177"/>
                <a:gd name="T105" fmla="*/ 547 h 5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7" h="547">
                  <a:moveTo>
                    <a:pt x="177" y="540"/>
                  </a:moveTo>
                  <a:lnTo>
                    <a:pt x="149" y="481"/>
                  </a:lnTo>
                  <a:lnTo>
                    <a:pt x="123" y="418"/>
                  </a:lnTo>
                  <a:lnTo>
                    <a:pt x="101" y="355"/>
                  </a:lnTo>
                  <a:lnTo>
                    <a:pt x="81" y="290"/>
                  </a:lnTo>
                  <a:lnTo>
                    <a:pt x="64" y="224"/>
                  </a:lnTo>
                  <a:lnTo>
                    <a:pt x="48" y="156"/>
                  </a:lnTo>
                  <a:lnTo>
                    <a:pt x="35" y="89"/>
                  </a:lnTo>
                  <a:lnTo>
                    <a:pt x="24" y="21"/>
                  </a:lnTo>
                  <a:lnTo>
                    <a:pt x="20" y="14"/>
                  </a:lnTo>
                  <a:lnTo>
                    <a:pt x="12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3" y="35"/>
                  </a:lnTo>
                  <a:lnTo>
                    <a:pt x="8" y="70"/>
                  </a:lnTo>
                  <a:lnTo>
                    <a:pt x="15" y="106"/>
                  </a:lnTo>
                  <a:lnTo>
                    <a:pt x="22" y="142"/>
                  </a:lnTo>
                  <a:lnTo>
                    <a:pt x="31" y="177"/>
                  </a:lnTo>
                  <a:lnTo>
                    <a:pt x="40" y="213"/>
                  </a:lnTo>
                  <a:lnTo>
                    <a:pt x="51" y="250"/>
                  </a:lnTo>
                  <a:lnTo>
                    <a:pt x="63" y="284"/>
                  </a:lnTo>
                  <a:lnTo>
                    <a:pt x="74" y="319"/>
                  </a:lnTo>
                  <a:lnTo>
                    <a:pt x="88" y="354"/>
                  </a:lnTo>
                  <a:lnTo>
                    <a:pt x="101" y="388"/>
                  </a:lnTo>
                  <a:lnTo>
                    <a:pt x="116" y="421"/>
                  </a:lnTo>
                  <a:lnTo>
                    <a:pt x="130" y="455"/>
                  </a:lnTo>
                  <a:lnTo>
                    <a:pt x="144" y="485"/>
                  </a:lnTo>
                  <a:lnTo>
                    <a:pt x="160" y="516"/>
                  </a:lnTo>
                  <a:lnTo>
                    <a:pt x="175" y="546"/>
                  </a:lnTo>
                  <a:lnTo>
                    <a:pt x="176" y="546"/>
                  </a:lnTo>
                  <a:lnTo>
                    <a:pt x="176" y="547"/>
                  </a:lnTo>
                  <a:lnTo>
                    <a:pt x="177" y="5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82971" name="Freeform 59"/>
            <p:cNvSpPr>
              <a:spLocks/>
            </p:cNvSpPr>
            <p:nvPr/>
          </p:nvSpPr>
          <p:spPr bwMode="auto">
            <a:xfrm>
              <a:off x="3537" y="3595"/>
              <a:ext cx="103" cy="61"/>
            </a:xfrm>
            <a:custGeom>
              <a:avLst/>
              <a:gdLst>
                <a:gd name="T0" fmla="*/ 0 w 207"/>
                <a:gd name="T1" fmla="*/ 0 h 184"/>
                <a:gd name="T2" fmla="*/ 0 w 207"/>
                <a:gd name="T3" fmla="*/ 0 h 184"/>
                <a:gd name="T4" fmla="*/ 0 w 207"/>
                <a:gd name="T5" fmla="*/ 0 h 184"/>
                <a:gd name="T6" fmla="*/ 0 w 207"/>
                <a:gd name="T7" fmla="*/ 0 h 184"/>
                <a:gd name="T8" fmla="*/ 0 w 207"/>
                <a:gd name="T9" fmla="*/ 0 h 184"/>
                <a:gd name="T10" fmla="*/ 0 w 207"/>
                <a:gd name="T11" fmla="*/ 0 h 184"/>
                <a:gd name="T12" fmla="*/ 0 w 207"/>
                <a:gd name="T13" fmla="*/ 0 h 184"/>
                <a:gd name="T14" fmla="*/ 0 w 207"/>
                <a:gd name="T15" fmla="*/ 0 h 184"/>
                <a:gd name="T16" fmla="*/ 0 w 207"/>
                <a:gd name="T17" fmla="*/ 0 h 184"/>
                <a:gd name="T18" fmla="*/ 0 w 207"/>
                <a:gd name="T19" fmla="*/ 0 h 184"/>
                <a:gd name="T20" fmla="*/ 0 w 207"/>
                <a:gd name="T21" fmla="*/ 0 h 184"/>
                <a:gd name="T22" fmla="*/ 0 w 207"/>
                <a:gd name="T23" fmla="*/ 0 h 184"/>
                <a:gd name="T24" fmla="*/ 0 w 207"/>
                <a:gd name="T25" fmla="*/ 0 h 184"/>
                <a:gd name="T26" fmla="*/ 0 w 207"/>
                <a:gd name="T27" fmla="*/ 0 h 184"/>
                <a:gd name="T28" fmla="*/ 0 w 207"/>
                <a:gd name="T29" fmla="*/ 0 h 184"/>
                <a:gd name="T30" fmla="*/ 0 w 207"/>
                <a:gd name="T31" fmla="*/ 0 h 184"/>
                <a:gd name="T32" fmla="*/ 0 w 207"/>
                <a:gd name="T33" fmla="*/ 0 h 184"/>
                <a:gd name="T34" fmla="*/ 0 w 207"/>
                <a:gd name="T35" fmla="*/ 0 h 184"/>
                <a:gd name="T36" fmla="*/ 0 w 207"/>
                <a:gd name="T37" fmla="*/ 0 h 184"/>
                <a:gd name="T38" fmla="*/ 0 w 207"/>
                <a:gd name="T39" fmla="*/ 0 h 184"/>
                <a:gd name="T40" fmla="*/ 0 w 207"/>
                <a:gd name="T41" fmla="*/ 0 h 184"/>
                <a:gd name="T42" fmla="*/ 0 w 207"/>
                <a:gd name="T43" fmla="*/ 0 h 184"/>
                <a:gd name="T44" fmla="*/ 0 w 207"/>
                <a:gd name="T45" fmla="*/ 0 h 184"/>
                <a:gd name="T46" fmla="*/ 0 w 207"/>
                <a:gd name="T47" fmla="*/ 0 h 184"/>
                <a:gd name="T48" fmla="*/ 0 w 207"/>
                <a:gd name="T49" fmla="*/ 0 h 184"/>
                <a:gd name="T50" fmla="*/ 0 w 207"/>
                <a:gd name="T51" fmla="*/ 0 h 184"/>
                <a:gd name="T52" fmla="*/ 0 w 207"/>
                <a:gd name="T53" fmla="*/ 0 h 184"/>
                <a:gd name="T54" fmla="*/ 0 w 207"/>
                <a:gd name="T55" fmla="*/ 0 h 184"/>
                <a:gd name="T56" fmla="*/ 0 w 207"/>
                <a:gd name="T57" fmla="*/ 0 h 184"/>
                <a:gd name="T58" fmla="*/ 0 w 207"/>
                <a:gd name="T59" fmla="*/ 0 h 184"/>
                <a:gd name="T60" fmla="*/ 0 w 207"/>
                <a:gd name="T61" fmla="*/ 0 h 184"/>
                <a:gd name="T62" fmla="*/ 0 w 207"/>
                <a:gd name="T63" fmla="*/ 0 h 184"/>
                <a:gd name="T64" fmla="*/ 0 w 207"/>
                <a:gd name="T65" fmla="*/ 0 h 184"/>
                <a:gd name="T66" fmla="*/ 0 w 207"/>
                <a:gd name="T67" fmla="*/ 0 h 184"/>
                <a:gd name="T68" fmla="*/ 0 w 207"/>
                <a:gd name="T69" fmla="*/ 0 h 184"/>
                <a:gd name="T70" fmla="*/ 0 w 207"/>
                <a:gd name="T71" fmla="*/ 0 h 184"/>
                <a:gd name="T72" fmla="*/ 0 w 207"/>
                <a:gd name="T73" fmla="*/ 0 h 184"/>
                <a:gd name="T74" fmla="*/ 0 w 207"/>
                <a:gd name="T75" fmla="*/ 0 h 184"/>
                <a:gd name="T76" fmla="*/ 0 w 207"/>
                <a:gd name="T77" fmla="*/ 0 h 184"/>
                <a:gd name="T78" fmla="*/ 0 w 207"/>
                <a:gd name="T79" fmla="*/ 0 h 184"/>
                <a:gd name="T80" fmla="*/ 0 w 207"/>
                <a:gd name="T81" fmla="*/ 0 h 184"/>
                <a:gd name="T82" fmla="*/ 0 w 207"/>
                <a:gd name="T83" fmla="*/ 0 h 184"/>
                <a:gd name="T84" fmla="*/ 0 w 207"/>
                <a:gd name="T85" fmla="*/ 0 h 184"/>
                <a:gd name="T86" fmla="*/ 0 w 207"/>
                <a:gd name="T87" fmla="*/ 0 h 184"/>
                <a:gd name="T88" fmla="*/ 0 w 207"/>
                <a:gd name="T89" fmla="*/ 0 h 184"/>
                <a:gd name="T90" fmla="*/ 0 w 207"/>
                <a:gd name="T91" fmla="*/ 0 h 184"/>
                <a:gd name="T92" fmla="*/ 0 w 207"/>
                <a:gd name="T93" fmla="*/ 0 h 184"/>
                <a:gd name="T94" fmla="*/ 0 w 207"/>
                <a:gd name="T95" fmla="*/ 0 h 184"/>
                <a:gd name="T96" fmla="*/ 0 w 207"/>
                <a:gd name="T97" fmla="*/ 0 h 184"/>
                <a:gd name="T98" fmla="*/ 0 w 207"/>
                <a:gd name="T99" fmla="*/ 0 h 184"/>
                <a:gd name="T100" fmla="*/ 0 w 207"/>
                <a:gd name="T101" fmla="*/ 0 h 184"/>
                <a:gd name="T102" fmla="*/ 0 w 207"/>
                <a:gd name="T103" fmla="*/ 0 h 184"/>
                <a:gd name="T104" fmla="*/ 0 w 207"/>
                <a:gd name="T105" fmla="*/ 0 h 184"/>
                <a:gd name="T106" fmla="*/ 0 w 207"/>
                <a:gd name="T107" fmla="*/ 0 h 184"/>
                <a:gd name="T108" fmla="*/ 0 w 207"/>
                <a:gd name="T109" fmla="*/ 0 h 184"/>
                <a:gd name="T110" fmla="*/ 0 w 207"/>
                <a:gd name="T111" fmla="*/ 0 h 184"/>
                <a:gd name="T112" fmla="*/ 0 w 207"/>
                <a:gd name="T113" fmla="*/ 0 h 184"/>
                <a:gd name="T114" fmla="*/ 0 w 207"/>
                <a:gd name="T115" fmla="*/ 0 h 184"/>
                <a:gd name="T116" fmla="*/ 0 w 207"/>
                <a:gd name="T117" fmla="*/ 0 h 184"/>
                <a:gd name="T118" fmla="*/ 0 w 207"/>
                <a:gd name="T119" fmla="*/ 0 h 184"/>
                <a:gd name="T120" fmla="*/ 0 w 207"/>
                <a:gd name="T121" fmla="*/ 0 h 184"/>
                <a:gd name="T122" fmla="*/ 0 w 207"/>
                <a:gd name="T123" fmla="*/ 0 h 1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7"/>
                <a:gd name="T187" fmla="*/ 0 h 184"/>
                <a:gd name="T188" fmla="*/ 207 w 207"/>
                <a:gd name="T189" fmla="*/ 184 h 1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7" h="184">
                  <a:moveTo>
                    <a:pt x="2" y="142"/>
                  </a:moveTo>
                  <a:lnTo>
                    <a:pt x="11" y="149"/>
                  </a:lnTo>
                  <a:lnTo>
                    <a:pt x="21" y="156"/>
                  </a:lnTo>
                  <a:lnTo>
                    <a:pt x="30" y="161"/>
                  </a:lnTo>
                  <a:lnTo>
                    <a:pt x="41" y="168"/>
                  </a:lnTo>
                  <a:lnTo>
                    <a:pt x="50" y="173"/>
                  </a:lnTo>
                  <a:lnTo>
                    <a:pt x="61" y="177"/>
                  </a:lnTo>
                  <a:lnTo>
                    <a:pt x="72" y="181"/>
                  </a:lnTo>
                  <a:lnTo>
                    <a:pt x="82" y="184"/>
                  </a:lnTo>
                  <a:lnTo>
                    <a:pt x="93" y="184"/>
                  </a:lnTo>
                  <a:lnTo>
                    <a:pt x="100" y="181"/>
                  </a:lnTo>
                  <a:lnTo>
                    <a:pt x="107" y="174"/>
                  </a:lnTo>
                  <a:lnTo>
                    <a:pt x="112" y="166"/>
                  </a:lnTo>
                  <a:lnTo>
                    <a:pt x="115" y="157"/>
                  </a:lnTo>
                  <a:lnTo>
                    <a:pt x="117" y="146"/>
                  </a:lnTo>
                  <a:lnTo>
                    <a:pt x="118" y="134"/>
                  </a:lnTo>
                  <a:lnTo>
                    <a:pt x="119" y="123"/>
                  </a:lnTo>
                  <a:lnTo>
                    <a:pt x="118" y="99"/>
                  </a:lnTo>
                  <a:lnTo>
                    <a:pt x="115" y="75"/>
                  </a:lnTo>
                  <a:lnTo>
                    <a:pt x="116" y="54"/>
                  </a:lnTo>
                  <a:lnTo>
                    <a:pt x="126" y="32"/>
                  </a:lnTo>
                  <a:lnTo>
                    <a:pt x="134" y="24"/>
                  </a:lnTo>
                  <a:lnTo>
                    <a:pt x="144" y="22"/>
                  </a:lnTo>
                  <a:lnTo>
                    <a:pt x="155" y="22"/>
                  </a:lnTo>
                  <a:lnTo>
                    <a:pt x="165" y="24"/>
                  </a:lnTo>
                  <a:lnTo>
                    <a:pt x="176" y="28"/>
                  </a:lnTo>
                  <a:lnTo>
                    <a:pt x="186" y="31"/>
                  </a:lnTo>
                  <a:lnTo>
                    <a:pt x="197" y="32"/>
                  </a:lnTo>
                  <a:lnTo>
                    <a:pt x="207" y="31"/>
                  </a:lnTo>
                  <a:lnTo>
                    <a:pt x="206" y="28"/>
                  </a:lnTo>
                  <a:lnTo>
                    <a:pt x="202" y="20"/>
                  </a:lnTo>
                  <a:lnTo>
                    <a:pt x="199" y="14"/>
                  </a:lnTo>
                  <a:lnTo>
                    <a:pt x="196" y="11"/>
                  </a:lnTo>
                  <a:lnTo>
                    <a:pt x="185" y="10"/>
                  </a:lnTo>
                  <a:lnTo>
                    <a:pt x="175" y="7"/>
                  </a:lnTo>
                  <a:lnTo>
                    <a:pt x="164" y="4"/>
                  </a:lnTo>
                  <a:lnTo>
                    <a:pt x="155" y="2"/>
                  </a:lnTo>
                  <a:lnTo>
                    <a:pt x="145" y="0"/>
                  </a:lnTo>
                  <a:lnTo>
                    <a:pt x="134" y="2"/>
                  </a:lnTo>
                  <a:lnTo>
                    <a:pt x="125" y="4"/>
                  </a:lnTo>
                  <a:lnTo>
                    <a:pt x="115" y="11"/>
                  </a:lnTo>
                  <a:lnTo>
                    <a:pt x="107" y="24"/>
                  </a:lnTo>
                  <a:lnTo>
                    <a:pt x="105" y="42"/>
                  </a:lnTo>
                  <a:lnTo>
                    <a:pt x="106" y="60"/>
                  </a:lnTo>
                  <a:lnTo>
                    <a:pt x="108" y="77"/>
                  </a:lnTo>
                  <a:lnTo>
                    <a:pt x="110" y="103"/>
                  </a:lnTo>
                  <a:lnTo>
                    <a:pt x="109" y="130"/>
                  </a:lnTo>
                  <a:lnTo>
                    <a:pt x="101" y="154"/>
                  </a:lnTo>
                  <a:lnTo>
                    <a:pt x="85" y="170"/>
                  </a:lnTo>
                  <a:lnTo>
                    <a:pt x="75" y="173"/>
                  </a:lnTo>
                  <a:lnTo>
                    <a:pt x="64" y="173"/>
                  </a:lnTo>
                  <a:lnTo>
                    <a:pt x="53" y="170"/>
                  </a:lnTo>
                  <a:lnTo>
                    <a:pt x="42" y="165"/>
                  </a:lnTo>
                  <a:lnTo>
                    <a:pt x="30" y="160"/>
                  </a:lnTo>
                  <a:lnTo>
                    <a:pt x="20" y="153"/>
                  </a:lnTo>
                  <a:lnTo>
                    <a:pt x="9" y="146"/>
                  </a:lnTo>
                  <a:lnTo>
                    <a:pt x="0" y="141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pic>
        <p:nvPicPr>
          <p:cNvPr id="8296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7395" y="1559643"/>
            <a:ext cx="2728912" cy="97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2961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247" y="3171826"/>
            <a:ext cx="871538" cy="1206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705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285750" y="1928813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endParaRPr lang="ru-RU" sz="2200" b="1" kern="0">
              <a:solidFill>
                <a:srgbClr val="FFFFFF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en-US" sz="1500" b="1" kern="0" dirty="0">
                <a:solidFill>
                  <a:srgbClr val="FFFFFF"/>
                </a:solidFill>
                <a:latin typeface="Times New Roman" pitchFamily="18" charset="0"/>
                <a:cs typeface="Helvetica"/>
                <a:sym typeface="Helvetica"/>
              </a:rPr>
              <a:t>http://spheres.ru</a:t>
            </a:r>
            <a:endParaRPr lang="ru-RU" sz="1500" b="1" u="sng" kern="0" dirty="0">
              <a:solidFill>
                <a:srgbClr val="FFFFFF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pic>
        <p:nvPicPr>
          <p:cNvPr id="85001" name="Picture 9" descr="4"/>
          <p:cNvPicPr>
            <a:picLocks noChangeAspect="1" noChangeArrowheads="1"/>
          </p:cNvPicPr>
          <p:nvPr/>
        </p:nvPicPr>
        <p:blipFill>
          <a:blip r:embed="rId2" cstate="print"/>
          <a:srcRect l="25594" t="9106" r="24295" b="5849"/>
          <a:stretch>
            <a:fillRect/>
          </a:stretch>
        </p:blipFill>
        <p:spPr bwMode="auto">
          <a:xfrm>
            <a:off x="4533900" y="764704"/>
            <a:ext cx="392588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0" descr="5"/>
          <p:cNvPicPr>
            <a:picLocks noChangeAspect="1" noChangeArrowheads="1"/>
          </p:cNvPicPr>
          <p:nvPr/>
        </p:nvPicPr>
        <p:blipFill>
          <a:blip r:embed="rId3" cstate="print"/>
          <a:srcRect l="24789" t="9122" r="23982" b="6499"/>
          <a:stretch>
            <a:fillRect/>
          </a:stretch>
        </p:blipFill>
        <p:spPr bwMode="auto">
          <a:xfrm>
            <a:off x="539750" y="764704"/>
            <a:ext cx="404653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71826" y="116409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kern="0" cap="all" dirty="0" smtClean="0">
              <a:solidFill>
                <a:srgbClr val="FF0000"/>
              </a:solidFill>
              <a:latin typeface="Trebuchet MS" pitchFamily="34" charset="0"/>
              <a:sym typeface="Helvetica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kern="0" cap="all" dirty="0" smtClean="0">
                <a:solidFill>
                  <a:srgbClr val="FF0000"/>
                </a:solidFill>
                <a:latin typeface="Trebuchet MS" pitchFamily="34" charset="0"/>
                <a:sym typeface="Helvetica"/>
              </a:rPr>
              <a:t>Программные лабораторные работы</a:t>
            </a:r>
            <a:endParaRPr lang="ru-RU" altLang="ru-RU" sz="1600" b="1" kern="0" cap="all" dirty="0">
              <a:solidFill>
                <a:srgbClr val="FF0000"/>
              </a:solidFill>
              <a:latin typeface="Trebuchet MS" pitchFamily="34" charset="0"/>
              <a:sym typeface="Helvetica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kern="0" cap="all" dirty="0">
                <a:solidFill>
                  <a:srgbClr val="FF0000"/>
                </a:solidFill>
                <a:latin typeface="Trebuchet MS" pitchFamily="34" charset="0"/>
                <a:sym typeface="Helvetica"/>
              </a:rPr>
              <a:t>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1514" y="116409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287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60648"/>
            <a:ext cx="8143875" cy="5904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388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85750" y="1928813"/>
            <a:ext cx="8640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endParaRPr lang="ru-RU" sz="2200" b="1" kern="0">
              <a:solidFill>
                <a:srgbClr val="FFFFFF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en-US" sz="1500" b="1" kern="0" dirty="0">
                <a:solidFill>
                  <a:srgbClr val="FFFFFF"/>
                </a:solidFill>
                <a:latin typeface="Times New Roman" pitchFamily="18" charset="0"/>
                <a:cs typeface="Helvetica"/>
                <a:sym typeface="Helvetica"/>
              </a:rPr>
              <a:t>http://spheres.ru</a:t>
            </a:r>
            <a:endParaRPr lang="ru-RU" sz="1500" b="1" u="sng" kern="0" dirty="0">
              <a:solidFill>
                <a:srgbClr val="FFFFFF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pic>
        <p:nvPicPr>
          <p:cNvPr id="87045" name="Picture 5" descr="3"/>
          <p:cNvPicPr>
            <a:picLocks noChangeAspect="1" noChangeArrowheads="1"/>
          </p:cNvPicPr>
          <p:nvPr/>
        </p:nvPicPr>
        <p:blipFill>
          <a:blip r:embed="rId2" cstate="print"/>
          <a:srcRect l="24707" t="9192" r="24042" b="6229"/>
          <a:stretch>
            <a:fillRect/>
          </a:stretch>
        </p:blipFill>
        <p:spPr bwMode="auto">
          <a:xfrm>
            <a:off x="4572000" y="836713"/>
            <a:ext cx="387032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 descr="1"/>
          <p:cNvPicPr>
            <a:picLocks noChangeAspect="1" noChangeArrowheads="1"/>
          </p:cNvPicPr>
          <p:nvPr/>
        </p:nvPicPr>
        <p:blipFill>
          <a:blip r:embed="rId3" cstate="print"/>
          <a:srcRect l="25175" t="9180" r="24493" b="6853"/>
          <a:stretch>
            <a:fillRect/>
          </a:stretch>
        </p:blipFill>
        <p:spPr bwMode="auto">
          <a:xfrm>
            <a:off x="741363" y="836713"/>
            <a:ext cx="383063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71826" y="116409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kern="0" cap="all" dirty="0" smtClean="0">
              <a:solidFill>
                <a:srgbClr val="FF0000"/>
              </a:solidFill>
              <a:latin typeface="Trebuchet MS" pitchFamily="34" charset="0"/>
              <a:sym typeface="Helvetica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kern="0" cap="all" dirty="0">
                <a:solidFill>
                  <a:srgbClr val="FF0000"/>
                </a:solidFill>
                <a:latin typeface="Trebuchet MS" pitchFamily="34" charset="0"/>
                <a:sym typeface="Helvetica"/>
              </a:rPr>
              <a:t>Авторские практические работы</a:t>
            </a:r>
          </a:p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kern="0" cap="all" dirty="0">
              <a:solidFill>
                <a:srgbClr val="FF0000"/>
              </a:solidFill>
              <a:latin typeface="Trebuchet MS" pitchFamily="34" charset="0"/>
              <a:sym typeface="Helvetica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kern="0" cap="all" dirty="0">
                <a:solidFill>
                  <a:srgbClr val="FF0000"/>
                </a:solidFill>
                <a:latin typeface="Trebuchet MS" pitchFamily="34" charset="0"/>
                <a:sym typeface="Helvetica"/>
              </a:rPr>
              <a:t>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1514" y="116409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886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en-US" sz="1500" b="1" kern="0" dirty="0">
                <a:solidFill>
                  <a:srgbClr val="FFFFFF"/>
                </a:solidFill>
                <a:latin typeface="Times New Roman" pitchFamily="18" charset="0"/>
                <a:cs typeface="Helvetica"/>
                <a:sym typeface="Helvetica"/>
              </a:rPr>
              <a:t>http://spheres.ru</a:t>
            </a:r>
            <a:endParaRPr lang="ru-RU" sz="1500" b="1" u="sng" kern="0" dirty="0">
              <a:solidFill>
                <a:srgbClr val="FFFFFF"/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101385" name="Text Box 3"/>
          <p:cNvSpPr txBox="1">
            <a:spLocks noChangeArrowheads="1"/>
          </p:cNvSpPr>
          <p:nvPr/>
        </p:nvSpPr>
        <p:spPr bwMode="auto">
          <a:xfrm>
            <a:off x="0" y="714375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24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ТЕТРАДЬ-ЭКЗАМЕНАТОР</a:t>
            </a:r>
          </a:p>
          <a:p>
            <a:pPr algn="ctr" hangingPunct="0">
              <a:defRPr/>
            </a:pPr>
            <a:r>
              <a:rPr lang="ru-RU" sz="20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ИНСТРУМЕНТ ДЛЯ ТРЕНИРОВКИ НАВЫКОВ ВЫПОЛНЕНИЯ</a:t>
            </a:r>
          </a:p>
          <a:p>
            <a:pPr algn="ctr" hangingPunct="0">
              <a:defRPr/>
            </a:pPr>
            <a:r>
              <a:rPr lang="ru-RU" sz="2000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ЗАДАНИЙ ЕГЭ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5750" y="2065338"/>
            <a:ext cx="8858250" cy="1816100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hangingPunct="0">
              <a:defRPr/>
            </a:pPr>
            <a:r>
              <a:rPr lang="ru-RU" sz="1600" b="1" kern="0" dirty="0">
                <a:solidFill>
                  <a:srgbClr val="A7A7A7">
                    <a:lumMod val="75000"/>
                  </a:srgbClr>
                </a:solidFill>
                <a:latin typeface="Times New Roman" pitchFamily="18" charset="0"/>
                <a:cs typeface="Helvetica"/>
                <a:sym typeface="Helvetica"/>
              </a:rPr>
              <a:t>ОСУЩЕСТВЛЕНИЕ ТЕМАТИЧЕСКОГО И ИТОГОВОГО КОНТРОЛЯ;</a:t>
            </a:r>
          </a:p>
          <a:p>
            <a:pPr hangingPunct="0">
              <a:defRPr/>
            </a:pPr>
            <a:endParaRPr lang="ru-RU" sz="1600" b="1" kern="0" dirty="0">
              <a:solidFill>
                <a:srgbClr val="A7A7A7">
                  <a:lumMod val="75000"/>
                </a:srgbClr>
              </a:solid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sz="1600" b="1" kern="0" dirty="0">
                <a:solidFill>
                  <a:srgbClr val="A7A7A7">
                    <a:lumMod val="75000"/>
                  </a:srgbClr>
                </a:solidFill>
                <a:uFill>
                  <a:solidFill>
                    <a:srgbClr val="A7A7A7">
                      <a:lumMod val="75000"/>
                    </a:srgbClr>
                  </a:solidFill>
                </a:uFill>
                <a:latin typeface="Times New Roman" pitchFamily="18" charset="0"/>
                <a:cs typeface="Helvetica"/>
                <a:sym typeface="Helvetica"/>
              </a:rPr>
              <a:t>ВАРИАНТЫ ЗАДАНИЙ В ТРАДИЦИОННОЙ И ТЕСТОВОЙ ФОРМАХ;</a:t>
            </a:r>
          </a:p>
          <a:p>
            <a:pPr hangingPunct="0">
              <a:defRPr/>
            </a:pPr>
            <a:endParaRPr lang="ru-RU" sz="1600" b="1" kern="0" dirty="0">
              <a:solidFill>
                <a:srgbClr val="A7A7A7">
                  <a:lumMod val="75000"/>
                </a:srgbClr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sz="1600" b="1" kern="0" dirty="0">
                <a:solidFill>
                  <a:srgbClr val="A7A7A7">
                    <a:lumMod val="75000"/>
                  </a:srgbClr>
                </a:solidFill>
                <a:uFill>
                  <a:solidFill>
                    <a:srgbClr val="A7A7A7">
                      <a:lumMod val="75000"/>
                    </a:srgbClr>
                  </a:solidFill>
                </a:uFill>
                <a:latin typeface="Times New Roman" pitchFamily="18" charset="0"/>
                <a:cs typeface="Helvetica"/>
                <a:sym typeface="Helvetica"/>
              </a:rPr>
              <a:t>ПЕРЕЧЕНЬ ТЕМ И РЕСУРСОВ  ДЛЯ СОЗДАНИЯ РЕФЕРАТОВ И ТВОРЧЕСКИХ РАБОТ;</a:t>
            </a:r>
          </a:p>
          <a:p>
            <a:pPr hangingPunct="0">
              <a:defRPr/>
            </a:pPr>
            <a:endParaRPr lang="ru-RU" sz="1600" b="1" kern="0" dirty="0">
              <a:solidFill>
                <a:srgbClr val="A7A7A7">
                  <a:lumMod val="75000"/>
                </a:srgbClr>
              </a:solidFill>
              <a:uFill>
                <a:solidFill>
                  <a:srgbClr val="A7A7A7">
                    <a:lumMod val="75000"/>
                  </a:srgbClr>
                </a:solidFill>
              </a:uFill>
              <a:latin typeface="Times New Roman" pitchFamily="18" charset="0"/>
              <a:cs typeface="Helvetica"/>
              <a:sym typeface="Helvetica"/>
            </a:endParaRPr>
          </a:p>
          <a:p>
            <a:pPr hangingPunct="0">
              <a:defRPr/>
            </a:pPr>
            <a:r>
              <a:rPr lang="ru-RU" sz="1600" b="1" kern="0" dirty="0">
                <a:solidFill>
                  <a:srgbClr val="A7A7A7">
                    <a:lumMod val="75000"/>
                  </a:srgbClr>
                </a:solidFill>
                <a:uFill>
                  <a:solidFill>
                    <a:srgbClr val="A7A7A7">
                      <a:lumMod val="75000"/>
                    </a:srgbClr>
                  </a:solidFill>
                </a:uFill>
                <a:latin typeface="Times New Roman" pitchFamily="18" charset="0"/>
                <a:cs typeface="Helvetica"/>
                <a:sym typeface="Helvetica"/>
              </a:rPr>
              <a:t>ТРЕНИРОВКА НАВЫКОВ ВЫПОЛНЕНИЯ ЗАДАНИЙ ЕГЭ</a:t>
            </a:r>
          </a:p>
        </p:txBody>
      </p:sp>
      <p:pic>
        <p:nvPicPr>
          <p:cNvPr id="101387" name="Рисунок 12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Рисунок 14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Рисунок 15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64318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Рисунок 16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643188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1" name="Рисунок 17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14325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2" name="Рисунок 18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143250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Рисунок 19" descr="Graphic6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643313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506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2"/>
          <p:cNvSpPr>
            <a:spLocks noChangeArrowheads="1"/>
          </p:cNvSpPr>
          <p:nvPr/>
        </p:nvSpPr>
        <p:spPr bwMode="auto">
          <a:xfrm>
            <a:off x="1003300" y="3570288"/>
            <a:ext cx="1223963" cy="792162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 форме </a:t>
            </a:r>
          </a:p>
          <a:p>
            <a:pPr algn="ctr" hangingPunct="0">
              <a:defRPr/>
            </a:pPr>
            <a:r>
              <a:rPr lang="ru-RU" b="1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теста</a:t>
            </a:r>
          </a:p>
        </p:txBody>
      </p:sp>
      <p:sp>
        <p:nvSpPr>
          <p:cNvPr id="66566" name="Rectangle 24"/>
          <p:cNvSpPr>
            <a:spLocks noChangeArrowheads="1"/>
          </p:cNvSpPr>
          <p:nvPr/>
        </p:nvSpPr>
        <p:spPr bwMode="auto">
          <a:xfrm>
            <a:off x="571500" y="4698295"/>
            <a:ext cx="1512888" cy="1454855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 текстовой</a:t>
            </a:r>
          </a:p>
          <a:p>
            <a:pPr algn="ctr" hangingPunct="0"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форме </a:t>
            </a:r>
          </a:p>
          <a:p>
            <a:pPr algn="ctr" hangingPunct="0"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(вопросы и</a:t>
            </a:r>
          </a:p>
          <a:p>
            <a:pPr algn="ctr" hangingPunct="0">
              <a:defRPr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задания)</a:t>
            </a:r>
            <a:endParaRPr lang="ru-RU" b="1" kern="0" dirty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66567" name="Rectangle 28" descr="Крупная сетка"/>
          <p:cNvSpPr>
            <a:spLocks noChangeArrowheads="1"/>
          </p:cNvSpPr>
          <p:nvPr/>
        </p:nvSpPr>
        <p:spPr bwMode="auto">
          <a:xfrm>
            <a:off x="3852863" y="3644900"/>
            <a:ext cx="1223962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 форме </a:t>
            </a:r>
          </a:p>
          <a:p>
            <a:pPr algn="ctr" hangingPunct="0">
              <a:defRPr/>
            </a:pPr>
            <a:r>
              <a:rPr lang="ru-RU" b="1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теста</a:t>
            </a:r>
          </a:p>
        </p:txBody>
      </p:sp>
      <p:sp>
        <p:nvSpPr>
          <p:cNvPr id="66568" name="Rectangle 29" descr="Крупная сетка"/>
          <p:cNvSpPr>
            <a:spLocks noChangeArrowheads="1"/>
          </p:cNvSpPr>
          <p:nvPr/>
        </p:nvSpPr>
        <p:spPr bwMode="auto">
          <a:xfrm>
            <a:off x="3479800" y="4786313"/>
            <a:ext cx="1512888" cy="1366837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В текстовой</a:t>
            </a:r>
          </a:p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форме </a:t>
            </a:r>
          </a:p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(вопросы и</a:t>
            </a:r>
          </a:p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задания)</a:t>
            </a:r>
            <a:endParaRPr lang="ru-RU" b="1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sp>
        <p:nvSpPr>
          <p:cNvPr id="66569" name="Rectangle 32" descr="Крупная сетка"/>
          <p:cNvSpPr>
            <a:spLocks noChangeArrowheads="1"/>
          </p:cNvSpPr>
          <p:nvPr/>
        </p:nvSpPr>
        <p:spPr bwMode="auto">
          <a:xfrm>
            <a:off x="7007225" y="3479800"/>
            <a:ext cx="1223963" cy="792163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Перечень </a:t>
            </a:r>
          </a:p>
          <a:p>
            <a:pPr algn="ctr" hangingPunct="0">
              <a:defRPr/>
            </a:pPr>
            <a:r>
              <a:rPr lang="ru-RU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тем</a:t>
            </a:r>
            <a:endParaRPr lang="ru-RU" b="1" kern="0">
              <a:solidFill>
                <a:srgbClr val="000000"/>
              </a:solidFill>
              <a:latin typeface="Times New Roman" pitchFamily="18" charset="0"/>
              <a:cs typeface="Helvetica"/>
              <a:sym typeface="Helvetica"/>
            </a:endParaRPr>
          </a:p>
        </p:txBody>
      </p:sp>
      <p:grpSp>
        <p:nvGrpSpPr>
          <p:cNvPr id="3083" name="Group 52"/>
          <p:cNvGrpSpPr>
            <a:grpSpLocks/>
          </p:cNvGrpSpPr>
          <p:nvPr/>
        </p:nvGrpSpPr>
        <p:grpSpPr bwMode="auto">
          <a:xfrm>
            <a:off x="715963" y="2778125"/>
            <a:ext cx="287337" cy="1225550"/>
            <a:chOff x="204" y="1207"/>
            <a:chExt cx="181" cy="772"/>
          </a:xfrm>
        </p:grpSpPr>
        <p:sp>
          <p:nvSpPr>
            <p:cNvPr id="3106" name="Line 37"/>
            <p:cNvSpPr>
              <a:spLocks noChangeShapeType="1"/>
            </p:cNvSpPr>
            <p:nvPr/>
          </p:nvSpPr>
          <p:spPr bwMode="auto">
            <a:xfrm>
              <a:off x="204" y="1979"/>
              <a:ext cx="181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07" name="Line 40"/>
            <p:cNvSpPr>
              <a:spLocks noChangeShapeType="1"/>
            </p:cNvSpPr>
            <p:nvPr/>
          </p:nvSpPr>
          <p:spPr bwMode="auto">
            <a:xfrm>
              <a:off x="204" y="1207"/>
              <a:ext cx="0" cy="772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3084" name="Group 53"/>
          <p:cNvGrpSpPr>
            <a:grpSpLocks/>
          </p:cNvGrpSpPr>
          <p:nvPr/>
        </p:nvGrpSpPr>
        <p:grpSpPr bwMode="auto">
          <a:xfrm>
            <a:off x="3624263" y="3259138"/>
            <a:ext cx="215900" cy="890587"/>
            <a:chOff x="2245" y="1420"/>
            <a:chExt cx="136" cy="561"/>
          </a:xfrm>
        </p:grpSpPr>
        <p:sp>
          <p:nvSpPr>
            <p:cNvPr id="3104" name="Line 38"/>
            <p:cNvSpPr>
              <a:spLocks noChangeShapeType="1"/>
            </p:cNvSpPr>
            <p:nvPr/>
          </p:nvSpPr>
          <p:spPr bwMode="auto">
            <a:xfrm>
              <a:off x="2245" y="1979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05" name="Line 41"/>
            <p:cNvSpPr>
              <a:spLocks noChangeShapeType="1"/>
            </p:cNvSpPr>
            <p:nvPr/>
          </p:nvSpPr>
          <p:spPr bwMode="auto">
            <a:xfrm flipH="1">
              <a:off x="2245" y="1420"/>
              <a:ext cx="0" cy="561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3085" name="Group 54"/>
          <p:cNvGrpSpPr>
            <a:grpSpLocks/>
          </p:cNvGrpSpPr>
          <p:nvPr/>
        </p:nvGrpSpPr>
        <p:grpSpPr bwMode="auto">
          <a:xfrm>
            <a:off x="6783388" y="2832100"/>
            <a:ext cx="223837" cy="1016000"/>
            <a:chOff x="4417" y="1298"/>
            <a:chExt cx="141" cy="640"/>
          </a:xfrm>
        </p:grpSpPr>
        <p:sp>
          <p:nvSpPr>
            <p:cNvPr id="3102" name="Line 39"/>
            <p:cNvSpPr>
              <a:spLocks noChangeShapeType="1"/>
            </p:cNvSpPr>
            <p:nvPr/>
          </p:nvSpPr>
          <p:spPr bwMode="auto">
            <a:xfrm>
              <a:off x="4422" y="1933"/>
              <a:ext cx="136" cy="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3103" name="Line 42"/>
            <p:cNvSpPr>
              <a:spLocks noChangeShapeType="1"/>
            </p:cNvSpPr>
            <p:nvPr/>
          </p:nvSpPr>
          <p:spPr bwMode="auto">
            <a:xfrm flipH="1">
              <a:off x="4417" y="1298"/>
              <a:ext cx="5" cy="64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hangingPunct="0">
                <a:defRPr/>
              </a:pPr>
              <a:endParaRPr lang="ru-RU" kern="0">
                <a:solidFill>
                  <a:srgbClr val="000000"/>
                </a:solidFill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3086" name="Line 43"/>
          <p:cNvSpPr>
            <a:spLocks noChangeShapeType="1"/>
          </p:cNvSpPr>
          <p:nvPr/>
        </p:nvSpPr>
        <p:spPr bwMode="auto">
          <a:xfrm>
            <a:off x="6784975" y="3846513"/>
            <a:ext cx="0" cy="11525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hangingPunct="0">
              <a:defRPr/>
            </a:pPr>
            <a:endParaRPr lang="ru-RU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087" name="Line 44"/>
          <p:cNvSpPr>
            <a:spLocks noChangeShapeType="1"/>
          </p:cNvSpPr>
          <p:nvPr/>
        </p:nvSpPr>
        <p:spPr bwMode="auto">
          <a:xfrm>
            <a:off x="3622675" y="3722688"/>
            <a:ext cx="0" cy="1085850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hangingPunct="0">
              <a:defRPr/>
            </a:pPr>
            <a:endParaRPr lang="ru-RU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088" name="Line 45"/>
          <p:cNvSpPr>
            <a:spLocks noChangeShapeType="1"/>
          </p:cNvSpPr>
          <p:nvPr/>
        </p:nvSpPr>
        <p:spPr bwMode="auto">
          <a:xfrm flipH="1">
            <a:off x="684213" y="3992563"/>
            <a:ext cx="31750" cy="949325"/>
          </a:xfrm>
          <a:prstGeom prst="line">
            <a:avLst/>
          </a:prstGeom>
          <a:noFill/>
          <a:ln w="3175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hangingPunct="0">
              <a:defRPr/>
            </a:pPr>
            <a:endParaRPr lang="ru-RU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089" name="Text Box 58"/>
          <p:cNvSpPr txBox="1">
            <a:spLocks noChangeArrowheads="1"/>
          </p:cNvSpPr>
          <p:nvPr/>
        </p:nvSpPr>
        <p:spPr bwMode="auto">
          <a:xfrm rot="-2523043">
            <a:off x="1363663" y="4003675"/>
            <a:ext cx="1198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defRPr/>
            </a:pPr>
            <a:r>
              <a:rPr lang="ru-RU" sz="1600" b="1" kern="0">
                <a:solidFill>
                  <a:srgbClr val="0000FF"/>
                </a:solidFill>
                <a:latin typeface="Times New Roman" pitchFamily="18" charset="0"/>
                <a:cs typeface="Helvetica"/>
                <a:sym typeface="Helvetica"/>
              </a:rPr>
              <a:t>2 варианта</a:t>
            </a:r>
          </a:p>
        </p:txBody>
      </p:sp>
      <p:sp>
        <p:nvSpPr>
          <p:cNvPr id="3090" name="Text Box 59"/>
          <p:cNvSpPr txBox="1">
            <a:spLocks noChangeArrowheads="1"/>
          </p:cNvSpPr>
          <p:nvPr/>
        </p:nvSpPr>
        <p:spPr bwMode="auto">
          <a:xfrm rot="-2523043">
            <a:off x="1292225" y="5937250"/>
            <a:ext cx="119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defRPr/>
            </a:pPr>
            <a:r>
              <a:rPr lang="ru-RU" sz="1600" b="1" kern="0">
                <a:solidFill>
                  <a:srgbClr val="0000FF"/>
                </a:solidFill>
                <a:latin typeface="Times New Roman" pitchFamily="18" charset="0"/>
                <a:cs typeface="Helvetica"/>
                <a:sym typeface="Helvetica"/>
              </a:rPr>
              <a:t>2 варианта</a:t>
            </a:r>
          </a:p>
        </p:txBody>
      </p:sp>
      <p:sp>
        <p:nvSpPr>
          <p:cNvPr id="3091" name="Text Box 60"/>
          <p:cNvSpPr txBox="1">
            <a:spLocks noChangeArrowheads="1"/>
          </p:cNvSpPr>
          <p:nvPr/>
        </p:nvSpPr>
        <p:spPr bwMode="auto">
          <a:xfrm rot="-2523043">
            <a:off x="4271963" y="5794375"/>
            <a:ext cx="1198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defRPr/>
            </a:pPr>
            <a:r>
              <a:rPr lang="ru-RU" sz="1600" b="1" kern="0">
                <a:solidFill>
                  <a:srgbClr val="0000FF"/>
                </a:solidFill>
                <a:latin typeface="Times New Roman" pitchFamily="18" charset="0"/>
                <a:cs typeface="Helvetica"/>
                <a:sym typeface="Helvetica"/>
              </a:rPr>
              <a:t>2 варианта</a:t>
            </a:r>
          </a:p>
        </p:txBody>
      </p:sp>
      <p:sp>
        <p:nvSpPr>
          <p:cNvPr id="3092" name="Text Box 61"/>
          <p:cNvSpPr txBox="1">
            <a:spLocks noChangeArrowheads="1"/>
          </p:cNvSpPr>
          <p:nvPr/>
        </p:nvSpPr>
        <p:spPr bwMode="auto">
          <a:xfrm rot="-2523043">
            <a:off x="4381500" y="4100513"/>
            <a:ext cx="1198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defRPr/>
            </a:pPr>
            <a:r>
              <a:rPr lang="ru-RU" sz="1600" b="1" kern="0">
                <a:solidFill>
                  <a:srgbClr val="0000FF"/>
                </a:solidFill>
                <a:latin typeface="Times New Roman" pitchFamily="18" charset="0"/>
                <a:cs typeface="Helvetica"/>
                <a:sym typeface="Helvetica"/>
              </a:rPr>
              <a:t>2 варианта</a:t>
            </a:r>
          </a:p>
        </p:txBody>
      </p:sp>
      <p:sp>
        <p:nvSpPr>
          <p:cNvPr id="21530" name="Text Box 17"/>
          <p:cNvSpPr txBox="1">
            <a:spLocks noChangeArrowheads="1"/>
          </p:cNvSpPr>
          <p:nvPr/>
        </p:nvSpPr>
        <p:spPr bwMode="auto">
          <a:xfrm>
            <a:off x="395536" y="482263"/>
            <a:ext cx="85725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2200" b="1" kern="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ТЕТРАДЬ – ЭКЗАМЕНАТОР</a:t>
            </a:r>
          </a:p>
          <a:p>
            <a:pPr algn="ctr" hangingPunct="0">
              <a:defRPr/>
            </a:pPr>
            <a:r>
              <a:rPr lang="ru-RU" sz="2200" b="1" kern="0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ИНСТРУМЕНТ ДЛЯ ТРЕНИРОВКИ НАВЫКОВ ВЫПОЛНЕНИЯ</a:t>
            </a:r>
          </a:p>
          <a:p>
            <a:pPr algn="ctr" hangingPunct="0">
              <a:defRPr/>
            </a:pPr>
            <a:r>
              <a:rPr lang="ru-RU" sz="2200" b="1" kern="0" dirty="0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/>
                <a:cs typeface="Arial" charset="0"/>
                <a:sym typeface="Helvetica"/>
              </a:rPr>
              <a:t>ЗАДАНИЙ ЕГЭ</a:t>
            </a:r>
            <a:endParaRPr lang="en-US" sz="2200" b="1" kern="0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Arial" charset="0"/>
              <a:sym typeface="Helvetica"/>
            </a:endParaRPr>
          </a:p>
          <a:p>
            <a:pPr algn="ctr" hangingPunct="0">
              <a:defRPr/>
            </a:pPr>
            <a:endParaRPr lang="ru-RU" sz="2200" b="1" kern="0" dirty="0">
              <a:solidFill>
                <a:srgbClr val="4D4D4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/>
              <a:cs typeface="Arial" charset="0"/>
              <a:sym typeface="Helvetica"/>
            </a:endParaRPr>
          </a:p>
        </p:txBody>
      </p:sp>
      <p:sp>
        <p:nvSpPr>
          <p:cNvPr id="66581" name="Rectangle 29" descr="Крупная сетка"/>
          <p:cNvSpPr>
            <a:spLocks noChangeArrowheads="1"/>
          </p:cNvSpPr>
          <p:nvPr/>
        </p:nvSpPr>
        <p:spPr bwMode="auto">
          <a:xfrm>
            <a:off x="6372225" y="4848225"/>
            <a:ext cx="2087563" cy="1366838"/>
          </a:xfrm>
          <a:prstGeom prst="rect">
            <a:avLst/>
          </a:prstGeom>
          <a:pattFill prst="lgGrid">
            <a:fgClr>
              <a:schemeClr val="hlink"/>
            </a:fgClr>
            <a:bgClr>
              <a:schemeClr val="bg1"/>
            </a:bgClr>
          </a:pattFill>
          <a:ln w="3175">
            <a:solidFill>
              <a:srgbClr val="000099"/>
            </a:solidFill>
            <a:miter lim="800000"/>
            <a:headEnd/>
            <a:tailEnd/>
          </a:ln>
          <a:effectLst>
            <a:outerShdw dist="89803" dir="2700000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hangingPunct="0">
              <a:defRPr/>
            </a:pPr>
            <a:r>
              <a:rPr lang="ru-RU" sz="1600" kern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Helvetica"/>
              </a:rPr>
              <a:t>Рекомендуемая </a:t>
            </a:r>
          </a:p>
          <a:p>
            <a:pPr algn="ctr" hangingPunct="0">
              <a:defRPr/>
            </a:pPr>
            <a:r>
              <a:rPr lang="ru-RU" sz="1600" kern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Helvetica"/>
              </a:rPr>
              <a:t>литература </a:t>
            </a:r>
          </a:p>
          <a:p>
            <a:pPr algn="ctr" hangingPunct="0">
              <a:defRPr/>
            </a:pPr>
            <a:r>
              <a:rPr lang="ru-RU" sz="1600" kern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Helvetica"/>
              </a:rPr>
              <a:t>и ресурсы</a:t>
            </a:r>
          </a:p>
          <a:p>
            <a:pPr algn="ctr" hangingPunct="0">
              <a:defRPr/>
            </a:pPr>
            <a:r>
              <a:rPr lang="ru-RU" sz="1600" kern="0">
                <a:solidFill>
                  <a:srgbClr val="000000"/>
                </a:solidFill>
                <a:latin typeface="Times New Roman" pitchFamily="18" charset="0"/>
                <a:cs typeface="Arial" charset="0"/>
                <a:sym typeface="Helvetica"/>
              </a:rPr>
              <a:t>Интернет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71500" y="1857375"/>
            <a:ext cx="1857375" cy="928688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sz="1400" b="1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3097" name="Прямоугольник 34"/>
          <p:cNvSpPr>
            <a:spLocks noChangeArrowheads="1"/>
          </p:cNvSpPr>
          <p:nvPr/>
        </p:nvSpPr>
        <p:spPr bwMode="auto">
          <a:xfrm>
            <a:off x="785813" y="1928813"/>
            <a:ext cx="1428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Тематические</a:t>
            </a:r>
          </a:p>
          <a:p>
            <a:pPr algn="ctr" hangingPunct="0">
              <a:defRPr/>
            </a:pP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проверочные</a:t>
            </a:r>
          </a:p>
          <a:p>
            <a:pPr algn="ctr" hangingPunct="0">
              <a:defRPr/>
            </a:pP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работы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429000" y="2357438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sz="1400" b="1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3099" name="Прямоугольник 35"/>
          <p:cNvSpPr>
            <a:spLocks noChangeArrowheads="1"/>
          </p:cNvSpPr>
          <p:nvPr/>
        </p:nvSpPr>
        <p:spPr bwMode="auto">
          <a:xfrm>
            <a:off x="3714750" y="2405063"/>
            <a:ext cx="12858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Итоговые</a:t>
            </a:r>
          </a:p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проверочные </a:t>
            </a:r>
          </a:p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работы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357938" y="1928813"/>
            <a:ext cx="1857375" cy="928687"/>
          </a:xfrm>
          <a:prstGeom prst="round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0">
              <a:defRPr/>
            </a:pPr>
            <a:endParaRPr lang="ru-RU" sz="1400" b="1" kern="0">
              <a:solidFill>
                <a:srgbClr val="FFFFFF"/>
              </a:solidFill>
              <a:sym typeface="Helvetica"/>
            </a:endParaRPr>
          </a:p>
        </p:txBody>
      </p:sp>
      <p:sp>
        <p:nvSpPr>
          <p:cNvPr id="3101" name="Прямоугольник 36"/>
          <p:cNvSpPr>
            <a:spLocks noChangeArrowheads="1"/>
          </p:cNvSpPr>
          <p:nvPr/>
        </p:nvSpPr>
        <p:spPr bwMode="auto">
          <a:xfrm>
            <a:off x="6500813" y="2000250"/>
            <a:ext cx="16430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Темы для</a:t>
            </a:r>
          </a:p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творческих работ</a:t>
            </a:r>
          </a:p>
          <a:p>
            <a:pPr algn="ctr" hangingPunct="0">
              <a:defRPr/>
            </a:pPr>
            <a:r>
              <a:rPr lang="ru-RU" sz="1400" kern="0">
                <a:solidFill>
                  <a:srgbClr val="000000"/>
                </a:solidFill>
                <a:latin typeface="Times New Roman" pitchFamily="18" charset="0"/>
                <a:cs typeface="Helvetica"/>
                <a:sym typeface="Helvetica"/>
              </a:rPr>
              <a:t>(рефератов)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950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9" name="Группа 3"/>
          <p:cNvGrpSpPr>
            <a:grpSpLocks/>
          </p:cNvGrpSpPr>
          <p:nvPr/>
        </p:nvGrpSpPr>
        <p:grpSpPr bwMode="auto">
          <a:xfrm>
            <a:off x="5143500" y="2780928"/>
            <a:ext cx="3832225" cy="3312368"/>
            <a:chOff x="3500430" y="1571612"/>
            <a:chExt cx="5072098" cy="4328428"/>
          </a:xfrm>
        </p:grpSpPr>
        <p:pic>
          <p:nvPicPr>
            <p:cNvPr id="5" name="Picture 9" descr="http://www.doktorpapa.ru/blog/wp-content/uploads/2010/04/%D1%83%D1%87%D0%B5%D0%BD%D0%B8%D0%BA%D0%B8-300x22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9190" y="3429000"/>
              <a:ext cx="3643338" cy="24710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7" descr="http://clip.dn.ua/clip-crop/6/690/s1_690_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7752" y="1571612"/>
              <a:ext cx="3591086" cy="22875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11" descr="http://cdn.c.photoshelter.com/img-get/I0000upHb8vgqYB8/s/900/900/EL0017Mixed-black-school-girl-writes-at-desk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0430" y="1785926"/>
              <a:ext cx="2643206" cy="40719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6500" name="TextBox 7"/>
          <p:cNvSpPr txBox="1">
            <a:spLocks noChangeArrowheads="1"/>
          </p:cNvSpPr>
          <p:nvPr/>
        </p:nvSpPr>
        <p:spPr bwMode="auto">
          <a:xfrm>
            <a:off x="5705475" y="1093788"/>
            <a:ext cx="2457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5B9BD5">
                    <a:lumMod val="50000"/>
                  </a:srgbClr>
                </a:solidFill>
              </a:rPr>
              <a:t>Задачник</a:t>
            </a:r>
          </a:p>
        </p:txBody>
      </p:sp>
      <p:pic>
        <p:nvPicPr>
          <p:cNvPr id="6146" name="Picture 2" descr="Y:\Полученные файлы\F9_OBL_Z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20698"/>
            <a:ext cx="326725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156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0889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744" y="980728"/>
            <a:ext cx="6840538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157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563" y="188640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КОМПОНЕНТЫ УМК  ОТРАЖАЮЩИЕ СПЕЦИФИКУ ПРЕДМЕТА</a:t>
            </a:r>
          </a:p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528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737"/>
            <a:ext cx="7119938" cy="50448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158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3563" y="188640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КОМПОНЕНТЫ УМК  ОТРАЖАЮЩИЕ СПЕЦИФИКУ ПРЕДМЕТА</a:t>
            </a:r>
          </a:p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57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715125" y="6534150"/>
            <a:ext cx="228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prstClr val="white"/>
                </a:solidFill>
                <a:latin typeface="Times New Roman" pitchFamily="18" charset="0"/>
              </a:rPr>
              <a:t>http://spheres.ru</a:t>
            </a:r>
            <a:endParaRPr lang="ru-RU" sz="1500" b="1" u="sng" dirty="0">
              <a:solidFill>
                <a:prstClr val="white"/>
              </a:solidFill>
              <a:uFill>
                <a:solidFill>
                  <a:srgbClr val="44546A">
                    <a:lumMod val="75000"/>
                  </a:srgbClr>
                </a:solidFill>
              </a:uFill>
              <a:latin typeface="Times New Roman" pitchFamily="18" charset="0"/>
            </a:endParaRPr>
          </a:p>
        </p:txBody>
      </p:sp>
      <p:pic>
        <p:nvPicPr>
          <p:cNvPr id="1085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02844"/>
            <a:ext cx="3733800" cy="25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549275"/>
            <a:ext cx="6781800" cy="762000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</a:rPr>
              <a:t>Электронное приложение</a:t>
            </a:r>
          </a:p>
        </p:txBody>
      </p:sp>
      <p:grpSp>
        <p:nvGrpSpPr>
          <p:cNvPr id="108553" name="Group 9"/>
          <p:cNvGrpSpPr>
            <a:grpSpLocks/>
          </p:cNvGrpSpPr>
          <p:nvPr/>
        </p:nvGrpSpPr>
        <p:grpSpPr bwMode="auto">
          <a:xfrm>
            <a:off x="762000" y="1905000"/>
            <a:ext cx="1981200" cy="1752600"/>
            <a:chOff x="144" y="1680"/>
            <a:chExt cx="1776" cy="1776"/>
          </a:xfrm>
        </p:grpSpPr>
        <p:sp>
          <p:nvSpPr>
            <p:cNvPr id="108554" name="AutoShape 8"/>
            <p:cNvSpPr>
              <a:spLocks noChangeArrowheads="1"/>
            </p:cNvSpPr>
            <p:nvPr/>
          </p:nvSpPr>
          <p:spPr bwMode="auto">
            <a:xfrm>
              <a:off x="144" y="1680"/>
              <a:ext cx="1776" cy="1776"/>
            </a:xfrm>
            <a:prstGeom prst="cube">
              <a:avLst>
                <a:gd name="adj" fmla="val 321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pic>
          <p:nvPicPr>
            <p:cNvPr id="108555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728"/>
              <a:ext cx="1728" cy="172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</p:grpSp>
      <p:grpSp>
        <p:nvGrpSpPr>
          <p:cNvPr id="13" name="Группа 12"/>
          <p:cNvGrpSpPr/>
          <p:nvPr/>
        </p:nvGrpSpPr>
        <p:grpSpPr>
          <a:xfrm>
            <a:off x="3733800" y="1600200"/>
            <a:ext cx="5257800" cy="4205288"/>
            <a:chOff x="3733800" y="1600200"/>
            <a:chExt cx="5257800" cy="4205288"/>
          </a:xfrm>
        </p:grpSpPr>
        <p:pic>
          <p:nvPicPr>
            <p:cNvPr id="10855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3800" y="1600200"/>
              <a:ext cx="5257800" cy="4205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37" name="Picture 1" descr="D:\обложки для 1С\Физика\7 класс\F7_OBL_Ych_AA.jpg"/>
            <p:cNvPicPr>
              <a:picLocks noChangeAspect="1" noChangeArrowheads="1"/>
            </p:cNvPicPr>
            <p:nvPr/>
          </p:nvPicPr>
          <p:blipFill>
            <a:blip r:embed="rId5" cstate="print"/>
            <a:srcRect t="1929" b="3556"/>
            <a:stretch>
              <a:fillRect/>
            </a:stretch>
          </p:blipFill>
          <p:spPr bwMode="auto">
            <a:xfrm>
              <a:off x="4067944" y="1916832"/>
              <a:ext cx="2664296" cy="3528392"/>
            </a:xfrm>
            <a:prstGeom prst="rect">
              <a:avLst/>
            </a:prstGeom>
            <a:noFill/>
          </p:spPr>
        </p:pic>
      </p:grpSp>
      <p:sp>
        <p:nvSpPr>
          <p:cNvPr id="12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159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403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394858" y="5584372"/>
            <a:ext cx="3720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https://sdo.gsfc.nasa.gov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2727" y="171754"/>
            <a:ext cx="5458546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МОЖНО ЛИ ПОСМОТРЕТЬ НА СОЛНЦЕ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 РЕЖИМЕ РЕАЛЬНОГО ВРЕМЕНИ?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889" y="1125861"/>
            <a:ext cx="6994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Solar Dynamics Observatory (SDO)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1" y="1862182"/>
            <a:ext cx="3756378" cy="3756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12" y="1854321"/>
            <a:ext cx="3772100" cy="37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1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1438" y="214313"/>
            <a:ext cx="8990012" cy="5950991"/>
            <a:chOff x="71438" y="214313"/>
            <a:chExt cx="8990012" cy="6357937"/>
          </a:xfrm>
        </p:grpSpPr>
        <p:pic>
          <p:nvPicPr>
            <p:cNvPr id="11161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t="4996" b="4222"/>
            <a:stretch>
              <a:fillRect/>
            </a:stretch>
          </p:blipFill>
          <p:spPr bwMode="auto">
            <a:xfrm>
              <a:off x="71438" y="214313"/>
              <a:ext cx="8990012" cy="635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889" name="Picture 1" descr="D:\обложки для 1С\Физика\7 класс\F7_OBL_Ych_AA.jpg"/>
            <p:cNvPicPr>
              <a:picLocks noChangeAspect="1" noChangeArrowheads="1"/>
            </p:cNvPicPr>
            <p:nvPr/>
          </p:nvPicPr>
          <p:blipFill>
            <a:blip r:embed="rId3" cstate="print"/>
            <a:srcRect t="5326" r="4478" b="6262"/>
            <a:stretch>
              <a:fillRect/>
            </a:stretch>
          </p:blipFill>
          <p:spPr bwMode="auto">
            <a:xfrm>
              <a:off x="755576" y="332656"/>
              <a:ext cx="4608512" cy="5976664"/>
            </a:xfrm>
            <a:prstGeom prst="rect">
              <a:avLst/>
            </a:prstGeom>
            <a:noFill/>
          </p:spPr>
        </p:pic>
      </p:grpSp>
      <p:sp>
        <p:nvSpPr>
          <p:cNvPr id="5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160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6" name="Shape 457"/>
          <p:cNvSpPr txBox="1">
            <a:spLocks/>
          </p:cNvSpPr>
          <p:nvPr/>
        </p:nvSpPr>
        <p:spPr bwMode="auto">
          <a:xfrm>
            <a:off x="8469313" y="64436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160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069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 t="2371" b="3967"/>
          <a:stretch>
            <a:fillRect/>
          </a:stretch>
        </p:blipFill>
        <p:spPr bwMode="auto">
          <a:xfrm>
            <a:off x="611188" y="548681"/>
            <a:ext cx="80645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161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564" y="44624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Развитие предметной ИОС (Физика. Практикум)</a:t>
            </a: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756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t="2689" b="4961"/>
          <a:stretch>
            <a:fillRect/>
          </a:stretch>
        </p:blipFill>
        <p:spPr bwMode="auto">
          <a:xfrm>
            <a:off x="179388" y="620688"/>
            <a:ext cx="8820150" cy="55446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162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564" y="44624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Развитие предметной ИОС (Физика. </a:t>
            </a:r>
            <a:r>
              <a:rPr lang="ru-RU" altLang="ru-RU" sz="1600" b="1" cap="all" dirty="0" smtClean="0">
                <a:solidFill>
                  <a:srgbClr val="FF0000"/>
                </a:solidFill>
                <a:latin typeface="Trebuchet MS" pitchFamily="34" charset="0"/>
              </a:rPr>
              <a:t>задачник)</a:t>
            </a:r>
            <a:endParaRPr lang="ru-RU" altLang="ru-RU" sz="1600" b="1" cap="all" dirty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010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t="2232" b="4018"/>
          <a:stretch>
            <a:fillRect/>
          </a:stretch>
        </p:blipFill>
        <p:spPr bwMode="auto">
          <a:xfrm>
            <a:off x="501650" y="548681"/>
            <a:ext cx="8064500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163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564" y="44624"/>
            <a:ext cx="7750000" cy="539229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anchor="ctr"/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endParaRPr lang="ru-RU" altLang="ru-RU" sz="1600" b="1" cap="all" dirty="0" smtClean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Развитие предметной ИОС (Физика. </a:t>
            </a:r>
            <a:r>
              <a:rPr lang="ru-RU" altLang="ru-RU" sz="1600" b="1" cap="all" dirty="0" smtClean="0">
                <a:solidFill>
                  <a:srgbClr val="FF0000"/>
                </a:solidFill>
                <a:latin typeface="Trebuchet MS" pitchFamily="34" charset="0"/>
              </a:rPr>
              <a:t>тренажёр)</a:t>
            </a:r>
            <a:endParaRPr lang="ru-RU" altLang="ru-RU" sz="1600" b="1" cap="all" dirty="0">
              <a:solidFill>
                <a:srgbClr val="FF0000"/>
              </a:solidFill>
              <a:latin typeface="Trebuchet MS" pitchFamily="34" charset="0"/>
            </a:endParaRPr>
          </a:p>
          <a:p>
            <a:pPr algn="r" eaLnBrk="1" hangingPunct="1">
              <a:spcBef>
                <a:spcPct val="0"/>
              </a:spcBef>
              <a:defRPr/>
            </a:pPr>
            <a:r>
              <a:rPr lang="ru-RU" altLang="ru-RU" sz="1600" b="1" cap="all" dirty="0">
                <a:solidFill>
                  <a:srgbClr val="FF0000"/>
                </a:solidFill>
                <a:latin typeface="Trebuchet MS" pitchFamily="34" charset="0"/>
              </a:rPr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3563" y="42863"/>
            <a:ext cx="9461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07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ext Box 3"/>
          <p:cNvSpPr txBox="1">
            <a:spLocks noChangeArrowheads="1"/>
          </p:cNvSpPr>
          <p:nvPr/>
        </p:nvSpPr>
        <p:spPr bwMode="auto">
          <a:xfrm>
            <a:off x="684213" y="981075"/>
            <a:ext cx="78581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Основная цель ФГОС  - достижение необходимых результатов обучения через реализацию системно-</a:t>
            </a:r>
            <a:r>
              <a:rPr lang="ru-RU" sz="3200" b="1" dirty="0" err="1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деятельностного</a:t>
            </a:r>
            <a:r>
              <a:rPr lang="ru-RU" sz="3200" b="1" dirty="0">
                <a:solidFill>
                  <a:srgbClr val="5B9BD5">
                    <a:lumMod val="50000"/>
                  </a:srgbClr>
                </a:solidFill>
                <a:latin typeface="Times New Roman" pitchFamily="18" charset="0"/>
              </a:rPr>
              <a:t> подхода путём выполнения универсальных учебных действий</a:t>
            </a:r>
            <a:endParaRPr lang="ru-RU" sz="3000" b="1" dirty="0">
              <a:solidFill>
                <a:srgbClr val="5B9BD5">
                  <a:lumMod val="50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0" name="Рисунок 9" descr="logo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8400" y="5517232"/>
            <a:ext cx="1643063" cy="720080"/>
          </a:xfrm>
          <a:prstGeom prst="rect">
            <a:avLst/>
          </a:prstGeom>
          <a:noFill/>
          <a:ln w="34925"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4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164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199702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2007" y="1125084"/>
            <a:ext cx="8999984" cy="5016758"/>
          </a:xfrm>
          <a:prstGeom prst="rect">
            <a:avLst/>
          </a:prstGeom>
          <a:solidFill>
            <a:schemeClr val="bg1">
              <a:alpha val="44000"/>
            </a:schemeClr>
          </a:solidFill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</a:rPr>
              <a:t>7 класс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Физика и мир в котором мы живем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Строение вещества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Движение, взаимодействие, масса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Силы вокруг нас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Давление твердых тел, жидкостей и газов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Атмосфера и атмосферное давление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Закон Архимеда. Плавание тел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Работа, мощность,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энергия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Простые механизмы. Золотое правило механики</a:t>
            </a:r>
            <a:endParaRPr lang="ru-RU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" name="Picture 3" descr="C:\Users\MDorkina\Desktop\1a426d75-9be5-11e4-9345-0050569c7d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529">
            <a:off x="6986181" y="1287256"/>
            <a:ext cx="1806924" cy="241707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57"/>
          <p:cNvSpPr txBox="1">
            <a:spLocks/>
          </p:cNvSpPr>
          <p:nvPr/>
        </p:nvSpPr>
        <p:spPr bwMode="auto">
          <a:xfrm>
            <a:off x="8316913" y="6291263"/>
            <a:ext cx="354012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39D8961-E0E1-4C0D-B5D3-C3B2FFC712E1}" type="slidenum">
              <a:rPr lang="ru-RU" altLang="ru-RU" sz="1200">
                <a:solidFill>
                  <a:srgbClr val="5B9BD5">
                    <a:lumMod val="75000"/>
                  </a:srgb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pPr algn="r"/>
              <a:t>165</a:t>
            </a:fld>
            <a:endParaRPr lang="ru-RU" altLang="ru-RU" sz="1200" dirty="0">
              <a:solidFill>
                <a:srgbClr val="5B9BD5">
                  <a:lumMod val="75000"/>
                </a:srgbClr>
              </a:solidFill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1364796" y="125640"/>
            <a:ext cx="6414407" cy="82141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Логика построения курса</a:t>
            </a:r>
          </a:p>
        </p:txBody>
      </p:sp>
    </p:spTree>
    <p:extLst>
      <p:ext uri="{BB962C8B-B14F-4D97-AF65-F5344CB8AC3E}">
        <p14:creationId xmlns:p14="http://schemas.microsoft.com/office/powerpoint/2010/main" val="8153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07504" y="1196752"/>
            <a:ext cx="8858250" cy="6001643"/>
          </a:xfrm>
          <a:prstGeom prst="rect">
            <a:avLst/>
          </a:prstGeom>
          <a:solidFill>
            <a:schemeClr val="bg1">
              <a:alpha val="29000"/>
            </a:schemeClr>
          </a:solidFill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</a:rPr>
              <a:t>8 класс</a:t>
            </a:r>
          </a:p>
          <a:p>
            <a:pPr marL="514350" indent="-51435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Тепловые явления</a:t>
            </a:r>
            <a:endParaRPr lang="ru-RU" sz="32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Изменения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агрегатного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состояния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вещества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Тепловые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двигатели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Электрический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заряд. Электрическое поле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Электрический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ток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Расчёт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характеристик электрических цепей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Электромагнитные явления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Основы кинематики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  Основы динамики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Импульс. Закон сохранения импульса</a:t>
            </a:r>
          </a:p>
          <a:p>
            <a:pPr marL="342900" indent="-342900">
              <a:buFontTx/>
              <a:buAutoNum type="arabicPeriod"/>
              <a:defRPr/>
            </a:pPr>
            <a:endParaRPr lang="ru-RU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" name="Picture 4" descr="C:\Users\MDorkina\Desktop\1a426d90-9be5-11e4-9345-0050569c7d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936">
            <a:off x="7431770" y="229168"/>
            <a:ext cx="1552198" cy="20906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722538" y="245983"/>
            <a:ext cx="6414407" cy="82141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Логика построения курса</a:t>
            </a:r>
          </a:p>
        </p:txBody>
      </p:sp>
    </p:spTree>
    <p:extLst>
      <p:ext uri="{BB962C8B-B14F-4D97-AF65-F5344CB8AC3E}">
        <p14:creationId xmlns:p14="http://schemas.microsoft.com/office/powerpoint/2010/main" val="1397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63277" y="980728"/>
            <a:ext cx="8858250" cy="5509200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  <a:miter lim="800000"/>
            <a:headEnd/>
            <a:tailEnd/>
          </a:ln>
          <a:effectLst>
            <a:outerShdw blurRad="25400" dist="12700" dir="2700000" algn="tl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</a:rPr>
              <a:t>9 класс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Движение тел вблизи поверхности Земли и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гравитация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Работа силы. Закон сохранения энергии</a:t>
            </a:r>
            <a:endParaRPr lang="ru-RU" sz="32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Механические колебания и волны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Звук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Электромагнитные колебания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Геометрическая оптика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Электромагнитная природа света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Квантовые явления</a:t>
            </a:r>
          </a:p>
          <a:p>
            <a:pPr marL="342900" indent="-342900">
              <a:buFontTx/>
              <a:buAutoNum type="arabicPeriod"/>
              <a:defRPr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</a:rPr>
              <a:t>Строение и эволюция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</a:rPr>
              <a:t>Вселенной</a:t>
            </a:r>
            <a:endParaRPr lang="ru-RU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5" name="Picture 2" descr="C:\Users\MDorkina\Desktop\1a426da3-9be5-11e4-9345-0050569c7d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438">
            <a:off x="7239533" y="3298530"/>
            <a:ext cx="1701602" cy="236887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1364796" y="125640"/>
            <a:ext cx="6414407" cy="82141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Логика построения курса</a:t>
            </a:r>
          </a:p>
        </p:txBody>
      </p:sp>
    </p:spTree>
    <p:extLst>
      <p:ext uri="{BB962C8B-B14F-4D97-AF65-F5344CB8AC3E}">
        <p14:creationId xmlns:p14="http://schemas.microsoft.com/office/powerpoint/2010/main" val="41361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6362">
            <a:off x="6644707" y="895430"/>
            <a:ext cx="1925281" cy="2577322"/>
          </a:xfrm>
          <a:prstGeom prst="rect">
            <a:avLst/>
          </a:prstGeom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1364796" y="125640"/>
            <a:ext cx="6414407" cy="82141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Логика построения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96586"/>
            <a:ext cx="923188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Кинематика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Статика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сохранения в механике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МКТ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Взаимные превращения газов, жидкостей и твёрдых тел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термодинамики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Электростатика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постоянного тока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Электрический ток в различных средах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0256">
            <a:off x="6865761" y="2027887"/>
            <a:ext cx="1826883" cy="2445599"/>
          </a:xfrm>
          <a:prstGeom prst="rect">
            <a:avLst/>
          </a:prstGeom>
        </p:spPr>
      </p:pic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1364796" y="125640"/>
            <a:ext cx="6414407" cy="821418"/>
          </a:xfrm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Логика построения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0370" y="1036108"/>
            <a:ext cx="77288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Магнитное поле. Электромагнитная индукция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колебания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колебания. Использование электромагнитной энергии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волны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волны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оптика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Световые волны. Излучения и спектры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СТО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Световые кванты. Атомная физика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атомного ядра и элементарные частицы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и эволюция Вселенной</a:t>
            </a:r>
          </a:p>
        </p:txBody>
      </p:sp>
    </p:spTree>
    <p:extLst>
      <p:ext uri="{BB962C8B-B14F-4D97-AF65-F5344CB8AC3E}">
        <p14:creationId xmlns:p14="http://schemas.microsoft.com/office/powerpoint/2010/main" val="35906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31506" y="135467"/>
            <a:ext cx="5480988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ИСТОЧНИК ЭНЕРГИИ СОЛНЦА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993" y="781798"/>
            <a:ext cx="8762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энергии Солнца – это горячее термоядерное ядро, на которое</a:t>
            </a:r>
          </a:p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четверть массы Солнца. Температура ядра ≈ 12-14 млн К.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009" y="1551239"/>
            <a:ext cx="8453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ядре выделяется энергия, которая либо тепловым переносом, либо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конвективным способом, переносится к поверхности Солнца.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956755" y="2349045"/>
            <a:ext cx="1224846" cy="6404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9486" y="2937074"/>
            <a:ext cx="89850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Солнца настолько высока, что сила гравитации не способна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удержать солнечное вещество вблизи поверхности. Часть этого вещества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 «убегает» в межпланетное пространство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4288" y="4045070"/>
            <a:ext cx="2935419" cy="52322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Impact" panose="020B0806030902050204" pitchFamily="34" charset="0"/>
              </a:rPr>
              <a:t>СОЛНЕЧНЫЙ ВЕТЕР</a:t>
            </a:r>
            <a:endParaRPr lang="ru-RU" sz="28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85" y="4526283"/>
            <a:ext cx="5820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Солнечная плазма имеет плотность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г/см</a:t>
            </a:r>
            <a:r>
              <a:rPr lang="ru-RU" sz="2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тем не менее это идеальный газ!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037" y="5430905"/>
            <a:ext cx="7286281" cy="4308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недрах Солнца справедливы газовые законы!!!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637543" y="130629"/>
            <a:ext cx="586891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«НОВИНКИ» в курсе 10-11 классов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420" y="715404"/>
            <a:ext cx="816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Относительность механической энергии и зависимость работы от выбора СО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53733" y="1546401"/>
            <a:ext cx="4436534" cy="5983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МЕХАНИЧЕСКАЯ ЭНЕРГИЯ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431" y="2699131"/>
            <a:ext cx="2314223" cy="553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КИНЕТИЧЕСКАЯ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49345" y="2699131"/>
            <a:ext cx="2314223" cy="553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ПОТЕНЦИАЛЬНАЯ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0" name="Прямая со стрелкой 9"/>
          <p:cNvCxnSpPr>
            <a:stCxn id="6" idx="2"/>
            <a:endCxn id="7" idx="0"/>
          </p:cNvCxnSpPr>
          <p:nvPr/>
        </p:nvCxnSpPr>
        <p:spPr>
          <a:xfrm flipH="1">
            <a:off x="1637543" y="2144712"/>
            <a:ext cx="2934457" cy="554419"/>
          </a:xfrm>
          <a:prstGeom prst="straightConnector1">
            <a:avLst/>
          </a:prstGeom>
          <a:ln w="60325" cmpd="sng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8" idx="0"/>
          </p:cNvCxnSpPr>
          <p:nvPr/>
        </p:nvCxnSpPr>
        <p:spPr>
          <a:xfrm>
            <a:off x="4572000" y="2144712"/>
            <a:ext cx="2934457" cy="554419"/>
          </a:xfrm>
          <a:prstGeom prst="straightConnector1">
            <a:avLst/>
          </a:prstGeom>
          <a:ln w="6032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с двумя скругленными противолежащими углами 12"/>
              <p:cNvSpPr/>
              <p:nvPr/>
            </p:nvSpPr>
            <p:spPr>
              <a:xfrm>
                <a:off x="480431" y="3366438"/>
                <a:ext cx="2314223" cy="970845"/>
              </a:xfrm>
              <a:prstGeom prst="round2Diag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кин</m:t>
                          </m:r>
                        </m:sub>
                      </m:sSub>
                      <m:r>
                        <a:rPr lang="ru-RU" sz="2400" i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с двумя скругленными противолежащими углами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1" y="3366438"/>
                <a:ext cx="2314223" cy="970845"/>
              </a:xfrm>
              <a:prstGeom prst="round2Diag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с двумя скругленными противолежащими углами 13"/>
              <p:cNvSpPr/>
              <p:nvPr/>
            </p:nvSpPr>
            <p:spPr>
              <a:xfrm>
                <a:off x="6349345" y="3366438"/>
                <a:ext cx="2314223" cy="1382572"/>
              </a:xfrm>
              <a:prstGeom prst="round2Diag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пот</m:t>
                          </m:r>
                        </m:sub>
                      </m:sSub>
                      <m:r>
                        <a:rPr lang="ru-RU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𝑚𝑔h</m:t>
                      </m:r>
                    </m:oMath>
                  </m:oMathPara>
                </a14:m>
                <a:endParaRPr lang="en-US" sz="28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пот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l-GR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с двумя скругленными противолежащими углами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345" y="3366438"/>
                <a:ext cx="2314223" cy="1382572"/>
              </a:xfrm>
              <a:prstGeom prst="round2Diag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18527" y="4337283"/>
            <a:ext cx="2638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движения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420" y="4722663"/>
            <a:ext cx="3339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от выбора СО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43271" y="2683661"/>
            <a:ext cx="2331536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Связана с работой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 сил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4572000" y="3377727"/>
            <a:ext cx="688622" cy="691286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9382" y="4081524"/>
            <a:ext cx="3049040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потенциальных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 зависит от выбора СО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733902" y="4789410"/>
            <a:ext cx="797654" cy="561523"/>
          </a:xfrm>
          <a:prstGeom prst="downArrow">
            <a:avLst/>
          </a:prstGeom>
          <a:solidFill>
            <a:srgbClr val="FF0000">
              <a:alpha val="68000"/>
            </a:srgb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6418" y="5360161"/>
            <a:ext cx="5117363" cy="4001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Потенциальная энергия зависит от СО???</a:t>
            </a:r>
            <a:endParaRPr lang="ru-RU" sz="20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15990" y="259644"/>
            <a:ext cx="8312019" cy="4616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Потенциальная энергия зависит от выбора нулевого уровня!!!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27" y="1238299"/>
            <a:ext cx="1097387" cy="108373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1433688" y="2344440"/>
            <a:ext cx="1927001" cy="398760"/>
            <a:chOff x="101599" y="2039640"/>
            <a:chExt cx="1927001" cy="398760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101599" y="2065867"/>
              <a:ext cx="1840089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122476" y="2039640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15990" y="2065867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669984" y="2043460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957837" y="2054663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215488" y="2054662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1473139" y="2039640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714209" y="2043460"/>
              <a:ext cx="314391" cy="372533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60" y="1238299"/>
            <a:ext cx="1097387" cy="1083734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792133" y="2370751"/>
            <a:ext cx="970844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622022" y="2294318"/>
            <a:ext cx="970844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5746044" y="2294318"/>
            <a:ext cx="1875978" cy="1035917"/>
          </a:xfrm>
          <a:custGeom>
            <a:avLst/>
            <a:gdLst>
              <a:gd name="connsiteX0" fmla="*/ 0 w 1875978"/>
              <a:gd name="connsiteY0" fmla="*/ 65060 h 1035917"/>
              <a:gd name="connsiteX1" fmla="*/ 824089 w 1875978"/>
              <a:gd name="connsiteY1" fmla="*/ 1035904 h 1035917"/>
              <a:gd name="connsiteX2" fmla="*/ 1783645 w 1875978"/>
              <a:gd name="connsiteY2" fmla="*/ 87638 h 1035917"/>
              <a:gd name="connsiteX3" fmla="*/ 1783645 w 1875978"/>
              <a:gd name="connsiteY3" fmla="*/ 98926 h 103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5978" h="1035917">
                <a:moveTo>
                  <a:pt x="0" y="65060"/>
                </a:moveTo>
                <a:cubicBezTo>
                  <a:pt x="263407" y="548600"/>
                  <a:pt x="526815" y="1032141"/>
                  <a:pt x="824089" y="1035904"/>
                </a:cubicBezTo>
                <a:cubicBezTo>
                  <a:pt x="1121363" y="1039667"/>
                  <a:pt x="1623719" y="243801"/>
                  <a:pt x="1783645" y="87638"/>
                </a:cubicBezTo>
                <a:cubicBezTo>
                  <a:pt x="1943571" y="-68525"/>
                  <a:pt x="1863608" y="15200"/>
                  <a:pt x="1783645" y="98926"/>
                </a:cubicBezTo>
              </a:path>
            </a:pathLst>
          </a:cu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149" y="2812276"/>
            <a:ext cx="3791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нулевой уровень принимается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Земли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59308" y="3410077"/>
                <a:ext cx="1575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пот</m:t>
                          </m:r>
                        </m:sub>
                      </m:sSub>
                      <m:r>
                        <a:rPr lang="ru-RU" sz="2800" i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308" y="3410077"/>
                <a:ext cx="157562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632470" y="3284606"/>
            <a:ext cx="3791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нулевой уровень принимается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дно впадины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896221" y="3780163"/>
                <a:ext cx="1575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800" i="1" smtClean="0">
                              <a:solidFill>
                                <a:prstClr val="black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пот</m:t>
                          </m:r>
                        </m:sub>
                      </m:sSub>
                      <m:r>
                        <a:rPr lang="ru-RU" sz="2800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ru-RU" sz="2800" i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221" y="3780163"/>
                <a:ext cx="157562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305967" y="4283188"/>
            <a:ext cx="6801477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решении задач в основном интерес вызывает </a:t>
            </a:r>
            <a:endParaRPr lang="ru-RU" sz="2400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потенциальной энергии!!!</a:t>
            </a:r>
            <a:endParaRPr lang="ru-RU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996" y="5203742"/>
            <a:ext cx="7751417" cy="9541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потенциальной энергии не может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зависеть от выбора СО!!!</a:t>
            </a:r>
            <a:endParaRPr lang="ru-RU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0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696291" y="146320"/>
            <a:ext cx="7751417" cy="9541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потенциальной энергии не может 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зависеть от выбора СО!!!</a:t>
            </a:r>
            <a:endParaRPr lang="ru-RU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25778" y="1264355"/>
            <a:ext cx="1490134" cy="553155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ПРИМЕР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5912" y="1264355"/>
            <a:ext cx="702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Тело прикреплено к пружине и начинает совершать колебания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8" y="1817511"/>
            <a:ext cx="3420533" cy="2089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6311" y="1672609"/>
            <a:ext cx="52754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 тела возникает деформация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пружины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возникает сила упругости, 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является потенциальной =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изменение потенциальной энергии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с двумя скругленными противолежащими углами 7"/>
              <p:cNvSpPr/>
              <p:nvPr/>
            </p:nvSpPr>
            <p:spPr>
              <a:xfrm>
                <a:off x="4836634" y="3114531"/>
                <a:ext cx="2314223" cy="923340"/>
              </a:xfrm>
              <a:prstGeom prst="round2DiagRect">
                <a:avLst/>
              </a:prstGeom>
              <a:blipFill>
                <a:blip r:embed="rId4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пот</m:t>
                          </m:r>
                        </m:sub>
                      </m:sSub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l-GR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l-GR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с двумя скругленными противолежащими углами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634" y="3114531"/>
                <a:ext cx="2314223" cy="923340"/>
              </a:xfrm>
              <a:prstGeom prst="round2Diag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91787" y="4130499"/>
            <a:ext cx="5760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Жёсткость пружины не зависит от выбора СО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деформации не зависит от выбора СО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Длина линейки не зависит от выбора СО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176887" y="5120313"/>
            <a:ext cx="790222" cy="498282"/>
          </a:xfrm>
          <a:prstGeom prst="downArrow">
            <a:avLst/>
          </a:prstGeom>
          <a:solidFill>
            <a:srgbClr val="FF0000">
              <a:alpha val="7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778" y="5639732"/>
            <a:ext cx="8698856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потенциальной энергии не зависит от выбора СО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/>
      <p:bldP spid="7" grpId="0"/>
      <p:bldP spid="8" grpId="0" animBg="1"/>
      <p:bldP spid="10" grpId="0" animBg="1"/>
      <p:bldP spid="11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637543" y="130629"/>
            <a:ext cx="586891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«НОВИНКИ» в курсе 10-11 классов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420" y="715404"/>
            <a:ext cx="816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 сил трения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26795" y="1155122"/>
            <a:ext cx="2490410" cy="5983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Сила трения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974" y="2329799"/>
            <a:ext cx="2314223" cy="553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Внешняя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2888" y="2329799"/>
            <a:ext cx="2314223" cy="553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Внутренняя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 flipH="1">
            <a:off x="1681086" y="1753433"/>
            <a:ext cx="2890914" cy="576366"/>
          </a:xfrm>
          <a:prstGeom prst="straightConnector1">
            <a:avLst/>
          </a:prstGeom>
          <a:ln w="60325" cmpd="sng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6" idx="2"/>
            <a:endCxn id="8" idx="0"/>
          </p:cNvCxnSpPr>
          <p:nvPr/>
        </p:nvCxnSpPr>
        <p:spPr>
          <a:xfrm>
            <a:off x="4572000" y="1753433"/>
            <a:ext cx="2978000" cy="576366"/>
          </a:xfrm>
          <a:prstGeom prst="straightConnector1">
            <a:avLst/>
          </a:prstGeom>
          <a:ln w="6032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17205" y="1095295"/>
            <a:ext cx="2143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(справедливо для 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тел)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29420" y="3071384"/>
            <a:ext cx="1490134" cy="553155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ПРИМЕР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9554" y="3147906"/>
            <a:ext cx="7658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гладкой поверхности скользит доска. На доску опускают брусок.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431" y="3624538"/>
            <a:ext cx="8183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условию поверхность гладкая =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между доской и поверхностью трения как такового нет.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 бруском и доской возникает трение.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412" y="4608042"/>
            <a:ext cx="7947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трения, действующая со стороны бруска на доску и сила трения, 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со стороны доски на брусок – </a:t>
            </a:r>
            <a:r>
              <a:rPr lang="ru-RU" sz="2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внутренние!!!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603171" y="5315928"/>
            <a:ext cx="783772" cy="355529"/>
          </a:xfrm>
          <a:prstGeom prst="downArrow">
            <a:avLst/>
          </a:prstGeom>
          <a:solidFill>
            <a:srgbClr val="FF0000">
              <a:alpha val="7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8412" y="5588115"/>
            <a:ext cx="796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смело использовать закон сохранения импульса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7" grpId="0"/>
      <p:bldP spid="18" grpId="0" animBg="1"/>
      <p:bldP spid="19" grpId="0"/>
      <p:bldP spid="21" grpId="0"/>
      <p:bldP spid="22" grpId="0" animBg="1"/>
      <p:bldP spid="2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728063" y="76200"/>
            <a:ext cx="768787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учащиеся пробуют применять закон сохранения энергии.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438" y="555171"/>
            <a:ext cx="822712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трения – </a:t>
            </a: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непотенциальная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сила!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совершенная работа сил трения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пойдёт на выделенное в системе тепло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72963" y="1449413"/>
            <a:ext cx="1490134" cy="553155"/>
          </a:xfrm>
          <a:prstGeom prst="round2Diag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ПРИМЕР</a:t>
            </a:r>
            <a:endParaRPr lang="ru-RU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257" y="1372047"/>
            <a:ext cx="670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Тело поднимается по наклонной плоскости, с помощью </a:t>
            </a:r>
          </a:p>
          <a:p>
            <a:r>
              <a:rPr lang="ru-RU" sz="2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движущейся ленты.</a:t>
            </a:r>
            <a:endParaRPr lang="ru-RU" sz="2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6260" y="1988868"/>
            <a:ext cx="6811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чего происходит изменение потенциальной энергии?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390735"/>
            <a:ext cx="5664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Частый ответ: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работы силы трения покоя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893" y="4800749"/>
            <a:ext cx="8082213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Сила трения – </a:t>
            </a:r>
            <a:r>
              <a:rPr lang="ru-RU" sz="2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непотенциальная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сила! </a:t>
            </a:r>
            <a:r>
              <a:rPr lang="en-US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влиять на изменение</a:t>
            </a:r>
          </a:p>
          <a:p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потенциальной энергии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2275114" y="3113249"/>
            <a:ext cx="3679372" cy="1317172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73" y="3422294"/>
            <a:ext cx="680403" cy="671938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3138174" y="3311128"/>
            <a:ext cx="1089944" cy="4471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03369" y="2909750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υ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/>
      <p:bldP spid="8" grpId="0"/>
      <p:bldP spid="9" grpId="0"/>
      <p:bldP spid="10" grpId="0" animBg="1"/>
      <p:bldP spid="14" grpId="0" animBg="1"/>
      <p:bldP spid="18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637543" y="130629"/>
            <a:ext cx="586891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«НОВИНКИ» в курсе 10-11 классов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419" y="715404"/>
            <a:ext cx="8807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Более подробно раскрыто понятие средней квадратичной скорости молекул</a:t>
            </a:r>
            <a:endParaRPr lang="ru-RU" sz="2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24" y="1546401"/>
            <a:ext cx="3511018" cy="4899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42" y="1546400"/>
            <a:ext cx="3770844" cy="49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0"/>
            <a:ext cx="4657725" cy="6252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660"/>
            <a:ext cx="4250950" cy="625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GKryukova\Desktop\ВЕБИНАР\brick_texture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" y="16417"/>
            <a:ext cx="9162204" cy="684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276212"/>
            <a:ext cx="8856984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ваши ученики ?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65" y="2512971"/>
            <a:ext cx="5137957" cy="321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GKryukova\Desktop\ВЕБИНАР\ce7022cd1d7df3911b6676454ec968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2539180" cy="32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1658937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48" y="4005064"/>
            <a:ext cx="154781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1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3772" y="-71652"/>
            <a:ext cx="9144000" cy="6929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легче усваивают логическую информацию</a:t>
            </a:r>
          </a:p>
          <a:p>
            <a:pPr algn="ctr"/>
            <a:r>
              <a:rPr lang="ru-RU" dirty="0"/>
              <a:t> хорошо запоминают и повторяют мысли и суждения</a:t>
            </a:r>
          </a:p>
          <a:p>
            <a:pPr algn="ctr"/>
            <a:r>
              <a:rPr lang="ru-RU" dirty="0"/>
              <a:t> грамотно говорят и пишут</a:t>
            </a:r>
          </a:p>
          <a:p>
            <a:pPr algn="ctr"/>
            <a:r>
              <a:rPr lang="ru-RU" dirty="0"/>
              <a:t> склонны к обобщению и абстракции</a:t>
            </a:r>
          </a:p>
          <a:p>
            <a:pPr algn="ctr"/>
            <a:r>
              <a:rPr lang="ru-RU" dirty="0"/>
              <a:t> важно соблюдать правила, давать оценку</a:t>
            </a:r>
          </a:p>
          <a:p>
            <a:pPr algn="ctr"/>
            <a:r>
              <a:rPr lang="ru-RU" dirty="0"/>
              <a:t>  достигают </a:t>
            </a:r>
            <a:r>
              <a:rPr lang="ru-RU" dirty="0" smtClean="0"/>
              <a:t>точных </a:t>
            </a:r>
            <a:r>
              <a:rPr lang="ru-RU" dirty="0"/>
              <a:t>науках</a:t>
            </a:r>
          </a:p>
          <a:p>
            <a:pPr algn="ctr"/>
            <a:r>
              <a:rPr lang="ru-RU" dirty="0"/>
              <a:t> составляют план своих действий</a:t>
            </a:r>
          </a:p>
          <a:p>
            <a:pPr algn="ctr"/>
            <a:r>
              <a:rPr lang="ru-RU" dirty="0"/>
              <a:t> выбирают диктант, тесты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2440" y="0"/>
            <a:ext cx="8302644" cy="30469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легче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усваивают логическую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запоминают и повторяют мысли 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суждения?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пишут?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Склонны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обобщению 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абстракции?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важно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правила, давать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оценку?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достигают успеха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точных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науках?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своих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тесты?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303" y="-60702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72" y="3573016"/>
            <a:ext cx="9144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812" y="16417"/>
            <a:ext cx="88656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склонны к художественному мышлению?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развитое воображение?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эмоционально 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стесняются проявлять чувства?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творческую деятельность?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общаются?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сочинение?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них хорошая переключаемость?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параллельно выполняют две и более задач?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5824"/>
            <a:ext cx="9036496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5051" y="555560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90168" y="130629"/>
            <a:ext cx="776366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ЧТО НАЗЫВАЕТСЯ ТЕРМОЯДЕРНОЙ ПЛАЗМОЙ?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229" y="715404"/>
            <a:ext cx="81969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Необычное состояние вещества, нагретого до высоких температур</a:t>
            </a:r>
          </a:p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млн К), в котором идут процессы «утяжеления» ядер атомов</a:t>
            </a:r>
          </a:p>
          <a:p>
            <a:pPr algn="ct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(превращение водорода в гелий)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505" y="1823400"/>
            <a:ext cx="82489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таких процессов является выделение энергии (около 1% от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 аннигиляции вещества: </a:t>
            </a:r>
            <a:r>
              <a:rPr lang="en-US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= mc</a:t>
            </a:r>
            <a:r>
              <a:rPr lang="en-US" sz="22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59229" y="2592841"/>
            <a:ext cx="3762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Солнца: 4·10</a:t>
            </a:r>
            <a:r>
              <a:rPr lang="ru-RU" sz="22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Вт</a:t>
            </a:r>
            <a:endParaRPr lang="ru-RU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2874" y="3139686"/>
            <a:ext cx="5907386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ПОЧЕМУ СОЛНЦЕ НЕ ВЗРЫВАЕТСЯ?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8371" y="3768306"/>
            <a:ext cx="5456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силу большой массы солнечного вещества. Солнечное вещество своим весом не позволяет ядру расшириться, тем самым сбросив этот вес.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093677"/>
            <a:ext cx="2253342" cy="31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5931"/>
            <a:ext cx="4357232" cy="42862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98" y="404665"/>
            <a:ext cx="4414490" cy="439248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404665"/>
            <a:ext cx="4453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Настолько ли разные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«физики» и «лирики»?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0131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ли между собой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и русский язык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878" y="16416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6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0296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Запятая или жизнь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826180"/>
            <a:ext cx="9236076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8977"/>
            <a:ext cx="6877050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" y="2337337"/>
            <a:ext cx="8901113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1" y="3212976"/>
            <a:ext cx="64928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8" y="4962790"/>
            <a:ext cx="79311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5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76" y="589505"/>
            <a:ext cx="8226846" cy="592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576" y="66285"/>
            <a:ext cx="775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литературная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склонны к художественному мышлению</a:t>
            </a:r>
          </a:p>
          <a:p>
            <a:pPr algn="ctr"/>
            <a:r>
              <a:rPr lang="ru-RU" dirty="0" smtClean="0"/>
              <a:t> имеют развитое воображение</a:t>
            </a:r>
          </a:p>
          <a:p>
            <a:pPr algn="ctr"/>
            <a:r>
              <a:rPr lang="ru-RU" dirty="0" smtClean="0"/>
              <a:t> говорят эмоционально </a:t>
            </a:r>
          </a:p>
          <a:p>
            <a:pPr algn="ctr"/>
            <a:r>
              <a:rPr lang="ru-RU" dirty="0" smtClean="0"/>
              <a:t> не стесняются проявлять чувства</a:t>
            </a:r>
          </a:p>
          <a:p>
            <a:pPr algn="ctr"/>
            <a:r>
              <a:rPr lang="ru-RU" dirty="0" smtClean="0"/>
              <a:t> предпочитают творческую деятельность</a:t>
            </a:r>
          </a:p>
          <a:p>
            <a:pPr algn="ctr"/>
            <a:r>
              <a:rPr lang="ru-RU" dirty="0" smtClean="0"/>
              <a:t> свободно общаются</a:t>
            </a:r>
          </a:p>
          <a:p>
            <a:pPr algn="ctr"/>
            <a:r>
              <a:rPr lang="ru-RU" dirty="0" smtClean="0"/>
              <a:t> выбирают сочинение</a:t>
            </a:r>
          </a:p>
          <a:p>
            <a:pPr algn="ctr"/>
            <a:r>
              <a:rPr lang="ru-RU" dirty="0" smtClean="0"/>
              <a:t> хорошая переключаемость</a:t>
            </a:r>
          </a:p>
          <a:p>
            <a:pPr algn="ctr"/>
            <a:r>
              <a:rPr lang="ru-RU" dirty="0" smtClean="0"/>
              <a:t> параллельное выполнение двух и более задач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6" y="1196751"/>
            <a:ext cx="8503837" cy="40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1725"/>
            <a:ext cx="7877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73216"/>
            <a:ext cx="6943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2" y="714436"/>
            <a:ext cx="891689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854"/>
            <a:ext cx="78771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9" y="6003759"/>
            <a:ext cx="6943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62172"/>
            <a:ext cx="6218237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C:\Users\GKryukova\Desktop\ВЕБИНАР\Без названия (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59" y="4293096"/>
            <a:ext cx="3292425" cy="18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7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0296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Лирика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2877"/>
            <a:ext cx="7200800" cy="516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3" y="807166"/>
            <a:ext cx="1763241" cy="108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" y="1700808"/>
            <a:ext cx="884932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92" y="188640"/>
            <a:ext cx="419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" y="3429000"/>
            <a:ext cx="87249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9" y="690183"/>
            <a:ext cx="1507402" cy="90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6943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5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792" y="188640"/>
            <a:ext cx="419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4" y="836712"/>
            <a:ext cx="8509005" cy="16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3" y="2533799"/>
            <a:ext cx="6943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C:\Users\GKryukova\Desktop\ВЕБИНАР\Без названия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7493">
            <a:off x="1186592" y="3270695"/>
            <a:ext cx="3899548" cy="29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4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68760"/>
            <a:ext cx="869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легенде Архимед осознав значение своего открытия воскликнул Дайте мне точку опоры и я переверну Землю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:\Users\GKryukova\Desktop\ВЕБИНАР\Без названия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503" y="2688335"/>
            <a:ext cx="5519479" cy="41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8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29985" y="87086"/>
            <a:ext cx="8284029" cy="10772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 УБЕДИТЬСЯ, ЧТО МЫ ПРАВИЛЬНО ПОНИМАЕМ КАК ПРОТЕКАЮТ ПРОЦЕССЫ В ЯДРЕ СОЛНЦА?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997" y="1251857"/>
            <a:ext cx="4460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Обнаружение солнечного нейтрино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28" y="1682744"/>
            <a:ext cx="7849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Ежесекундно через каждый см</a:t>
            </a:r>
            <a:r>
              <a:rPr lang="ru-RU" sz="20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земной поверхности проходит почти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100 млн солнечных нейтрино.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976" y="2357972"/>
            <a:ext cx="88720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Нейтрино – частица, которая очень слабо взаимодействует с веществом.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56" y="2709015"/>
            <a:ext cx="8970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пути нейтрино поставить свинцовую стену толщиной до 4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св.лет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большой долей вероятности можно утверждать, что нейтрино пролетит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преграду, не заметив её.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9870" y="3720239"/>
            <a:ext cx="5944256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МОЖНО ЛИ «ПОЙМАТЬ» НЕЙТРИНО?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915" y="4617925"/>
            <a:ext cx="5723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Рэймонда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Дэвиса 1960-е годы</a:t>
            </a:r>
          </a:p>
          <a:p>
            <a:pPr marL="285750" indent="-285750">
              <a:buFontTx/>
              <a:buChar char="-"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установка </a:t>
            </a:r>
            <a:r>
              <a:rPr 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Суперкамионагдэ</a:t>
            </a:r>
            <a:endParaRPr 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6" y="908720"/>
            <a:ext cx="8013157" cy="122601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3" y="2452886"/>
            <a:ext cx="7999510" cy="9761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4" y="3636787"/>
            <a:ext cx="7958339" cy="310458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1" y="295781"/>
            <a:ext cx="6943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0296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Фольклор. Физический смысл пословиц, загадок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1" y="1678686"/>
            <a:ext cx="6325128" cy="73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625"/>
            <a:ext cx="5843364" cy="94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1" y="3172740"/>
            <a:ext cx="8203193" cy="66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1" y="4327544"/>
            <a:ext cx="7391295" cy="18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7987"/>
            <a:ext cx="8928992" cy="682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35408"/>
            <a:ext cx="8928992" cy="6826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1" y="6146823"/>
            <a:ext cx="8749801" cy="62819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062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6180"/>
            <a:ext cx="8859222" cy="281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0296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+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8371"/>
            <a:ext cx="8171132" cy="219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5" y="3445746"/>
            <a:ext cx="851378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5" y="6175375"/>
            <a:ext cx="824232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9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-13884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24374"/>
            <a:ext cx="8238841" cy="189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7"/>
            <a:ext cx="79740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314327"/>
            <a:ext cx="854901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2780928"/>
            <a:ext cx="739647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47145"/>
            <a:ext cx="8382856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3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6731"/>
            <a:ext cx="8277547" cy="56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Творчество: физика + русский язык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57581"/>
            <a:ext cx="806152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2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693738"/>
            <a:ext cx="9175750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800"/>
            <a:ext cx="8477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711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портфель учителя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склонны к художественному мышлению</a:t>
            </a:r>
          </a:p>
          <a:p>
            <a:pPr algn="ctr"/>
            <a:r>
              <a:rPr lang="ru-RU" dirty="0"/>
              <a:t> имеют развитое воображение</a:t>
            </a:r>
          </a:p>
          <a:p>
            <a:pPr algn="ctr"/>
            <a:r>
              <a:rPr lang="ru-RU" dirty="0"/>
              <a:t> говорят эмоционально </a:t>
            </a:r>
          </a:p>
          <a:p>
            <a:pPr algn="ctr"/>
            <a:r>
              <a:rPr lang="ru-RU" dirty="0"/>
              <a:t> не стесняются проявлять чувства</a:t>
            </a:r>
          </a:p>
          <a:p>
            <a:pPr algn="ctr"/>
            <a:r>
              <a:rPr lang="ru-RU" dirty="0"/>
              <a:t> предпочитают творческую деятельность</a:t>
            </a:r>
          </a:p>
          <a:p>
            <a:pPr algn="ctr"/>
            <a:r>
              <a:rPr lang="ru-RU" dirty="0"/>
              <a:t> свободно общаются</a:t>
            </a:r>
          </a:p>
          <a:p>
            <a:pPr algn="ctr"/>
            <a:r>
              <a:rPr lang="ru-RU" dirty="0"/>
              <a:t> выбирают сочинение</a:t>
            </a:r>
          </a:p>
          <a:p>
            <a:pPr algn="ctr"/>
            <a:r>
              <a:rPr lang="ru-RU" dirty="0"/>
              <a:t> хорошая переключаемость</a:t>
            </a:r>
          </a:p>
          <a:p>
            <a:pPr algn="ctr"/>
            <a:r>
              <a:rPr lang="ru-RU" dirty="0"/>
              <a:t> параллельное выполнение двух и более задач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" y="-1"/>
            <a:ext cx="9121509" cy="513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GKryukova\Desktop\ВЕБИНАР\Обложка ЕГЭ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4221088"/>
            <a:ext cx="1789163" cy="24023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56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98171" y="272144"/>
            <a:ext cx="5747657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МЕТОДИЧЕСКИЕ РЕСУРСЫ САЙТА ИЗДАТЕЛЬСТВА «ПРОСВЕЩЕНИЕ»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1342557"/>
            <a:ext cx="8273143" cy="3795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2784" y="5326506"/>
            <a:ext cx="2316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www.prosv.ru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98171" y="272144"/>
            <a:ext cx="5747657" cy="93617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МЕТОДИЧЕСКИЕ РЕСУРСЫ САЙТА ИЗДАТЕЛЬСТВА «ПРОСВЕЩЕНИЕ»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62" y="1354591"/>
            <a:ext cx="3620181" cy="36201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8086" y="4278086"/>
            <a:ext cx="1981200" cy="5007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732" y="1537141"/>
            <a:ext cx="9008534" cy="409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2" y="874187"/>
            <a:ext cx="7151914" cy="4251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806" y="108113"/>
            <a:ext cx="3238387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Центр «Сферы»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2353" y="5334009"/>
            <a:ext cx="37411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/>
              </a:rPr>
              <a:t>http://www.spheres.ru/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4141" y="5372265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1: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9" y="1251858"/>
            <a:ext cx="8649722" cy="486546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709057" y="250372"/>
            <a:ext cx="5725886" cy="71845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ЗАЧЕМ НУЖНА АСТРОНОМИЯ?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7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139" y="120892"/>
            <a:ext cx="692332" cy="847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5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1643153" y="174172"/>
            <a:ext cx="585769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Эксперимент </a:t>
            </a:r>
            <a:r>
              <a:rPr lang="ru-RU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Рэймонда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Дэвиса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7" y="841601"/>
            <a:ext cx="2130516" cy="2708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949" y="3494314"/>
            <a:ext cx="214071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Бруно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Понтекорво</a:t>
            </a:r>
            <a:endParaRPr 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физик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1943" y="936171"/>
            <a:ext cx="63367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1946 г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Б.Понтекорво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метод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детектирования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нейтрино с помощью реакции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превращения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ядер хлора в ядра радиоактивного аргона.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32" y="2077412"/>
            <a:ext cx="2410981" cy="27244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07833" y="4764167"/>
            <a:ext cx="241098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Рэймонд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Дэвис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физик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6182" y="1951834"/>
            <a:ext cx="4151649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1960 г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-Дэвис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нейтринный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телескоп. Выглядел он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 – гигантский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заполненный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378000 л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чистящей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 (хлором).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Находился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шахте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Дакоте, на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1.5 км.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расчетам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хлор должен был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взаимодействовать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нейтрино,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образуя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атомов аргона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месяц.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663" y="5313672"/>
            <a:ext cx="9093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1968 г. -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были обнаружены первые солнечные нейтрино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Но…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нейтрино составляло 1/3 от предсказываемых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теорией значений!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9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  <p:bldP spid="1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87598" y="212436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2: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2293" y="212436"/>
            <a:ext cx="707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Выбрать предмет «Физика и Астрономия»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4" y="706759"/>
            <a:ext cx="7438929" cy="4861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97" y="5677065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3: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8582" y="5677064"/>
            <a:ext cx="575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Выбираем вкладку «УМК «Сферы»»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6286" y="3233057"/>
            <a:ext cx="1186543" cy="3592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704588"/>
            <a:ext cx="7053943" cy="4757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680" y="147123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ШАГ № 4:</a:t>
            </a:r>
            <a:endParaRPr kumimoji="0" lang="ru-RU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8146" y="147123"/>
            <a:ext cx="733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Выбрать вкладку «УМК «Астрономия 10-11»»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0543" y="3461657"/>
            <a:ext cx="3048000" cy="3701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7" y="298450"/>
            <a:ext cx="8789086" cy="57975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9800" y="2565400"/>
            <a:ext cx="3263900" cy="1651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09800" y="1117600"/>
            <a:ext cx="3289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99100" y="1117600"/>
            <a:ext cx="3289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575471" y="2768600"/>
            <a:ext cx="3289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59000" y="4441732"/>
            <a:ext cx="328930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>
            <a:hlinkClick r:id="rId4" action="ppaction://hlinksldjump"/>
          </p:cNvPr>
          <p:cNvSpPr/>
          <p:nvPr/>
        </p:nvSpPr>
        <p:spPr>
          <a:xfrm>
            <a:off x="4127500" y="1219200"/>
            <a:ext cx="3175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>
            <a:hlinkClick r:id="rId5" action="ppaction://hlinksldjump"/>
          </p:cNvPr>
          <p:cNvSpPr/>
          <p:nvPr/>
        </p:nvSpPr>
        <p:spPr>
          <a:xfrm>
            <a:off x="8064500" y="1219200"/>
            <a:ext cx="3175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>
            <a:hlinkClick r:id="rId6" action="ppaction://hlinksldjump"/>
          </p:cNvPr>
          <p:cNvSpPr/>
          <p:nvPr/>
        </p:nvSpPr>
        <p:spPr>
          <a:xfrm>
            <a:off x="4127500" y="2654300"/>
            <a:ext cx="3175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>
            <a:hlinkClick r:id="rId7" action="ppaction://hlinksldjump"/>
          </p:cNvPr>
          <p:cNvSpPr/>
          <p:nvPr/>
        </p:nvSpPr>
        <p:spPr>
          <a:xfrm>
            <a:off x="8064500" y="2803432"/>
            <a:ext cx="3175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>
            <a:hlinkClick r:id="rId8" action="ppaction://hlinksldjump"/>
          </p:cNvPr>
          <p:cNvSpPr/>
          <p:nvPr/>
        </p:nvSpPr>
        <p:spPr>
          <a:xfrm>
            <a:off x="4965700" y="4559300"/>
            <a:ext cx="3175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1" y="222862"/>
            <a:ext cx="8148638" cy="60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49" y="122237"/>
            <a:ext cx="8843089" cy="58467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79900" y="2527300"/>
            <a:ext cx="4747338" cy="172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" y="176212"/>
            <a:ext cx="4605947" cy="6145120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71" y="176212"/>
            <a:ext cx="4370113" cy="6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4" y="220662"/>
            <a:ext cx="8958443" cy="56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4" y="852487"/>
            <a:ext cx="8972891" cy="48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1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321332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3" y="582612"/>
            <a:ext cx="8942814" cy="51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070" cy="6069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782" y="3391844"/>
            <a:ext cx="4551217" cy="2369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ассортименте магазина представлены школьные учебники, рабочие тетради, методические пособия, карты и атласы, а также широкий выбор изданий для дошкольного образования. 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shop.prosv.ru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004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637816" y="102870"/>
            <a:ext cx="3868367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СУПЕРКАМИОНАГДЭ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3" y="877041"/>
            <a:ext cx="8195311" cy="52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96470"/>
            <a:ext cx="588616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ОАО «ИЗДАТЕЛЬСТВО «ПРОСВЕЩЕНИЕ»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АДРЕС: 127521, Москва, 3-й проезд Марьиной рощи, 41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ТЕЛЕФОН: (495) 789-30-40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ФАКС: (495) 789-30-41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MAIL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prosv@prosv.ru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http://www.prosv.ru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http://www.spheres.ru/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7764" y="3049150"/>
            <a:ext cx="5437801" cy="120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 ЗА ВНИМАНИЕ!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07986" y="4850350"/>
            <a:ext cx="3683726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ТЕЛЕФОН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8(495)789-30-40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доб.41-03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up, Telegram: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(963)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976-10-01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  OLitvinov@prosv.ru   </a:t>
            </a:r>
          </a:p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72074" cy="957291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089" tIns="30045" rIns="60089" bIns="30045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C:\Users\MDorkina\Desktop\pros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22" y="39179"/>
            <a:ext cx="1109829" cy="9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0" y="6341339"/>
            <a:ext cx="9144000" cy="484465"/>
            <a:chOff x="0" y="6341339"/>
            <a:chExt cx="9144000" cy="484465"/>
          </a:xfrm>
        </p:grpSpPr>
        <p:pic>
          <p:nvPicPr>
            <p:cNvPr id="10" name="image1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6341339"/>
              <a:ext cx="9144000" cy="4844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11" name="image2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8330239" y="6417658"/>
              <a:ext cx="508962" cy="40814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0387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637816" y="102870"/>
            <a:ext cx="3868367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СУПЕРКАМИОНАГДЭ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" y="877041"/>
            <a:ext cx="4743202" cy="3053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97" y="877041"/>
            <a:ext cx="3522115" cy="3451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267" y="4058318"/>
            <a:ext cx="5553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картины Солнца в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нейтронном виде потребовалось 1,5 года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0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2124" y="148590"/>
            <a:ext cx="3539752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ЭВОЛЮЦИЯ СОЛНЦА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806993"/>
            <a:ext cx="7600950" cy="5700713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98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140084" y="137160"/>
            <a:ext cx="4863832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ТЕОРИЯ БОЛЬШОГО ВЗРЫВА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130" y="721935"/>
            <a:ext cx="87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Почему Вселенная не может быть стационарной и конечной?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130" y="1183600"/>
            <a:ext cx="7866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Если Вселенная вечна, то куда девается свет от звёзд?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130" y="1645265"/>
            <a:ext cx="5690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Куда пропадают уже умершие звёзды?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130" y="2106930"/>
            <a:ext cx="5184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Почему кругом нет сплошных дыр?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130" y="2568595"/>
            <a:ext cx="8918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5) Куда деваются тяжёлые элементы, непрерывно образующиеся</a:t>
            </a:r>
          </a:p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массивных звёздах и выбрасываемые в межзвёздную среду?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130" y="3399592"/>
            <a:ext cx="8250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6) Почему не иссякает запас межзвёздного газа, из которого</a:t>
            </a:r>
          </a:p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рождаются звёзды?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3794760" y="4220833"/>
            <a:ext cx="1554480" cy="8786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323628" y="5150138"/>
            <a:ext cx="4496744" cy="5232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Impact" panose="020B0806030902050204" pitchFamily="34" charset="0"/>
              </a:rPr>
              <a:t>Значит было начало всего?</a:t>
            </a:r>
            <a:endParaRPr lang="ru-RU" sz="28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42914" y="171450"/>
            <a:ext cx="5258171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ОЦЕНКА ВОЗРАСТА ВСЕЛЕННОЙ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0" y="880110"/>
            <a:ext cx="2015373" cy="2411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65" y="878738"/>
            <a:ext cx="1933575" cy="2413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32" y="878738"/>
            <a:ext cx="1626174" cy="2413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98" y="1366870"/>
            <a:ext cx="2337674" cy="1316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693" y="3283333"/>
            <a:ext cx="17938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Архиепископ</a:t>
            </a:r>
          </a:p>
          <a:p>
            <a:pPr algn="ctr"/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Ашер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1654 г. Дублин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544" y="4227975"/>
            <a:ext cx="217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Библии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оценил в 6000 лет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9814" y="3329500"/>
            <a:ext cx="2182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Лорд Кельвин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1899 г.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данных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остывании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земной коры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≈ 25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млн.лет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0569" y="3344888"/>
            <a:ext cx="21799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Эрнест Резерфорд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1905</a:t>
            </a:r>
          </a:p>
          <a:p>
            <a:pPr algn="ctr"/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Радиактивный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распад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≈ 500 млн. лет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6455" y="3339255"/>
            <a:ext cx="19935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Современность: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возраста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старых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звёзд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12±4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млрд.лет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89077" y="102870"/>
            <a:ext cx="6365845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НАЧАЛО СОВРЕМЕННОЙ КОСМОЛОГИИ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" y="777240"/>
            <a:ext cx="9012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общей теории относительности (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А.Эйнштейн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предсказание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нестационарности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Вселенной 1922 г. (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А.Фридман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разбегания галактик (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Э.Хаббл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" y="2067164"/>
            <a:ext cx="8458200" cy="830997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«</a:t>
            </a:r>
            <a:r>
              <a:rPr lang="ru-RU" sz="2400" dirty="0">
                <a:latin typeface="Impact" panose="020B0806030902050204" pitchFamily="34" charset="0"/>
              </a:rPr>
              <a:t>Ч</a:t>
            </a:r>
            <a:r>
              <a:rPr lang="ru-RU" sz="2400" dirty="0" smtClean="0">
                <a:latin typeface="Impact" panose="020B0806030902050204" pitchFamily="34" charset="0"/>
              </a:rPr>
              <a:t>ем </a:t>
            </a:r>
            <a:r>
              <a:rPr lang="ru-RU" sz="2400" dirty="0">
                <a:latin typeface="Impact" panose="020B0806030902050204" pitchFamily="34" charset="0"/>
              </a:rPr>
              <a:t>дальше от нас находится галактика, тем с большей скоростью она </a:t>
            </a:r>
            <a:r>
              <a:rPr lang="ru-RU" sz="2400" dirty="0" smtClean="0">
                <a:latin typeface="Impact" panose="020B0806030902050204" pitchFamily="34" charset="0"/>
              </a:rPr>
              <a:t>удаляется» </a:t>
            </a:r>
            <a:endParaRPr lang="ru-RU" sz="2400" dirty="0">
              <a:latin typeface="Impact" panose="020B080603090205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2910" y="3011633"/>
                <a:ext cx="16466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3011633"/>
                <a:ext cx="164666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22910" y="3534853"/>
            <a:ext cx="334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Хаббла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9017" y="3011633"/>
                <a:ext cx="2566536" cy="7283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70−72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км</m:t>
                              </m:r>
                            </m:num>
                            <m:den>
                              <m:r>
                                <a:rPr lang="ru-R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с</m:t>
                              </m:r>
                            </m:den>
                          </m:f>
                        </m:num>
                        <m:den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Мпк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017" y="3011633"/>
                <a:ext cx="2566536" cy="7283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2910" y="4113086"/>
                <a:ext cx="31382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−"возраст Вселенной"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" y="4113086"/>
                <a:ext cx="3138295" cy="400110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04608" y="3882767"/>
                <a:ext cx="2935354" cy="630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14 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млрд св.лет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08" y="3882767"/>
                <a:ext cx="2935354" cy="630429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 стрелкой 11"/>
          <p:cNvCxnSpPr>
            <a:endCxn id="9" idx="2"/>
          </p:cNvCxnSpPr>
          <p:nvPr/>
        </p:nvCxnSpPr>
        <p:spPr>
          <a:xfrm flipH="1" flipV="1">
            <a:off x="1992058" y="4513196"/>
            <a:ext cx="1425512" cy="6690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17570" y="5174041"/>
            <a:ext cx="3549818" cy="4616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Формальное определение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86195" y="160020"/>
            <a:ext cx="5171609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КОСМОЛОГИЧЕСКИЙ ПРИНЦИП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069" y="845820"/>
            <a:ext cx="785644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Большинство космологических моделей исходит из того, что,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Вселенной нет особо выделенных центров или направлений,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рассматривать достаточно большие масштабы.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Состояние Вселенной можно характеризовать средним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значением плотности материи, или энергии, или кривизны </a:t>
            </a:r>
          </a:p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69" y="2861901"/>
            <a:ext cx="8495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структурирована и неоднородна =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Вселенной – это упрощенная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действительности)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3651" y="3489630"/>
            <a:ext cx="3616696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МОДЕЛЬ ВСЕЛЕННОЙ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069" y="4283134"/>
            <a:ext cx="87231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представляет собой «кисель». Видимая материя размазана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однородную плотность.</a:t>
            </a:r>
          </a:p>
          <a:p>
            <a:r>
              <a:rPr lang="ru-RU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задача: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«Материя обладает свойствами гравитации. Гравитация описывается уравнениями ОТО и локально уравнениями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Ньтоновской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механики. </a:t>
            </a:r>
            <a:r>
              <a:rPr lang="ru-RU" sz="2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будет эволюционировать?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405890" y="274320"/>
            <a:ext cx="252603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ЗАКОН РАСШИРЕНИЯ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943350" y="571500"/>
            <a:ext cx="1611630" cy="2743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54980" y="274320"/>
            <a:ext cx="216027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ЗАКОН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ХАББЛА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851" y="1188720"/>
            <a:ext cx="8810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«Скорость удаления галактик зависит от звёздной величины. 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звёздная величина, тем дальше объект»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0" y="2362616"/>
            <a:ext cx="5261933" cy="37181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02366" y="1972562"/>
            <a:ext cx="2964968" cy="46059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ЭФФЕКТ ДОПЛЕРА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4980" y="2388870"/>
            <a:ext cx="30290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частоты, когда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удаляется или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приближается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4980" y="3357295"/>
            <a:ext cx="32123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смещение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относительное изменение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длины волны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41879" y="4129264"/>
                <a:ext cx="1073371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879" y="4129264"/>
                <a:ext cx="1073371" cy="701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703570" y="4743450"/>
            <a:ext cx="343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+ Z –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множитель, на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возросли длины волн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  <p:bldP spid="8" grpId="0" animBg="1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175260"/>
            <a:ext cx="5538788" cy="56843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0" y="2011680"/>
            <a:ext cx="6915150" cy="117729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37360" y="3188970"/>
            <a:ext cx="6915150" cy="104013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37360" y="4229100"/>
            <a:ext cx="6915150" cy="16304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2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1066655" y="3170402"/>
            <a:ext cx="7199535" cy="1477328"/>
            <a:chOff x="1172651" y="1632857"/>
            <a:chExt cx="7199535" cy="1477328"/>
          </a:xfrm>
        </p:grpSpPr>
        <p:sp>
          <p:nvSpPr>
            <p:cNvPr id="22" name="TextBox 21"/>
            <p:cNvSpPr txBox="1"/>
            <p:nvPr/>
          </p:nvSpPr>
          <p:spPr>
            <a:xfrm>
              <a:off x="3352800" y="1632857"/>
              <a:ext cx="2839239" cy="46166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24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Интересный факт!!!</a:t>
              </a:r>
              <a:endParaRPr lang="ru-RU" sz="2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72651" y="2094522"/>
              <a:ext cx="7199535" cy="1015663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Точное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время определяется на астрономи­ческих обсерваториях </a:t>
              </a:r>
              <a:endPara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путем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наблюдения </a:t>
              </a:r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звезд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 помощью точнейших современных </a:t>
              </a:r>
              <a:endPara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астрономи­ческих </a:t>
              </a:r>
              <a:r>
                <a: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инструментов</a:t>
              </a: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4845147"/>
            <a:ext cx="1186543" cy="1484324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30630" y="239486"/>
            <a:ext cx="8893628" cy="64225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Helvetica" panose="020B0604020202020204" pitchFamily="34" charset="0"/>
              </a:rPr>
              <a:t>ПРАКТИЧЕСКОЕ ПРИМЕНЕНИЕ АСТРОНОМИИ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109588"/>
            <a:ext cx="2958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Стороны света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630" y="1541561"/>
            <a:ext cx="9071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2. Основные единицы времени (год, месяц, неделя, день)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37457" y="1969623"/>
            <a:ext cx="8469085" cy="1825367"/>
            <a:chOff x="337456" y="2536371"/>
            <a:chExt cx="8469085" cy="182536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895600" y="2536371"/>
              <a:ext cx="3352799" cy="48985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Интересный факт!!!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7456" y="3038299"/>
              <a:ext cx="8469085" cy="1323439"/>
            </a:xfrm>
            <a:prstGeom prst="rect">
              <a:avLst/>
            </a:prstGeom>
            <a:noFill/>
            <a:ln w="34925" cmpd="tri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Если бы Уран был чуть ближе, то выходные были бы не раз в 7 дней, а раз в 8 дней.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Если бы Меркурий был ближе к Солнцу, то выходные были бы раз в 5 дней.</a:t>
              </a:r>
              <a:endPara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0630" y="1971444"/>
            <a:ext cx="538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3. Система ориентации спутников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30" y="2411049"/>
            <a:ext cx="252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4. Гравиметрия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30" y="2805581"/>
            <a:ext cx="333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5. Точность времени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30" y="3248303"/>
            <a:ext cx="568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6. Поиск новых источников энергии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30" y="3664364"/>
            <a:ext cx="513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7. Научно-технический прогресс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29801" y="3891081"/>
            <a:ext cx="7473244" cy="1129712"/>
            <a:chOff x="620889" y="5056432"/>
            <a:chExt cx="7473244" cy="112971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908945" y="5056432"/>
              <a:ext cx="2897132" cy="42606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Интересный факт!!!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889" y="5478258"/>
              <a:ext cx="7473244" cy="707886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Аппаратура для контроля багажа в аэропортах восходит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к датчикам на рентгеновских спутниках</a:t>
              </a:r>
              <a:endPara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0630" y="4109646"/>
            <a:ext cx="387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8. Популяризация науки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58" y="3762445"/>
            <a:ext cx="4419518" cy="26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  <p:bldP spid="13" grpId="0"/>
      <p:bldP spid="14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98816" y="114300"/>
            <a:ext cx="1946367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ВОПРОСЫ: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68" y="699075"/>
            <a:ext cx="881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Какой физический смысл имеет понятие «сингулярность»?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568" y="1084420"/>
            <a:ext cx="897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Никакого. В физике нет бесконечно больших величин. Термин возник при математической экстраполяции.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568" y="1853861"/>
            <a:ext cx="868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Правильно ли называть расширение Вселенной взрывом?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568" y="2317612"/>
            <a:ext cx="8194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 рамках рассматриваемой концепции, но с обязательным</a:t>
            </a:r>
          </a:p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пояснением. «Большой взрыв» по сути взрывом не является.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446" y="3087053"/>
            <a:ext cx="4407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Безгранична ли Вселенная?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446" y="3548718"/>
            <a:ext cx="81535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Вселенная безгранична, но область пространства, доступная для</a:t>
            </a:r>
          </a:p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прямых наблюдений, всегда для нас будет конечной. Хотя и </a:t>
            </a:r>
          </a:p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непредставимо большой.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35" y="4551077"/>
            <a:ext cx="685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Почему для нас Вселенная будет ограничена?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933" y="4955088"/>
            <a:ext cx="88404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мы можем наблюдать окружающий мир только до таких</a:t>
            </a:r>
          </a:p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расстояний, до которых он остаётся прозрачным для принимаемого</a:t>
            </a:r>
          </a:p>
          <a:p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излучения.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4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655176" y="171450"/>
            <a:ext cx="5833648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ПРИКЛАДНЫЕ ЗАДАЧИ,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РЕШАЕМЫЕ С ПОМОЩЬЮ АСТРОНОМИИ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4730" y="11255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История</a:t>
            </a:r>
            <a:endParaRPr lang="ru-RU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1640982"/>
            <a:ext cx="5431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Астрология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Земле как о планете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3872" y="3141292"/>
            <a:ext cx="2991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Современность</a:t>
            </a:r>
            <a:endParaRPr lang="ru-RU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" y="3782271"/>
            <a:ext cx="54282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навигации (ГЛОНАСС)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космического мусора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Астероидная опасность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Солнечно-космическая погода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изменения климата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95624" y="159489"/>
            <a:ext cx="7045519" cy="10772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КОГДА НАЧАЛИСЬ ПЕРВЫЕ НАБЛЮДЕНИЯ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ЗА ЗВЕЗДАМИ?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856" y="1236707"/>
            <a:ext cx="7935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современным данным наблюдение за звёздами начались</a:t>
            </a:r>
          </a:p>
          <a:p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10000 лет назад</a:t>
            </a:r>
            <a:endParaRPr lang="ru-RU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67" y="2177930"/>
            <a:ext cx="5400747" cy="37763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4032" y="3209532"/>
            <a:ext cx="30039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Первые, высеченные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камне, звёздные карты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были созданы 32-35 тыс.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 назад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8395">
            <a:off x="804362" y="1855457"/>
            <a:ext cx="1761152" cy="17611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887" y="4345487"/>
            <a:ext cx="1747195" cy="21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50265" y="170121"/>
            <a:ext cx="4243469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АНТИЧНАЯ АСТРОНОМИЯ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0044" y="754896"/>
            <a:ext cx="608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РЕШАЕМЫЕ АНТИЧНОЙ АСТРОНОМИЕЙ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548" y="1124228"/>
            <a:ext cx="833709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времени разлива рек, времени посева,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равноденствия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по сторонам света, навигация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требовались наблюдения за движением Солнца, Луны, звёзд.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счёта времени, календаря (лунного, солнечного)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8" y="2873116"/>
            <a:ext cx="2456454" cy="3336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6773" y="2826563"/>
            <a:ext cx="5964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Ветхий завет Бытие гл.5</a:t>
            </a: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Упоминается один из Ветхозаветных патриархов – Мафусаил, который прожил 969 лет (отсюда выражение Мафусаилов век)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944140" y="4221126"/>
            <a:ext cx="797441" cy="7655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616773" y="4986670"/>
            <a:ext cx="6089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пользовались лунным календарём?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рассмотреть с точки зрения лунного календаря,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 Мафусаил прожил 70-80 лет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3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684303" y="106325"/>
            <a:ext cx="3775393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ДРЕВНИЙ ВАВИЛОН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13" y="752656"/>
            <a:ext cx="90299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Астрономические наблюдения начали проводиться за 3000 лет до н.э.</a:t>
            </a:r>
            <a:endParaRPr lang="ru-RU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13" y="1183543"/>
            <a:ext cx="7765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тщательных наблюдений затмений, восходов, заходов 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Луны и планет – жрецы-астрономы сделали ряд открытий: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13" y="1829874"/>
            <a:ext cx="65916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сидерических периодов планет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понятия «Зодиак»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прецессии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календаря, определение продолжительности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солнечного года 365,25</a:t>
            </a:r>
            <a:r>
              <a:rPr lang="en-US" sz="20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(1792 г до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н.э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4" y="3461089"/>
            <a:ext cx="2610293" cy="2610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43" y="2336185"/>
            <a:ext cx="4963591" cy="37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70744" y="74429"/>
            <a:ext cx="8002512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ПРИКЛАДНАЯ ЗАДАЧА АНТИЧНОЙ АСТРОНОМИИ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298" y="659204"/>
            <a:ext cx="7417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Понять, насколько велика Земля и какую форму имеет!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" y="1120869"/>
            <a:ext cx="2867696" cy="18635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3" y="2984372"/>
            <a:ext cx="2867696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Эратосфен Киренский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Александрийской библиотеки ≈ 200 г. до н.э.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5583" y="1120869"/>
            <a:ext cx="5553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положил Эратосфен Киренский, который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вычислил радиус Земли по дуге окружности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74" y="1797736"/>
            <a:ext cx="2670442" cy="36355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5583" y="1828755"/>
            <a:ext cx="36166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Предположив, что Земля –шар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Эратосфен, зная расстояние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Сиеной и Александрией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(5000 стадиев) оценил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длину земного меридиана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примерно в: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91112" y="3767747"/>
                <a:ext cx="1760225" cy="742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7,2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112" y="3767747"/>
                <a:ext cx="1760225" cy="7424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39347" y="4432351"/>
                <a:ext cx="3401893" cy="642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360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7,2</m:t>
                          </m:r>
                        </m:den>
                      </m:f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5000 ≈250000 стадиев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347" y="4432351"/>
                <a:ext cx="3401893" cy="6420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2018" y="5015780"/>
                <a:ext cx="510736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греческий стадий (</a:t>
                </a:r>
                <a14:m>
                  <m:oMath xmlns:m="http://schemas.openxmlformats.org/officeDocument/2006/math">
                    <m:r>
                      <a:rPr lang="ru-RU" sz="20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ru-RU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178 м</m:t>
                    </m:r>
                  </m:oMath>
                </a14:m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</a:t>
                </a:r>
                <a:r>
                  <a:rPr lang="en-US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44500 км</a:t>
                </a:r>
              </a:p>
              <a:p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египетский стадий (</a:t>
                </a:r>
                <a14:m>
                  <m:oMath xmlns:m="http://schemas.openxmlformats.org/officeDocument/2006/math">
                    <m:r>
                      <a:rPr lang="ru-RU" sz="20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ru-RU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172,5 м</m:t>
                    </m:r>
                  </m:oMath>
                </a14:m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</a:t>
                </a:r>
                <a:r>
                  <a:rPr lang="en-US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</a:t>
                </a:r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43125 км</a:t>
                </a:r>
              </a:p>
              <a:p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Современное значение: </a:t>
                </a:r>
                <a14:m>
                  <m:oMath xmlns:m="http://schemas.openxmlformats.org/officeDocument/2006/math">
                    <m:r>
                      <a:rPr lang="ru-RU" sz="20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ru-RU" sz="20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40030 км</m:t>
                    </m:r>
                  </m:oMath>
                </a14:m>
                <a:endParaRPr lang="ru-RU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ТОЧНОСТЬ </a:t>
                </a:r>
                <a14:m>
                  <m:oMath xmlns:m="http://schemas.openxmlformats.org/officeDocument/2006/math">
                    <m:r>
                      <a:rPr lang="ru-RU" sz="200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ru-RU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10 %</a:t>
                </a:r>
                <a:endParaRPr lang="ru-R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18" y="5015780"/>
                <a:ext cx="5107360" cy="1323439"/>
              </a:xfrm>
              <a:prstGeom prst="rect">
                <a:avLst/>
              </a:prstGeom>
              <a:blipFill>
                <a:blip r:embed="rId7"/>
                <a:stretch>
                  <a:fillRect l="-1313" t="-2765" r="-835" b="-9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1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1" y="85061"/>
            <a:ext cx="7476017" cy="59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41" y="127591"/>
            <a:ext cx="5931118" cy="59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881473" y="116958"/>
            <a:ext cx="338105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СОВРЕМЕННОСТЬ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261" y="893135"/>
            <a:ext cx="862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космических аппаратов открыло новые возможности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261" y="1354800"/>
            <a:ext cx="46265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осмический мониторинг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Оборонные задачи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7" y="3193053"/>
            <a:ext cx="5571580" cy="2973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1" y="1421832"/>
            <a:ext cx="3953899" cy="26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498081" y="106326"/>
            <a:ext cx="6147837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НАБЛЮДЕНИЕ ЗА ЗЕМЛЕЙ С ОРБИТЫ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852" y="818708"/>
            <a:ext cx="816954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Метеорология, отслеживание движения облаков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растительным покровом, лесами,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полями, с/х культурами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природных катастроф (наводнение, вулканы,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цунами, лесные пожары)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таяния ледников и снежного покрова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Слежение за состоянием атмосферы и озоновыми дырами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Фотографирование поверхности, картографирование</a:t>
            </a:r>
          </a:p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Google Maps)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24" y="818708"/>
            <a:ext cx="57150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68" y="1480013"/>
            <a:ext cx="4454457" cy="2788490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077686" y="119745"/>
            <a:ext cx="6988627" cy="1143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ТОП 10 повседневных </a:t>
            </a:r>
            <a:r>
              <a:rPr 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технологий, </a:t>
            </a:r>
            <a:endParaRPr lang="ru-RU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Helvetica" panose="020B0604020202020204" pitchFamily="34" charset="0"/>
            </a:endParaRPr>
          </a:p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пришедших </a:t>
            </a:r>
            <a:r>
              <a:rPr lang="ru-RU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Helvetica" panose="020B0604020202020204" pitchFamily="34" charset="0"/>
              </a:rPr>
              <a:t>с орбиты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2" y="1919968"/>
            <a:ext cx="4484914" cy="33021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0965" y="1396748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Памперс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1480013"/>
            <a:ext cx="3200400" cy="4800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0965" y="1885451"/>
            <a:ext cx="4140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«Молния» и «липучки»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066" y="1396748"/>
            <a:ext cx="4883865" cy="48838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0965" y="2325406"/>
            <a:ext cx="232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Термобелье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856250"/>
            <a:ext cx="6096000" cy="40481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0965" y="2751635"/>
            <a:ext cx="4944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Сублимированные продукты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31" y="1541187"/>
            <a:ext cx="4762500" cy="47625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0965" y="3254064"/>
            <a:ext cx="4572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Инфракрасный термометр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31" y="1407184"/>
            <a:ext cx="5942185" cy="485977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70965" y="3723921"/>
            <a:ext cx="444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Компьютерный томограф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77" y="1516258"/>
            <a:ext cx="5335207" cy="46416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70965" y="4136623"/>
            <a:ext cx="41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Спутниковая навигация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68" y="1339230"/>
            <a:ext cx="4792148" cy="479214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79119" y="4606480"/>
            <a:ext cx="25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Датчик дыма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86" y="1356743"/>
            <a:ext cx="4818661" cy="481866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2573" y="5052430"/>
            <a:ext cx="273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Метеорология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20" y="1759167"/>
            <a:ext cx="5910943" cy="39307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80428" y="5442865"/>
            <a:ext cx="3498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Солнечные батарея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68"/>
            <a:ext cx="9144000" cy="647223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893135" y="2477386"/>
            <a:ext cx="7104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КОСМИЧЕСКИЙ МУСОР</a:t>
            </a:r>
            <a:endParaRPr lang="ru-RU" sz="6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173747" y="95694"/>
            <a:ext cx="4796506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КОСМИЧЕСКИЙ МУСОР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87" y="803580"/>
            <a:ext cx="84051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мусор – это: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обломки и целые части отработанных, негодных спутников,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были запущены 50 лет назад;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камешки, потерянные предметы, капли краски и вообще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самый разнообразный мусор, который каким-то образом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сошёл с орбиты и не сгорел в атмосфере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077" y="3065042"/>
            <a:ext cx="8601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низких околоземных орбитах около 10000 т техногенных объектов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Общее число объектов поперечником более 1 см оценивается в 600000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отслеживается 5 % и только 6 % отслеживаемых объектов – действующие КА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66" y="4696258"/>
            <a:ext cx="9037674" cy="954107"/>
          </a:xfrm>
          <a:prstGeom prst="rect">
            <a:avLst/>
          </a:prstGeom>
          <a:noFill/>
          <a:ln w="6032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Подавляющая часть опасных фрагментов космического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мусора (95 %) остаётся необнаруженной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83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943">
            <a:off x="150617" y="443984"/>
            <a:ext cx="5414157" cy="2833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433">
            <a:off x="1800702" y="874261"/>
            <a:ext cx="6934283" cy="4301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8" y="404755"/>
            <a:ext cx="8322843" cy="5526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957" y="2688771"/>
            <a:ext cx="8416086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АСТЕРОИДНАЯ ОПАСНОСТЬ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НОВИНКА В ШКОЛЬНОМ КУРСЕ АСТРОНОМИИ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449189" y="130629"/>
            <a:ext cx="6245621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КОГДА ЖДАТЬ СЛЕДУЮЩИЕ АСТЕРОИДЫ?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584452"/>
              </p:ext>
            </p:extLst>
          </p:nvPr>
        </p:nvGraphicFramePr>
        <p:xfrm>
          <a:off x="223157" y="2050142"/>
          <a:ext cx="8697684" cy="402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74421">
                  <a:extLst>
                    <a:ext uri="{9D8B030D-6E8A-4147-A177-3AD203B41FA5}">
                      <a16:colId xmlns="" xmlns:a16="http://schemas.microsoft.com/office/drawing/2014/main" val="2166702253"/>
                    </a:ext>
                  </a:extLst>
                </a:gridCol>
                <a:gridCol w="2174421">
                  <a:extLst>
                    <a:ext uri="{9D8B030D-6E8A-4147-A177-3AD203B41FA5}">
                      <a16:colId xmlns="" xmlns:a16="http://schemas.microsoft.com/office/drawing/2014/main" val="2323677297"/>
                    </a:ext>
                  </a:extLst>
                </a:gridCol>
                <a:gridCol w="2174421">
                  <a:extLst>
                    <a:ext uri="{9D8B030D-6E8A-4147-A177-3AD203B41FA5}">
                      <a16:colId xmlns="" xmlns:a16="http://schemas.microsoft.com/office/drawing/2014/main" val="1750282370"/>
                    </a:ext>
                  </a:extLst>
                </a:gridCol>
                <a:gridCol w="2174421">
                  <a:extLst>
                    <a:ext uri="{9D8B030D-6E8A-4147-A177-3AD203B41FA5}">
                      <a16:colId xmlns="" xmlns:a16="http://schemas.microsoft.com/office/drawing/2014/main" val="2482710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Астероид</a:t>
                      </a:r>
                      <a:endParaRPr lang="ru-RU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сближения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Земли, км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Размер, м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29837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 </a:t>
                      </a: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QV89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.09.2019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9744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 WN5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26.06.2028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5692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Апофис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13.04.2029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170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UE34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8.04.2041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2703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VB1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7.01.2068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182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RS17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31.01.2090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974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 YV56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2.01.2101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236 000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8098927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157" y="1121163"/>
            <a:ext cx="858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данном списке учитываются астероиды летящие к Солнцу»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14537" y="141514"/>
            <a:ext cx="6514925" cy="52322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КАК АСТРОНОМЫ ОЦЕНИВАЮТ ОПАСНОСТЬ?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8259" y="794657"/>
            <a:ext cx="5307479" cy="46166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Шкалы оценки опасности астероида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264" y="2188028"/>
            <a:ext cx="2679388" cy="83099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Туринская шкала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(Качественная)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7543" y="2188028"/>
            <a:ext cx="2889894" cy="83099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Палермская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шкала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(Количественная)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endCxn id="8" idx="0"/>
          </p:cNvCxnSpPr>
          <p:nvPr/>
        </p:nvCxnSpPr>
        <p:spPr>
          <a:xfrm flipH="1">
            <a:off x="2063958" y="1256322"/>
            <a:ext cx="1027585" cy="9317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9" idx="0"/>
          </p:cNvCxnSpPr>
          <p:nvPr/>
        </p:nvCxnSpPr>
        <p:spPr>
          <a:xfrm>
            <a:off x="5802086" y="1256322"/>
            <a:ext cx="1020404" cy="9317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484914" y="3004455"/>
            <a:ext cx="2" cy="32221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9780" y="3119734"/>
            <a:ext cx="382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10-бальная шкала, разбитая на 5 зон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1552" y="3456281"/>
            <a:ext cx="38643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баллов – Белая зона – нет риска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балл – Зелёная зона – события, 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требующие проверки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 балла – Жёлтая зона – события,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заслуживающие беспокойство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5-7 – Оранжевая зона – события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угрожающего характера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8-10 – Красная зона – неизбежное</a:t>
            </a:r>
          </a:p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столкновение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43" y="3063622"/>
            <a:ext cx="1371600" cy="6477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49524" y="3185050"/>
            <a:ext cx="187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оценка события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318" y="3599344"/>
            <a:ext cx="2686050" cy="9429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20318" y="4931229"/>
            <a:ext cx="4092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 –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нормализованный риск</a:t>
            </a:r>
          </a:p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–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энергия, падающего тела в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–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до столкновения в годах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2" y="664734"/>
            <a:ext cx="7756064" cy="55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0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164930" y="185057"/>
            <a:ext cx="4814139" cy="64633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ЗАЩИТА ОТ АСТЕРОИДОВ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66257" y="1143000"/>
            <a:ext cx="4855029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ЯДЕРНОЕ ВЗРЫВНОЕ УСТРОЙСТВО    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66256" y="1959206"/>
            <a:ext cx="4855029" cy="48985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КИНЕТИЧЕСКИЙ ТАРАН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66255" y="2731869"/>
            <a:ext cx="4855029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ГРАВИТАЦИОННЫЙ БУКСИР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66255" y="3548075"/>
            <a:ext cx="4855029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РАКЕТНЫЕ ДВИГАТЕЛИ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66254" y="4364281"/>
            <a:ext cx="4855029" cy="53340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КОСМИЧЕСКИЙ ПАРУС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8" y="1235083"/>
            <a:ext cx="6663339" cy="37662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9" y="869521"/>
            <a:ext cx="6985000" cy="5238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0" y="927697"/>
            <a:ext cx="6987674" cy="52407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36" y="1044038"/>
            <a:ext cx="3656462" cy="50080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1218286"/>
            <a:ext cx="8016238" cy="48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6" grpId="0" animBg="1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265118" y="102810"/>
            <a:ext cx="461376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АСТЕРОИДНАЯ ОПАСНОСТЬ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790575"/>
            <a:ext cx="8933664" cy="4457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10-20 м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жертвы при падении в густо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населённых областях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(раз в несколько десятилетий)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≈ 100-200 м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Локальная катастрофа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(раз в несколько</a:t>
            </a:r>
            <a:endParaRPr lang="ru-RU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тысяч лет)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≈ 1 км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Глобальное воздействие (загрязнение атмосферы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цунами, активизация вулканов наводнения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(раз в 100000 лет)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≈ 10 км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Глобальная катастрофа, массовое вымирание</a:t>
            </a:r>
          </a:p>
          <a:p>
            <a:pPr>
              <a:lnSpc>
                <a:spcPct val="150000"/>
              </a:lnSpc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(раз в десятки миллионов лет)</a:t>
            </a:r>
          </a:p>
        </p:txBody>
      </p:sp>
    </p:spTree>
    <p:extLst>
      <p:ext uri="{BB962C8B-B14F-4D97-AF65-F5344CB8AC3E}">
        <p14:creationId xmlns:p14="http://schemas.microsoft.com/office/powerpoint/2010/main" val="11072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14430" y="116958"/>
            <a:ext cx="8715139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ПОТЕНЦИАЛЬНО ОПАСНЫЕ КОСМИЧЕСКИЕ ОБЪЕКТЫ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55" y="701733"/>
            <a:ext cx="895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 или комета, которые могут сблизиться с орбитой Земли  на расстояние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1/20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имеет диаметр не менее 100-150 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0813" y="1409619"/>
            <a:ext cx="7722370" cy="369332"/>
          </a:xfrm>
          <a:prstGeom prst="rect">
            <a:avLst/>
          </a:prstGeom>
          <a:noFill/>
          <a:ln w="38100" cmpd="dbl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 столкновения происходят с частотой раз в несколько тысяч лет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55" y="1794339"/>
            <a:ext cx="550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Ожидаемое число таких объектов – около 15000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555" y="2179059"/>
            <a:ext cx="407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 известно около 2000 объектов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55" y="2579169"/>
            <a:ext cx="4457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них размером от 1 км известны все!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523" y="3068865"/>
            <a:ext cx="8646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Диаметр 100 м – энергия при ударе эквивалентна 100 Мегатонн</a:t>
            </a:r>
            <a:endParaRPr lang="ru-RU" sz="24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523" y="3620116"/>
            <a:ext cx="797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ПО СОСТОЯНИЮ НА 1.05.2018 ИЗВЕСТНО 156 ПКА С ДИАМЕТРОМ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Impact" panose="020B0806030902050204" pitchFamily="34" charset="0"/>
              </a:rPr>
              <a:t>БОЛЕЕ 1 КМ!!!</a:t>
            </a:r>
            <a:endParaRPr lang="ru-RU" sz="24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5628"/>
            <a:ext cx="7315200" cy="59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175" y="95929"/>
            <a:ext cx="8795649" cy="60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21086" y="119743"/>
            <a:ext cx="5501827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ОСНОВНЫЕ ПРОБЛЕМЫ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81" y="968829"/>
            <a:ext cx="865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Перенасыщенность школьного курса новыми понятиями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26" y="1430494"/>
            <a:ext cx="88779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отличие от других естественных наук, астрономия постоянно развивается,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делается огромное количество открытий, которые либо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подтверждают известную теорию и понятия, либо опровергают, либо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дополняют.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79" y="2753933"/>
            <a:ext cx="7880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быть в курсе современных открытий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379" y="3215598"/>
            <a:ext cx="9074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Разумное использование </a:t>
            </a:r>
            <a:r>
              <a:rPr lang="ru-RU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интернет-ресурсов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медиа-ресурсов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79" y="3655498"/>
            <a:ext cx="9235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средства массовой информации очень разнообразны и в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значительной степени связаны с коммерцией. По последним тенденциям новость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 содержать не достоверную научную информацию, а «броский заголовок»,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либо информацию, собранную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НЕпрофессиональным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человеком.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051" y="163285"/>
            <a:ext cx="7879897" cy="60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072" y="202402"/>
            <a:ext cx="7877856" cy="60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032" y="143932"/>
            <a:ext cx="7841796" cy="61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268" y="199345"/>
            <a:ext cx="7943463" cy="59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35157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207939" y="131020"/>
            <a:ext cx="672812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ОБНАРУЖЕНИЕ ГРАВИТАЦИОННЫХ ВОЛН</a:t>
            </a:r>
            <a:endParaRPr lang="ru-RU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913" y="4404250"/>
            <a:ext cx="8338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ыло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достигнуто научным сообществом LIGO, в котором участвует более 80 научных институтов всего мира.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" y="916786"/>
            <a:ext cx="5943600" cy="3343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2772" y="5047532"/>
            <a:ext cx="8338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использует несколько лабораторий, пытающихся обнаружить отклонения в структуре пространства-времени, возникающие при прохождении мощного лазерного импульса в вакуумном тоннеле.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0281" y="2082969"/>
            <a:ext cx="2012089" cy="95410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14 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сентября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2015</a:t>
            </a:r>
            <a:endParaRPr lang="ru-RU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823" y="119744"/>
            <a:ext cx="836435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857" y="140154"/>
            <a:ext cx="8164286" cy="59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7884" y="159203"/>
            <a:ext cx="7068231" cy="59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378" y="125185"/>
            <a:ext cx="7549243" cy="60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5" y="174171"/>
            <a:ext cx="76009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86"/>
            <a:ext cx="7202261" cy="3438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965" y="831757"/>
            <a:ext cx="6866165" cy="4876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535" y="1667588"/>
            <a:ext cx="6980465" cy="46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2539" y="148999"/>
            <a:ext cx="7698921" cy="596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907041"/>
            <a:ext cx="6715125" cy="446182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559075" y="1262743"/>
            <a:ext cx="5953874" cy="132343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МЕТОДИЧЕСКИЕ ПРОБЛЕМЫ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АСТРОНОМИИ</a:t>
            </a:r>
            <a:endParaRPr lang="ru-RU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3" y="3864429"/>
            <a:ext cx="2237772" cy="220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50371"/>
            <a:ext cx="1541111" cy="1541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34" y="2229648"/>
            <a:ext cx="1864179" cy="18641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7" y="0"/>
            <a:ext cx="823742" cy="12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929289" y="177800"/>
            <a:ext cx="5285421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ПРОБЛЕМНЫЕ ВОПРОСЫ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20" y="977900"/>
            <a:ext cx="81571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Противоречие между уровнем введения предмета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классическим (советским) курсом;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020" y="1932007"/>
            <a:ext cx="7425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Возрастание сложности подачи материала от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емы к теме, от раздела к разделу;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020" y="2886114"/>
            <a:ext cx="69113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Возрастание сложности физического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математического аппаратов от темы к теме,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раздела к разделу;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020" y="4271109"/>
            <a:ext cx="7298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Профессиональная проблема преподавания;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020" y="4794329"/>
            <a:ext cx="467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Оценивание и срез знаний.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483325" y="111762"/>
            <a:ext cx="8177349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Противоречие между уровнем введения предмета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 классическим (советским)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курсом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>
            <a:endCxn id="4" idx="0"/>
          </p:cNvCxnSpPr>
          <p:nvPr/>
        </p:nvCxnSpPr>
        <p:spPr>
          <a:xfrm>
            <a:off x="4571999" y="1724297"/>
            <a:ext cx="1" cy="455631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7400" y="1724297"/>
            <a:ext cx="281038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ПОЗИЦИЯ «ТОГДА»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1818" y="1724297"/>
            <a:ext cx="3012363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ПОЗИЦИЯ «СЕЙЧАС»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865" y="2475057"/>
            <a:ext cx="3901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Классический курс астрономии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8253" y="2475057"/>
            <a:ext cx="419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Современный курс астрономии, 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опорой на классику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865" y="3280878"/>
            <a:ext cx="382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Основная цель преподавания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научить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8253" y="3280878"/>
            <a:ext cx="3825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Основная цель преподавания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ознакомить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045" y="4394475"/>
            <a:ext cx="3865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Астрономия – отдельная наука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8253" y="4394475"/>
            <a:ext cx="4195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Астрономия – мировоззренческий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предмет, объединяющий различные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25121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577515" y="139914"/>
            <a:ext cx="7988969" cy="156966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Возрастание сложности физического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математического аппаратов от темы к теме,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от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раздела к разделу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726" y="1852863"/>
            <a:ext cx="3248005" cy="5232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НЕБЕСНАЯ МЕХАНИКА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726" y="2376083"/>
            <a:ext cx="7862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 Всемирного тяготения; закон сохранения импульса (момента импульса)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закон сохранения энергии; второй закон Ньютона.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726" y="3826153"/>
            <a:ext cx="2347117" cy="5232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АСТРОФИЗИКА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726" y="4349373"/>
            <a:ext cx="529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Спектроскопия; волновая оптика; теория колебаний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726" y="2902150"/>
            <a:ext cx="869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Стандартные математические преобразования;  понятие «эллипс»; пропорциональные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зависимости; знание о кривых.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726" y="4715807"/>
            <a:ext cx="8229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Логарифмическое счисление (уравнения, натуральный логарифм); показательные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функции и уравнения; умение «читать» и строить графики зависимостей.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379987" y="128155"/>
            <a:ext cx="8384026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ПРОФЕССИОНАЛЬНАЯ ПРОБЛЕМА ПРЕПОДАВАНИЯ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987" y="842210"/>
            <a:ext cx="609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Профессиональная подготовка учителя 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493" y="1303875"/>
            <a:ext cx="8309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Большая часть ВУЗов в курсе общей экспериментальной и теоретической физики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вводит астрономию как курс для изучения =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 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«не знает» о чём ему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придётся рассказывать.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987" y="2227205"/>
            <a:ext cx="562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Ресурсы для преподавания предмета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596" y="2688870"/>
            <a:ext cx="8570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Учебные пособия в ограниченном количестве, практикум отсутствует,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«пугают» непонятными работами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Вывод: </a:t>
            </a:r>
            <a:r>
              <a:rPr kumimoji="0" lang="ru-RU" sz="20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готовит урок, диагностику, критерий оценивания – САМ!!!</a:t>
            </a:r>
            <a:endParaRPr kumimoji="0" lang="ru-RU" sz="20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200"/>
            <a:ext cx="4762500" cy="29813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612200"/>
            <a:ext cx="3522889" cy="29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493272" y="128156"/>
            <a:ext cx="615745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Оценивание и срез знаний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855" y="950495"/>
            <a:ext cx="422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Как оценивается предмет?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855" y="1412160"/>
            <a:ext cx="6339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Как будут контролировать астрономию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качество преподавания?</a:t>
            </a: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7505" y="2243157"/>
            <a:ext cx="5332847" cy="7537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КРИТЕРИИ ОЦЕНИВАНИЯ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8968" y="3590744"/>
            <a:ext cx="2213811" cy="105807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ЕГЭ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21004" y="3453259"/>
            <a:ext cx="2343975" cy="119556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ВПР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9" name="Прямая со стрелкой 8"/>
          <p:cNvCxnSpPr>
            <a:stCxn id="6" idx="2"/>
            <a:endCxn id="7" idx="0"/>
          </p:cNvCxnSpPr>
          <p:nvPr/>
        </p:nvCxnSpPr>
        <p:spPr>
          <a:xfrm flipH="1">
            <a:off x="1585874" y="2996871"/>
            <a:ext cx="3128055" cy="5938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6" idx="2"/>
            <a:endCxn id="8" idx="0"/>
          </p:cNvCxnSpPr>
          <p:nvPr/>
        </p:nvCxnSpPr>
        <p:spPr>
          <a:xfrm>
            <a:off x="4713929" y="2996871"/>
            <a:ext cx="2979063" cy="4563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3005444" y="4452513"/>
            <a:ext cx="3416968" cy="154004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КРАЕВЫЕ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РАБОТЫ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19" name="Прямая со стрелкой 18"/>
          <p:cNvCxnSpPr>
            <a:stCxn id="6" idx="2"/>
            <a:endCxn id="17" idx="0"/>
          </p:cNvCxnSpPr>
          <p:nvPr/>
        </p:nvCxnSpPr>
        <p:spPr>
          <a:xfrm flipH="1">
            <a:off x="4713928" y="2996871"/>
            <a:ext cx="1" cy="145564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6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2" y="3663014"/>
            <a:ext cx="2961318" cy="296131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557920" y="0"/>
            <a:ext cx="8028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должен делать учитель?</a:t>
            </a:r>
            <a:endParaRPr kumimoji="0" lang="ru-RU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237" y="685800"/>
            <a:ext cx="89635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Каким должно быть преподавание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астрономии?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сделать уроки качественными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интересными?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Какие задачи решать?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Можно ли достичь целей обучения, 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помощью метода проектов?</a:t>
            </a:r>
            <a:endParaRPr kumimoji="0" lang="ru-RU" sz="32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1" y="3959866"/>
            <a:ext cx="3699397" cy="236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>
            <a:off x="4572000" y="849085"/>
            <a:ext cx="1725385" cy="779936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5" idx="2"/>
          </p:cNvCxnSpPr>
          <p:nvPr/>
        </p:nvCxnSpPr>
        <p:spPr>
          <a:xfrm flipH="1">
            <a:off x="2688771" y="849085"/>
            <a:ext cx="1883229" cy="779936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Прямоугольник 4"/>
          <p:cNvSpPr/>
          <p:nvPr/>
        </p:nvSpPr>
        <p:spPr>
          <a:xfrm>
            <a:off x="2846614" y="185057"/>
            <a:ext cx="3450771" cy="6640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АСТРОНОМИЯ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0457" y="1629020"/>
            <a:ext cx="258885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3752" y="1629021"/>
            <a:ext cx="2531975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539" y="2691155"/>
            <a:ext cx="44226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элементы содержания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перечислены в приказе № 506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07.06.2017 в рубрике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«Обязательный минимум содержания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образовательных программ»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09578" y="2691155"/>
            <a:ext cx="42203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проведение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лабораторных работ и демонстраций</a:t>
            </a:r>
          </a:p>
          <a:p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нигде не отображено</a:t>
            </a:r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6797" y="3676619"/>
            <a:ext cx="41658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сложности решаемых задач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 нигде не отражён.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540577" y="4384505"/>
            <a:ext cx="2062844" cy="8297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62462" y="5214257"/>
            <a:ext cx="7619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проблема: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преподавать практическую часть астрономии»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/>
      <p:bldP spid="20" grpId="0"/>
      <p:bldP spid="21" grpId="0"/>
      <p:bldP spid="22" grpId="0" animBg="1"/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340428" y="2394857"/>
            <a:ext cx="4463143" cy="156754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ИНСТРУМЕНТЫ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ДЛЯ ПРЕПОДАВАНИЯ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" y="3962400"/>
            <a:ext cx="1986643" cy="2009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32" y="76644"/>
            <a:ext cx="2253126" cy="1577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699"/>
            <a:ext cx="3139212" cy="2115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293" y="279699"/>
            <a:ext cx="2973508" cy="1850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166" y="3507002"/>
            <a:ext cx="2318657" cy="29206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07" y="4073756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95444" y="97971"/>
            <a:ext cx="8239756" cy="156966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Вопросы из курса школьной астрономии,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которые невозможно рассказать в 35-часом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курсе, но которые отображены в рабочих РП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278" y="1667631"/>
            <a:ext cx="8921160" cy="334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Связь геометрических свойств пространства Вселенной с</a:t>
            </a:r>
          </a:p>
          <a:p>
            <a:pPr>
              <a:lnSpc>
                <a:spcPct val="150000"/>
              </a:lnSpc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распределением материи в ней</a:t>
            </a:r>
          </a:p>
          <a:p>
            <a:pPr>
              <a:lnSpc>
                <a:spcPct val="150000"/>
              </a:lnSpc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Почему необходимо привлечение ОТО для построения</a:t>
            </a:r>
          </a:p>
          <a:p>
            <a:pPr>
              <a:lnSpc>
                <a:spcPct val="150000"/>
              </a:lnSpc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Вселенной?</a:t>
            </a:r>
          </a:p>
          <a:p>
            <a:pPr>
              <a:lnSpc>
                <a:spcPct val="150000"/>
              </a:lnSpc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Открытие силы Всемирного отталкивания. Тёмная энергия</a:t>
            </a:r>
          </a:p>
          <a:p>
            <a:pPr>
              <a:lnSpc>
                <a:spcPct val="150000"/>
              </a:lnSpc>
            </a:pP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Основы современной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космологии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734798" y="84222"/>
            <a:ext cx="3674404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ЧТО МЫ ИМЕЕМ?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506" y="902368"/>
            <a:ext cx="537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Учебник и шлейф к учебнику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506" y="1425588"/>
            <a:ext cx="8490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Оборудование </a:t>
            </a:r>
            <a:r>
              <a:rPr kumimoji="0" lang="ru-RU" sz="2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(в </a:t>
            </a:r>
            <a:r>
              <a:rPr kumimoji="0" lang="ru-RU" sz="2800" b="0" i="1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т.ч</a:t>
            </a:r>
            <a:r>
              <a:rPr kumimoji="0" lang="ru-RU" sz="28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физическое и географическое)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06" y="1948808"/>
            <a:ext cx="4130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ИКТ и медиа-ресурсы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506" y="2457129"/>
            <a:ext cx="2625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Фантазия 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42" y="2619858"/>
            <a:ext cx="5161547" cy="35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48426" y="120979"/>
            <a:ext cx="2513830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СОСТАВ УМК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63" y="948298"/>
            <a:ext cx="3447191" cy="45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2" y="43541"/>
            <a:ext cx="2112044" cy="285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731" y="43541"/>
            <a:ext cx="1817199" cy="26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3731" y="3281969"/>
            <a:ext cx="1817199" cy="238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174663" y="5542758"/>
            <a:ext cx="3447191" cy="5041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УЧЕБНИК + ЭФУ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9593" y="2905359"/>
            <a:ext cx="2112044" cy="5041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ПРАКТИКУМ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3731" y="5666030"/>
            <a:ext cx="1817199" cy="5041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ЗАДАЧНИК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33730" y="2741375"/>
            <a:ext cx="1817199" cy="50415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МЕТОД.ПОСОБИЕ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1" y="3669737"/>
            <a:ext cx="2698398" cy="20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85223" y="108857"/>
            <a:ext cx="877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«Я слышу и забываю. Я вижу и запоминаю. Я делаю и понимаю»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9885" y="523220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Конфуций</a:t>
            </a:r>
            <a:endParaRPr kumimoji="0" lang="ru-RU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223" y="1448590"/>
            <a:ext cx="7358741" cy="769441"/>
          </a:xfrm>
          <a:prstGeom prst="rect">
            <a:avLst/>
          </a:prstGeom>
          <a:noFill/>
          <a:ln w="50800" cmpd="tri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Реальный эксперимент и лабораторная работа – самый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действенный способ преподавания астрономии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3" y="1317927"/>
            <a:ext cx="1052504" cy="1052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3" y="1317927"/>
            <a:ext cx="1052504" cy="10525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5223" y="2688771"/>
            <a:ext cx="8647146" cy="49817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ПРОБЛЕМЫ ШКОЛЬНОГО ПРАКТИКУМА ПО АСТРОНОМИИ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223" y="3349211"/>
            <a:ext cx="73478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Отсутствие лабораторного оборудования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(либо оборудование устарело, либо отсутствует)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Ограниченность курса астрономии по времени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Сложность выполнения основных работ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Длительность выполнения практических работ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Имеет ли смысл тратить время на практикум при базовом изучении?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53144" y="141514"/>
            <a:ext cx="7837713" cy="6531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АСТРОНОМИЧЕСКИЙ ПРАКТИКУМ ДО 1991 ГОДА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3" y="1014537"/>
            <a:ext cx="2394856" cy="31846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39" y="1014537"/>
            <a:ext cx="2114607" cy="3184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599" y="4419066"/>
            <a:ext cx="873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Большинство лабораторных работ относится к разделам «Сферическая астрономия», «Астрометрия и практическая астрономия».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653144" y="141514"/>
            <a:ext cx="7837713" cy="65314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АСТРОНОМИЧЕСКИЙ ПРАКТИКУМ СЕЙЧАС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828" y="4527468"/>
            <a:ext cx="8730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Большинство лабораторных работ относится к разделам «Сферическая астрономия», «Астрометрия и практическая астрономия». Либо в работах задействуется специальное оборудование (которого нет)!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649">
            <a:off x="1682792" y="1120448"/>
            <a:ext cx="2159863" cy="3087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36" y="829908"/>
            <a:ext cx="2168348" cy="3104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33" y="829908"/>
            <a:ext cx="2142349" cy="3065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084">
            <a:off x="5232138" y="1106004"/>
            <a:ext cx="2563485" cy="32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7" y="1055914"/>
            <a:ext cx="3846383" cy="5126508"/>
          </a:xfrm>
          <a:prstGeom prst="rect">
            <a:avLst/>
          </a:prstGeom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097332" y="174171"/>
            <a:ext cx="6949338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ПРАКТИЧЕСКИЕ РАБОТЫ В УЧЕБНИКЕ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85761" y="2852902"/>
            <a:ext cx="3397931" cy="3276772"/>
            <a:chOff x="893180" y="1404087"/>
            <a:chExt cx="3938691" cy="396851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0449103">
              <a:off x="893180" y="1436412"/>
              <a:ext cx="2478304" cy="2766478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4503" y="1404087"/>
              <a:ext cx="2884728" cy="341471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820085">
              <a:off x="2299240" y="1697304"/>
              <a:ext cx="2532631" cy="36753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030814" y="1023779"/>
            <a:ext cx="3862148" cy="6463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Практические работы находятся 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амом учебнике.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30814" y="1894941"/>
            <a:ext cx="38621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«Наблюдения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изменением фаз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Луны»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«Наблюдения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лунной поверхности при помощи бинокля и составление плана лунной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поверхности»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«Наблюдения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солнечными пятнами при помощи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телескопа»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«Построение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эллипса и изучение его основных точек 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параметров»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12797" y="123371"/>
            <a:ext cx="7518405" cy="707886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Каким должен быть практикум?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90" y="959556"/>
            <a:ext cx="377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1. Содержательным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690" y="1544331"/>
            <a:ext cx="8437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Содержание практикума должно соответствовать учебнику и отвечать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требованиям к уровню подготовки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690" y="2380516"/>
            <a:ext cx="2634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2. Наглядным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690" y="2850643"/>
            <a:ext cx="857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практикуме должны быть отображены все элементы лабораторной работы. Ученик должен видеть, что ему предстоит выполнить.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690" y="3681640"/>
            <a:ext cx="696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3.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Легокодоступным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для выполнения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90" y="4146579"/>
            <a:ext cx="8607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Ввиду отсутствия специального оборудования практикум должен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содержать лабораторные работы, которые можно выполнить не прибегая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 задействованию серьёзного оборудования 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690" y="5165517"/>
            <a:ext cx="7032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4. Практикум – помощник для учителя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8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69228" y="185057"/>
            <a:ext cx="6205545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ПРАКТИКУМ ПО АСТРОНОМИИ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7" y="1055914"/>
            <a:ext cx="3846383" cy="5126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4770" y="1052673"/>
            <a:ext cx="3788230" cy="51297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924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482325" y="87086"/>
            <a:ext cx="4179349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ТЕТРАДЬ-ПРАКТИКУМ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4343" y="2851403"/>
            <a:ext cx="196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Выход: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март 2018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4343" y="3225063"/>
            <a:ext cx="4180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Пособие содержит: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классические лабораторные работы;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авторские практические работы;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метапредметные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практические работы;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работы с звёздной картой.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4343" y="4702391"/>
            <a:ext cx="63572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MT"/>
                <a:cs typeface="+mn-cs"/>
              </a:rPr>
              <a:t>Содержание практикума соответствует структуре учебника. Последовательное выполнение лабораторных работ и заданий практикума ориентировано на применение теоретических знаний в практической деятельности, формирования метапредметных умений.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723" y="3014719"/>
            <a:ext cx="2247602" cy="30435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sp3d>
            <a:bevelT w="139700" h="139700" prst="divo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0" y="887366"/>
            <a:ext cx="1428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46" y="967131"/>
            <a:ext cx="1740881" cy="1783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6961" y="548812"/>
            <a:ext cx="1295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 авторах: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8745" y="864128"/>
            <a:ext cx="5221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Кондакова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Елена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кандидат педагогических наук, доцент ЕГУ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И.А.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БУНИНА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Чаругин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Виктор Максимович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 астрофизики; профессор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кафедры теоретической физики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Института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физики, информационных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технологий МПГУ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6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998" y="82323"/>
            <a:ext cx="6601146" cy="5044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4115" y="1702632"/>
            <a:ext cx="3292660" cy="44586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6008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200197" y="108856"/>
            <a:ext cx="4743606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ПРОБЛЕМНЫЕ ТЕРМИНЫ</a:t>
            </a:r>
            <a:endParaRPr lang="ru-RU" sz="3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457" y="903514"/>
            <a:ext cx="267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Метагалактика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57" y="1365179"/>
            <a:ext cx="7174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Некая система галактик, образующая совокупность тел более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порядка.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457" y="2073065"/>
            <a:ext cx="7511031" cy="4001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Оказалось, что скопление галактик не образует связанной системы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457" y="2534730"/>
            <a:ext cx="2922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Масса Вселенной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456" y="3057766"/>
            <a:ext cx="314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Возраст Вселенной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456" y="3514737"/>
            <a:ext cx="3026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Размер Вселенной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456" y="3971708"/>
            <a:ext cx="2862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Антигравитация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9604" y="2600795"/>
            <a:ext cx="2302618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такого термина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14" y="4464061"/>
            <a:ext cx="983370" cy="2207288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4778829" y="2534730"/>
            <a:ext cx="3875314" cy="2027895"/>
          </a:xfrm>
          <a:prstGeom prst="cloudCallou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означает размер</a:t>
            </a:r>
          </a:p>
          <a:p>
            <a:pPr algn="ctr"/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«бесконечной» Вселенной?</a:t>
            </a:r>
            <a:endParaRPr lang="ru-RU" sz="20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9929" y="3114845"/>
            <a:ext cx="2568204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оговорить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9929" y="3583006"/>
            <a:ext cx="2568204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оговорить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99929" y="4063952"/>
            <a:ext cx="2568204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оговорить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  <p:bldP spid="10" grpId="0"/>
      <p:bldP spid="11" grpId="0" animBg="1"/>
      <p:bldP spid="14" grpId="0" animBg="1"/>
      <p:bldP spid="14" grpId="1" animBg="1"/>
      <p:bldP spid="15" grpId="0" animBg="1"/>
      <p:bldP spid="17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611265" cy="6270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1267" y="106836"/>
            <a:ext cx="4532734" cy="60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9083" y="34290"/>
            <a:ext cx="4754917" cy="62709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664996" cy="62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16654" y="130629"/>
            <a:ext cx="511069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ПРАКТИКУМА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" y="845820"/>
            <a:ext cx="6672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Удобная навигация и работа с практикумом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" y="1307485"/>
            <a:ext cx="4635118" cy="46022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5138" y="143790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 каждой практической работе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риводится теоретический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атериал, с помощью которого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ыполняется практическая работа;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5138" y="2578885"/>
            <a:ext cx="3648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практикуме содержится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ллюстративный материал,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озволяющий продемонстрировать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зучаемое явление;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2944" y="3759215"/>
            <a:ext cx="43310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каждой практической работе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вторами разработан полный план 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поэтапным указанием к выполнению.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16654" y="130629"/>
            <a:ext cx="511069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ПРАКТИКУМА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" y="811530"/>
            <a:ext cx="676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Гибкость в выполнении практических работ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1" y="1211641"/>
            <a:ext cx="3360420" cy="2568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515" y="1284803"/>
            <a:ext cx="3979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можно выполнять вне класса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т.к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адействуется сложное оборудование;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515" y="1895835"/>
            <a:ext cx="342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обязательно выполнять все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рактические работы;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515" y="2444824"/>
            <a:ext cx="3078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озможность выстраивать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ндивидуальные траектории;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" y="4379059"/>
            <a:ext cx="400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добно использовать в внеклассной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" y="5063254"/>
            <a:ext cx="392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весь необходимый инвентарь УЖЕ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аходится в практикуме.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1966" y="3369424"/>
            <a:ext cx="4780766" cy="2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16654" y="130629"/>
            <a:ext cx="5110694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ПРЕИМУЩЕСТВА ПРАКТИКУМА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" y="811530"/>
            <a:ext cx="8220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Не требует задействования специального оборудования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79" y="3339668"/>
            <a:ext cx="6774110" cy="2590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79" y="1211640"/>
            <a:ext cx="6310450" cy="21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1" y="2819147"/>
            <a:ext cx="2449288" cy="3614675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w="165100" prst="coolSlant"/>
          </a:sp3d>
        </p:spPr>
      </p:pic>
      <p:sp>
        <p:nvSpPr>
          <p:cNvPr id="5" name="TextBox 4"/>
          <p:cNvSpPr txBox="1"/>
          <p:nvPr/>
        </p:nvSpPr>
        <p:spPr>
          <a:xfrm>
            <a:off x="695779" y="163286"/>
            <a:ext cx="7752443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МЕТОДИЧЕСКОЕ ПОСОБИЕ К ПРАКТИКУМУ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5" y="1172251"/>
            <a:ext cx="1428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8020" y="775953"/>
            <a:ext cx="1295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 авторах: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10" y="1172251"/>
            <a:ext cx="1428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8304" y="1114507"/>
            <a:ext cx="46509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Кондакова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ЕГУ им. И.А. БУНИНА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Клыков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Юрьевич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информатики и астрономии,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кв.категории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ГБОУ СОШ № 1566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8020" y="3374662"/>
            <a:ext cx="59762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позволят учителю: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 спланировать и провести практическую работу;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отобрать необходимый материал для проведения практической работы;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«спрогнозировать» сложности, которые могут возникнуть у учащихся при выполнении практической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6565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16055" y="87086"/>
            <a:ext cx="831189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ПРЕИМУЩЕСТВА МЕТОДИЧЕСКОГО ПОСОБИЯ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02" y="896703"/>
            <a:ext cx="5780995" cy="3406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028" y="4466819"/>
            <a:ext cx="7603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каждой практической работе приводятся методические задачи и</a:t>
            </a: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каждой практической работе сформулирована цель работы;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приведено планируемое время выполнения.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16055" y="87086"/>
            <a:ext cx="831189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ПРЕИМУЩЕСТВА МЕТОДИЧЕСКОГО ПОСОБИЯ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362" y="4679176"/>
            <a:ext cx="86776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каждой практической работе приводятся рекомендации по использованию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теоретического материала;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приводятся рекомендации, на какие аспекты нужно обратить внимание;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приводятся интересные факты, на которые можно обратить внимание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на уроке.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29" y="755189"/>
            <a:ext cx="7058738" cy="1694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29" y="2471058"/>
            <a:ext cx="7058738" cy="22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16055" y="87086"/>
            <a:ext cx="831189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ПРЕИМУЩЕСТВА МЕТОДИЧЕСКОГО ПОСОБИЯ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055" y="4995331"/>
            <a:ext cx="8374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практической работе приводятся рекомендации по организации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учащихся;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приводятся контрольные вопросы.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99" y="747444"/>
            <a:ext cx="6392772" cy="1835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99" y="2618969"/>
            <a:ext cx="6392772" cy="21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6270978"/>
            <a:ext cx="9144000" cy="45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16055" y="87086"/>
            <a:ext cx="8311891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ПРЕИМУЩЕСТВА МЕТОДИЧЕСКОГО ПОСОБИЯ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07" y="835478"/>
            <a:ext cx="5600700" cy="3009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87" y="1687286"/>
            <a:ext cx="5838825" cy="3657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76" y="3159017"/>
            <a:ext cx="56864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879322" y="97971"/>
            <a:ext cx="7385355" cy="107721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ЧТО МЫ МОЖЕМ ПРЕПОДАТЬ?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КАКИХ РЕЗУЛЬТАТОВ МОЖЕМ ДОСТИГНУТЬ?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893" y="1175189"/>
            <a:ext cx="8303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Объяснение астрономической действительности. Всё, что мы можем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 на небе в повседневной жизни, уже давно имеет научное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объяснение.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893" y="2190852"/>
            <a:ext cx="873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Космическая деятельность человека и перспективы её развития в будущем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266" y="2590962"/>
            <a:ext cx="4538423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НЕТ АСТРОНОМИИ – НЕТ БУДУЩЕГО!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93" y="3068015"/>
            <a:ext cx="7139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Познаваемость мира, единство физических законов природы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893" y="3635567"/>
            <a:ext cx="8312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Представление пространственных масштабов наблюдаемой Вселенной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893" y="4163875"/>
            <a:ext cx="268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Эволюция Вселенной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22" y="4435788"/>
            <a:ext cx="5958478" cy="19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8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Группа 9"/>
          <p:cNvGrpSpPr/>
          <p:nvPr/>
        </p:nvGrpSpPr>
        <p:grpSpPr>
          <a:xfrm>
            <a:off x="-653122" y="1414382"/>
            <a:ext cx="9797122" cy="4866231"/>
            <a:chOff x="-653122" y="1414382"/>
            <a:chExt cx="9797122" cy="486623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4382"/>
              <a:ext cx="9144000" cy="486623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57266" y="1783760"/>
              <a:ext cx="1752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dirty="0" smtClean="0">
                  <a:solidFill>
                    <a:prstClr val="white"/>
                  </a:solidFill>
                  <a:latin typeface="Candara" panose="020E0502030303020204" pitchFamily="34" charset="0"/>
                </a:rPr>
                <a:t>22.05.2018</a:t>
              </a:r>
              <a:endParaRPr lang="ru-RU" sz="2800" dirty="0">
                <a:solidFill>
                  <a:prstClr val="white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4979" y="1691427"/>
              <a:ext cx="3054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 </a:t>
              </a:r>
              <a:r>
                <a:rPr lang="ru-RU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</a:rPr>
                <a:t>Решение задач</a:t>
              </a:r>
              <a:endParaRPr lang="ru-RU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211" y="2560725"/>
              <a:ext cx="5657850" cy="299085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3122" y="3014911"/>
              <a:ext cx="5225122" cy="3265702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402771" y="0"/>
            <a:ext cx="3407229" cy="2909018"/>
            <a:chOff x="402771" y="0"/>
            <a:chExt cx="3407229" cy="2909018"/>
          </a:xfrm>
        </p:grpSpPr>
        <p:sp>
          <p:nvSpPr>
            <p:cNvPr id="11" name="Овал 10"/>
            <p:cNvSpPr/>
            <p:nvPr/>
          </p:nvSpPr>
          <p:spPr>
            <a:xfrm>
              <a:off x="662519" y="2610216"/>
              <a:ext cx="240996" cy="298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9087" y="2228368"/>
              <a:ext cx="240996" cy="298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090083" y="1846520"/>
              <a:ext cx="240996" cy="298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369336" y="1542026"/>
              <a:ext cx="240996" cy="298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Облако 15"/>
            <p:cNvSpPr/>
            <p:nvPr/>
          </p:nvSpPr>
          <p:spPr>
            <a:xfrm>
              <a:off x="402771" y="0"/>
              <a:ext cx="3407229" cy="154202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 задачи нужно решать?</a:t>
              </a:r>
              <a:endPara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Облако 16"/>
          <p:cNvSpPr/>
          <p:nvPr/>
        </p:nvSpPr>
        <p:spPr>
          <a:xfrm>
            <a:off x="3211286" y="64189"/>
            <a:ext cx="3331029" cy="146582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взять эти задачи?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6073316" y="1132"/>
            <a:ext cx="2914351" cy="1609589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Зачем решать задачи?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0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375660" y="2752292"/>
            <a:ext cx="2560320" cy="89154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АСТРОНОМИЯ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2920" y="665884"/>
            <a:ext cx="2560320" cy="89154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ФИЗИКА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75660" y="665884"/>
            <a:ext cx="2560320" cy="89154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БИОЛОГИЯ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48400" y="665884"/>
            <a:ext cx="2560320" cy="89154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ХИМИЯ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920" y="4770120"/>
            <a:ext cx="2560320" cy="89154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ИСТОРИЯ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75660" y="4770120"/>
            <a:ext cx="2560320" cy="89154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ЛИТЕРАТУРА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48400" y="4770120"/>
            <a:ext cx="2560320" cy="89154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МАТЕМАТИКА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stCxn id="2" idx="0"/>
            <a:endCxn id="7" idx="2"/>
          </p:cNvCxnSpPr>
          <p:nvPr/>
        </p:nvCxnSpPr>
        <p:spPr>
          <a:xfrm flipV="1">
            <a:off x="4655820" y="1557424"/>
            <a:ext cx="2872740" cy="11948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2" idx="0"/>
            <a:endCxn id="6" idx="2"/>
          </p:cNvCxnSpPr>
          <p:nvPr/>
        </p:nvCxnSpPr>
        <p:spPr>
          <a:xfrm flipV="1">
            <a:off x="4655820" y="1557424"/>
            <a:ext cx="0" cy="11948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2" idx="0"/>
            <a:endCxn id="5" idx="2"/>
          </p:cNvCxnSpPr>
          <p:nvPr/>
        </p:nvCxnSpPr>
        <p:spPr>
          <a:xfrm flipH="1" flipV="1">
            <a:off x="1783080" y="1557424"/>
            <a:ext cx="2872740" cy="11948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2" idx="2"/>
            <a:endCxn id="8" idx="0"/>
          </p:cNvCxnSpPr>
          <p:nvPr/>
        </p:nvCxnSpPr>
        <p:spPr>
          <a:xfrm flipH="1">
            <a:off x="1783080" y="3643832"/>
            <a:ext cx="2872740" cy="1126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2" idx="2"/>
            <a:endCxn id="9" idx="0"/>
          </p:cNvCxnSpPr>
          <p:nvPr/>
        </p:nvCxnSpPr>
        <p:spPr>
          <a:xfrm>
            <a:off x="4655820" y="3643832"/>
            <a:ext cx="0" cy="1126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2" idx="2"/>
            <a:endCxn id="10" idx="0"/>
          </p:cNvCxnSpPr>
          <p:nvPr/>
        </p:nvCxnSpPr>
        <p:spPr>
          <a:xfrm>
            <a:off x="4655820" y="3643832"/>
            <a:ext cx="2872740" cy="1126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2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481250" y="171450"/>
            <a:ext cx="6181500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ТИПОЛОГИЯ ЗАДАЧ ПО АСТРОНОМИИ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220" y="1245870"/>
            <a:ext cx="3520440" cy="10287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ВЫЧИСЛИТЕЛЬНЫЕ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47260" y="1245870"/>
            <a:ext cx="3608070" cy="10287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ПРОСТРАНСТВЕННОЕ МЫШЛЕНИЕ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405" y="3004069"/>
            <a:ext cx="3608070" cy="10287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ПРИБЛИЖЁННЫЙ АНАЛИЗ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47260" y="3004069"/>
            <a:ext cx="3608070" cy="10287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АНАЛИЗ БОЛЬШОГО ОБЪЁМА ДАННЫХ</a:t>
            </a:r>
            <a:endParaRPr lang="ru-RU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1715" y="4484258"/>
            <a:ext cx="4560570" cy="1077218"/>
          </a:xfrm>
          <a:prstGeom prst="rect">
            <a:avLst/>
          </a:prstGeom>
          <a:blipFill dpi="0" rotWithShape="1">
            <a:blip r:embed="rId7"/>
            <a:srcRect/>
            <a:tile tx="0" ty="-46990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СЛОЖНАЯ  ЛОГИЧЕСКАЯ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СТРУКТУРА РЕШЕНИЯ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" y="164783"/>
            <a:ext cx="3309104" cy="3115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9130" y="411480"/>
            <a:ext cx="3626314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СВЯЗЬ С МАТЕМАТИКОЙ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(ГЕОМЕТРИЯ)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07" y="1739030"/>
            <a:ext cx="4351423" cy="43514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903" y="4023360"/>
            <a:ext cx="3588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и запись 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угловых величин</a:t>
            </a:r>
          </a:p>
          <a:p>
            <a:pPr algn="ctr"/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(градусы, радианы </a:t>
            </a: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часы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4924"/>
            <a:ext cx="817245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" y="128016"/>
            <a:ext cx="3989832" cy="2992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90" y="2596895"/>
            <a:ext cx="4892040" cy="3669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1953" y="408348"/>
            <a:ext cx="3626314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СВЯЗЬ С МАТЕМАТИКОЙ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(ГЕОМЕТРИЯ)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77" y="3831245"/>
            <a:ext cx="4126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Теоремы синусов и косинусов</a:t>
            </a: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сферической</a:t>
            </a: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тригонометрии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020660" y="91440"/>
            <a:ext cx="5102679" cy="7078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СВЯЗЬ С МАТЕМАТИКОЙ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547"/>
            <a:ext cx="2619375" cy="2028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48852"/>
            <a:ext cx="4474150" cy="3171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52" y="1062902"/>
            <a:ext cx="2428875" cy="1885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6" y="1146581"/>
            <a:ext cx="4333143" cy="28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505041" y="80010"/>
            <a:ext cx="2133918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ФИЗИКА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7" y="1065847"/>
            <a:ext cx="3781425" cy="2943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745" y="1065847"/>
            <a:ext cx="3752850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505041" y="80010"/>
            <a:ext cx="2133918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ФИЗИКА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" y="1071562"/>
            <a:ext cx="6762750" cy="3800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40" y="3603453"/>
            <a:ext cx="3611248" cy="26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80613"/>
            <a:ext cx="9144000" cy="45418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3505041" y="80010"/>
            <a:ext cx="2133918" cy="76944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ФИЗИКА</a:t>
            </a:r>
            <a:endParaRPr lang="ru-RU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43792"/>
            <a:ext cx="4160520" cy="1783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51" y="945072"/>
            <a:ext cx="4616768" cy="3458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" y="3146796"/>
            <a:ext cx="62865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912</TotalTime>
  <Words>7667</Words>
  <Application>Microsoft Office PowerPoint</Application>
  <PresentationFormat>Экран (4:3)</PresentationFormat>
  <Paragraphs>1555</Paragraphs>
  <Slides>210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210</vt:i4>
      </vt:variant>
    </vt:vector>
  </HeadingPairs>
  <TitlesOfParts>
    <vt:vector size="227" baseType="lpstr">
      <vt:lpstr>Microsoft YaHei</vt:lpstr>
      <vt:lpstr>Arial</vt:lpstr>
      <vt:lpstr>ArialMT</vt:lpstr>
      <vt:lpstr>Calibri</vt:lpstr>
      <vt:lpstr>Calibri Light</vt:lpstr>
      <vt:lpstr>Cambria Math</vt:lpstr>
      <vt:lpstr>Candara</vt:lpstr>
      <vt:lpstr>Comic Sans MS</vt:lpstr>
      <vt:lpstr>Courier New</vt:lpstr>
      <vt:lpstr>Helvetica</vt:lpstr>
      <vt:lpstr>Helvetica Neue Bold Condensed</vt:lpstr>
      <vt:lpstr>Impact</vt:lpstr>
      <vt:lpstr>Monotype Corsiva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ДЕТАЛИЗАЦИЯ КОДИФИКАТОРА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ДЕТАЛИЗАЦИЯ КОДИФИКАТОРА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ЗАДАНИЙ ТЕТРАДИ-ТРЕНАЖЁРА В СООТВЕТСТВИИ С ВИДОМ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Электронное приложение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Логика построения курса</vt:lpstr>
      <vt:lpstr>Логика построения курса</vt:lpstr>
      <vt:lpstr>Логика построения курса</vt:lpstr>
      <vt:lpstr>Логика построения курса</vt:lpstr>
      <vt:lpstr>Логика построения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Литвинов Олег Андреевич</dc:creator>
  <cp:lastModifiedBy>Андрей Никитин</cp:lastModifiedBy>
  <cp:revision>84</cp:revision>
  <dcterms:created xsi:type="dcterms:W3CDTF">2018-02-28T09:16:53Z</dcterms:created>
  <dcterms:modified xsi:type="dcterms:W3CDTF">2018-06-24T21:17:10Z</dcterms:modified>
</cp:coreProperties>
</file>