
<file path=[Content_Types].xml><?xml version="1.0" encoding="utf-8"?>
<Types xmlns="http://schemas.openxmlformats.org/package/2006/content-types"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2"/>
  </p:notesMasterIdLst>
  <p:sldIdLst>
    <p:sldId id="315" r:id="rId2"/>
    <p:sldId id="321" r:id="rId3"/>
    <p:sldId id="358" r:id="rId4"/>
    <p:sldId id="359" r:id="rId5"/>
    <p:sldId id="360" r:id="rId6"/>
    <p:sldId id="361" r:id="rId7"/>
    <p:sldId id="362" r:id="rId8"/>
    <p:sldId id="363" r:id="rId9"/>
    <p:sldId id="364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6" r:id="rId19"/>
    <p:sldId id="374" r:id="rId20"/>
    <p:sldId id="377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86" r:id="rId30"/>
    <p:sldId id="3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F36EB36-4251-4111-9E50-B0D25375543E}">
          <p14:sldIdLst>
            <p14:sldId id="315"/>
            <p14:sldId id="321"/>
            <p14:sldId id="358"/>
            <p14:sldId id="359"/>
            <p14:sldId id="360"/>
            <p14:sldId id="361"/>
            <p14:sldId id="362"/>
            <p14:sldId id="363"/>
            <p14:sldId id="364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6"/>
            <p14:sldId id="374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86188" autoAdjust="0"/>
  </p:normalViewPr>
  <p:slideViewPr>
    <p:cSldViewPr>
      <p:cViewPr varScale="1">
        <p:scale>
          <a:sx n="96" d="100"/>
          <a:sy n="96" d="100"/>
        </p:scale>
        <p:origin x="198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5F674-0D4C-4F7C-964A-B27FE46FD01F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5A623-F823-48F7-B738-7A50ABAE1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07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849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897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526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2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4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2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42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8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5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3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9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4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97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30.03.2022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98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188640"/>
            <a:ext cx="734481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</a:rPr>
              <a:t/>
            </a:r>
            <a:b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</a:rPr>
            </a:br>
            <a: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</a:rPr>
              <a:t>МИНИСТЕРСТВО ОБРАЗОВАНИЯ, НАУКИ И МОЛОДЕЖИ РЕСПУБЛИКИ КРЫМ</a:t>
            </a:r>
          </a:p>
          <a:p>
            <a:pPr algn="ctr"/>
            <a:endParaRPr lang="ru-RU" sz="1400" b="1" dirty="0">
              <a:solidFill>
                <a:srgbClr val="59A9F2">
                  <a:lumMod val="50000"/>
                </a:srgbClr>
              </a:solidFill>
              <a:latin typeface="Arial"/>
            </a:endParaRPr>
          </a:p>
          <a:p>
            <a:pPr algn="ctr"/>
            <a: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ГОСУДАРСТВЕННОЕ БЮДЖЕТНОЕ ОБРАЗОВАТЕЛЬНОЕ УЧРЕЖДЕНИЕ ДОПОЛНИТЕЛЬНОГО ОБРАЗОВАНИЯ </a:t>
            </a:r>
          </a:p>
          <a:p>
            <a:pPr algn="ctr"/>
            <a: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РЕСПУБЛИКИ КРЫМ </a:t>
            </a:r>
          </a:p>
          <a:p>
            <a:pPr algn="ctr"/>
            <a: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«ЦЕНТР ДЕТСКО-ЮНОШЕСКОГО ТУРИЗМА И КРАЕВЕДЕНИЯ</a:t>
            </a:r>
            <a:r>
              <a:rPr lang="ru-RU" sz="1400" b="1" dirty="0" smtClean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»</a:t>
            </a:r>
            <a:endParaRPr lang="ru-RU" sz="1400" b="1" dirty="0">
              <a:solidFill>
                <a:srgbClr val="59A9F2">
                  <a:lumMod val="50000"/>
                </a:srgbClr>
              </a:solidFill>
              <a:latin typeface="Arial"/>
              <a:cs typeface="Times New Roman" pitchFamily="18" charset="0"/>
            </a:endParaRPr>
          </a:p>
        </p:txBody>
      </p:sp>
      <p:pic>
        <p:nvPicPr>
          <p:cNvPr id="5" name="Рисунок 4" descr="лого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142" y="2708919"/>
            <a:ext cx="3009516" cy="301422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-8317" y="2399094"/>
            <a:ext cx="5939138" cy="36338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45720" tIns="0" rIns="45720" bIns="0" anchor="ctr" anchorCtr="0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О СРОКАХ ПРОВЕДЕНИЯ РЕГИОНАЛЬНЫХ ЭТАПОВ Всероссийских спортивных соревнований (игр) школьников «Президентские состязания» и «Президентские спортивные игры», игры школьных спортивных клубов, требования к участникам и условия их допуска в 2022 году</a:t>
            </a:r>
          </a:p>
          <a:p>
            <a:pPr algn="r"/>
            <a:endParaRPr lang="ru-RU" sz="1600" i="1" cap="none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algn="r"/>
            <a:r>
              <a:rPr lang="ru-RU" sz="1600" i="1" cap="none" dirty="0">
                <a:solidFill>
                  <a:schemeClr val="accent1">
                    <a:lumMod val="50000"/>
                  </a:schemeClr>
                </a:solidFill>
                <a:effectLst/>
              </a:rPr>
              <a:t>Докладчик: Скворцов Дмитрий Игоревич, </a:t>
            </a:r>
          </a:p>
          <a:p>
            <a:pPr algn="r"/>
            <a:r>
              <a:rPr lang="ru-RU" sz="1600" i="1" cap="none" dirty="0">
                <a:solidFill>
                  <a:schemeClr val="accent1">
                    <a:lumMod val="50000"/>
                  </a:schemeClr>
                </a:solidFill>
                <a:effectLst/>
              </a:rPr>
              <a:t>Заведующий спортивно-массовым отделом ГБОУ ДО РК «ЦДЮТК»</a:t>
            </a:r>
          </a:p>
        </p:txBody>
      </p:sp>
    </p:spTree>
    <p:extLst>
      <p:ext uri="{BB962C8B-B14F-4D97-AF65-F5344CB8AC3E}">
        <p14:creationId xmlns:p14="http://schemas.microsoft.com/office/powerpoint/2010/main" val="215347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96752"/>
            <a:ext cx="892899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Эстафетный бег</a:t>
            </a:r>
          </a:p>
          <a:p>
            <a:pPr marL="0" lvl="2" indent="361950" algn="just"/>
            <a:r>
              <a:rPr lang="ru-RU" altLang="ru-RU" sz="1600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командные. В соревнованиях принимают участие от городских класс-команд – 5 юношей и 5 девушек, от сельских класс-команд – 2 юноши и 2 девушки.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5. Дополнительный вид – плавание</a:t>
            </a:r>
          </a:p>
          <a:p>
            <a:pPr marL="0" lvl="2" indent="361950"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</a:t>
            </a:r>
          </a:p>
          <a:p>
            <a:pPr marL="0" lvl="2" indent="361950"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Программа соревнований:</a:t>
            </a:r>
          </a:p>
          <a:p>
            <a:pPr marL="0" lvl="2" indent="361950"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- 50 м вольный стиль (от каждой класс-команды допускается 4 участника – 2 юноши, 2 девушки);</a:t>
            </a:r>
          </a:p>
          <a:p>
            <a:pPr marL="0" lvl="2" indent="361950"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- эстафета 4х50 м вольный стиль – смешанная. Состав команды – 4 человека (2 юноши, 2 девушки).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053523"/>
              </p:ext>
            </p:extLst>
          </p:nvPr>
        </p:nvGraphicFramePr>
        <p:xfrm>
          <a:off x="179512" y="2060848"/>
          <a:ext cx="8496944" cy="2699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6891">
                  <a:extLst>
                    <a:ext uri="{9D8B030D-6E8A-4147-A177-3AD203B41FA5}">
                      <a16:colId xmlns:a16="http://schemas.microsoft.com/office/drawing/2014/main" val="1184014431"/>
                    </a:ext>
                  </a:extLst>
                </a:gridCol>
                <a:gridCol w="3782746">
                  <a:extLst>
                    <a:ext uri="{9D8B030D-6E8A-4147-A177-3AD203B41FA5}">
                      <a16:colId xmlns:a16="http://schemas.microsoft.com/office/drawing/2014/main" val="2097205535"/>
                    </a:ext>
                  </a:extLst>
                </a:gridCol>
                <a:gridCol w="3657307">
                  <a:extLst>
                    <a:ext uri="{9D8B030D-6E8A-4147-A177-3AD203B41FA5}">
                      <a16:colId xmlns:a16="http://schemas.microsoft.com/office/drawing/2014/main" val="2792673209"/>
                    </a:ext>
                  </a:extLst>
                </a:gridCol>
              </a:tblGrid>
              <a:tr h="183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Этапы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Городские класс-команды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Сельские класс-команды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37275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7147506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2.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2285774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3.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400 м – девушка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3451775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4.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7396761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5.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190277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6.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0565520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7.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6768637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</a:t>
                      </a:r>
                      <a:endParaRPr kumimoji="0" lang="ru-RU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 м – юноша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2842234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9.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 м – девушка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012864"/>
                  </a:ext>
                </a:extLst>
              </a:tr>
              <a:tr h="183294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</a:rPr>
                        <a:t>10.</a:t>
                      </a: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 м – юноша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0772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29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63175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Президентские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спортивные игры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7016" y="908720"/>
            <a:ext cx="885698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ПРОВЕДЕНИЯ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771877"/>
              </p:ext>
            </p:extLst>
          </p:nvPr>
        </p:nvGraphicFramePr>
        <p:xfrm>
          <a:off x="811" y="1667276"/>
          <a:ext cx="9144000" cy="505305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31840">
                  <a:extLst>
                    <a:ext uri="{9D8B030D-6E8A-4147-A177-3AD203B41FA5}">
                      <a16:colId xmlns:a16="http://schemas.microsoft.com/office/drawing/2014/main" val="1690044149"/>
                    </a:ext>
                  </a:extLst>
                </a:gridCol>
                <a:gridCol w="6012160">
                  <a:extLst>
                    <a:ext uri="{9D8B030D-6E8A-4147-A177-3AD203B41FA5}">
                      <a16:colId xmlns:a16="http://schemas.microsoft.com/office/drawing/2014/main" val="4174639903"/>
                    </a:ext>
                  </a:extLst>
                </a:gridCol>
              </a:tblGrid>
              <a:tr h="961304">
                <a:tc>
                  <a:txBody>
                    <a:bodyPr/>
                    <a:lstStyle/>
                    <a:p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этап (школьный)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проводится до 1 апреля 2022 года в общеобразовательных организациях Республики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149230"/>
                  </a:ext>
                </a:extLst>
              </a:tr>
              <a:tr h="961304">
                <a:tc>
                  <a:txBody>
                    <a:bodyPr/>
                    <a:lstStyle/>
                    <a:p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</a:rPr>
                        <a:t>II</a:t>
                      </a:r>
                      <a:r>
                        <a:rPr lang="en-US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этап</a:t>
                      </a:r>
                    </a:p>
                    <a:p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(муниципальный)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проводится до 15 апреля 2022 года в муниципальных образованиях Республики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050623"/>
                  </a:ext>
                </a:extLst>
              </a:tr>
              <a:tr h="667572">
                <a:tc>
                  <a:txBody>
                    <a:bodyPr/>
                    <a:lstStyle/>
                    <a:p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этап (региональный)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проводится в два тура: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341070"/>
                  </a:ext>
                </a:extLst>
              </a:tr>
              <a:tr h="495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 тур (отборочный)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заочно </a:t>
                      </a:r>
                      <a:r>
                        <a:rPr kumimoji="0" lang="en-US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US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18 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22 апреля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 года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5833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тур 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(финальный)</a:t>
                      </a:r>
                      <a:r>
                        <a:rPr lang="ru-RU" sz="2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по 20 мая 2022 года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222518"/>
                  </a:ext>
                </a:extLst>
              </a:tr>
              <a:tr h="9613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этап (всероссийский)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 сентября по 4 октября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года – 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базе ФГБОУ ДО «ВДЦ «Смена» (Краснодарский край)</a:t>
                      </a:r>
                      <a:endParaRPr kumimoji="0" lang="ru-RU" sz="22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989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67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244165"/>
            <a:ext cx="9144000" cy="83671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Президентские спортивные игры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119469"/>
              </p:ext>
            </p:extLst>
          </p:nvPr>
        </p:nvGraphicFramePr>
        <p:xfrm>
          <a:off x="0" y="1268760"/>
          <a:ext cx="9169931" cy="4105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080">
                  <a:extLst>
                    <a:ext uri="{9D8B030D-6E8A-4147-A177-3AD203B41FA5}">
                      <a16:colId xmlns:a16="http://schemas.microsoft.com/office/drawing/2014/main" val="74930819"/>
                    </a:ext>
                  </a:extLst>
                </a:gridCol>
                <a:gridCol w="3827248">
                  <a:extLst>
                    <a:ext uri="{9D8B030D-6E8A-4147-A177-3AD203B41FA5}">
                      <a16:colId xmlns:a16="http://schemas.microsoft.com/office/drawing/2014/main" val="2121209690"/>
                    </a:ext>
                  </a:extLst>
                </a:gridCol>
                <a:gridCol w="1660881">
                  <a:extLst>
                    <a:ext uri="{9D8B030D-6E8A-4147-A177-3AD203B41FA5}">
                      <a16:colId xmlns:a16="http://schemas.microsoft.com/office/drawing/2014/main" val="3223728186"/>
                    </a:ext>
                  </a:extLst>
                </a:gridCol>
                <a:gridCol w="1588669">
                  <a:extLst>
                    <a:ext uri="{9D8B030D-6E8A-4147-A177-3AD203B41FA5}">
                      <a16:colId xmlns:a16="http://schemas.microsoft.com/office/drawing/2014/main" val="3319313713"/>
                    </a:ext>
                  </a:extLst>
                </a:gridCol>
                <a:gridCol w="1552053">
                  <a:extLst>
                    <a:ext uri="{9D8B030D-6E8A-4147-A177-3AD203B41FA5}">
                      <a16:colId xmlns:a16="http://schemas.microsoft.com/office/drawing/2014/main" val="394795783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Виды спорта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8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участников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Форма участия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035282"/>
                  </a:ext>
                </a:extLst>
              </a:tr>
              <a:tr h="2236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Юноши</a:t>
                      </a:r>
                    </a:p>
                  </a:txBody>
                  <a:tcPr marL="52617" marR="526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Девушки</a:t>
                      </a:r>
                    </a:p>
                  </a:txBody>
                  <a:tcPr marL="52617" marR="526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354002"/>
                  </a:ext>
                </a:extLst>
              </a:tr>
              <a:tr h="205750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Обязательные</a:t>
                      </a:r>
                      <a:r>
                        <a:rPr kumimoji="0" lang="ru-RU" sz="18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виды программы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03655" algn="l"/>
                        </a:tabLst>
                      </a:pP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2217741173"/>
                  </a:ext>
                </a:extLst>
              </a:tr>
              <a:tr h="71087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</a:t>
                      </a:r>
                    </a:p>
                  </a:txBody>
                  <a:tcPr marL="52617" marR="52617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Баскетбол 3Х3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командная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17495881"/>
                  </a:ext>
                </a:extLst>
              </a:tr>
              <a:tr h="71087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Волейбол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командная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9683420"/>
                  </a:ext>
                </a:extLst>
              </a:tr>
              <a:tr h="71087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Легкая атлетика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+mn-ea"/>
                        </a:rPr>
                        <a:t>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командная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0481101"/>
                  </a:ext>
                </a:extLst>
              </a:tr>
              <a:tr h="71087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Настольный теннис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командная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3197557"/>
                  </a:ext>
                </a:extLst>
              </a:tr>
              <a:tr h="20575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Дополнительные виды программы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2157378378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30056"/>
              </p:ext>
            </p:extLst>
          </p:nvPr>
        </p:nvGraphicFramePr>
        <p:xfrm>
          <a:off x="0" y="5297499"/>
          <a:ext cx="9169931" cy="478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080">
                  <a:extLst>
                    <a:ext uri="{9D8B030D-6E8A-4147-A177-3AD203B41FA5}">
                      <a16:colId xmlns:a16="http://schemas.microsoft.com/office/drawing/2014/main" val="1113595201"/>
                    </a:ext>
                  </a:extLst>
                </a:gridCol>
                <a:gridCol w="3827248">
                  <a:extLst>
                    <a:ext uri="{9D8B030D-6E8A-4147-A177-3AD203B41FA5}">
                      <a16:colId xmlns:a16="http://schemas.microsoft.com/office/drawing/2014/main" val="835412461"/>
                    </a:ext>
                  </a:extLst>
                </a:gridCol>
                <a:gridCol w="1660881">
                  <a:extLst>
                    <a:ext uri="{9D8B030D-6E8A-4147-A177-3AD203B41FA5}">
                      <a16:colId xmlns:a16="http://schemas.microsoft.com/office/drawing/2014/main" val="1463026985"/>
                    </a:ext>
                  </a:extLst>
                </a:gridCol>
                <a:gridCol w="1588669">
                  <a:extLst>
                    <a:ext uri="{9D8B030D-6E8A-4147-A177-3AD203B41FA5}">
                      <a16:colId xmlns:a16="http://schemas.microsoft.com/office/drawing/2014/main" val="805713002"/>
                    </a:ext>
                  </a:extLst>
                </a:gridCol>
                <a:gridCol w="1552053">
                  <a:extLst>
                    <a:ext uri="{9D8B030D-6E8A-4147-A177-3AD203B41FA5}">
                      <a16:colId xmlns:a16="http://schemas.microsoft.com/office/drawing/2014/main" val="3669893284"/>
                    </a:ext>
                  </a:extLst>
                </a:gridCol>
              </a:tblGrid>
              <a:tr h="47879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r>
                        <a:rPr kumimoji="0"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Плавание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Командная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218005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79512" y="5877272"/>
            <a:ext cx="8856984" cy="91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ea typeface="Times New Roman" panose="02020603050405020304" pitchFamily="18" charset="0"/>
              </a:rPr>
              <a:t>Один участник команды может принять участие только в одном из следующих видов программы: настольный теннис или баскетбол 3х3.</a:t>
            </a:r>
          </a:p>
          <a:p>
            <a:pPr marL="0" lvl="1" algn="just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2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759546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47675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Год рождения участников команды, направляемой для участия в региональном этапе Президентских спортивных игр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- 2007-2008гг. р.</a:t>
            </a:r>
          </a:p>
          <a:p>
            <a:pPr marL="0" lvl="1" indent="447675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К участию во втором туре (финальном) допускается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8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лучших команд.</a:t>
            </a:r>
          </a:p>
          <a:p>
            <a:pPr marL="0" lvl="1" indent="447675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Официальные вызовы командам на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тур будут направлены в органы управления образованием муниципальных образований в срок до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05 мая 2022 года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lvl="1" indent="457200" algn="just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тур (отборочный) регионального этапа Президентских спортивных игр проводится заочно на основании предоставленных в Оргкомитет органами управления образованием муниципальных образований Республики Крым следующих материалов:</a:t>
            </a:r>
          </a:p>
          <a:p>
            <a:pPr indent="4572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- утвержденной предварительной заявки согласно приложению 1 к данному Положению;</a:t>
            </a:r>
          </a:p>
          <a:p>
            <a:pPr indent="4572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- скан-копии протокола по виду «Легкоатлетическое многоборье» команды победителя муниципального этапа, подписанного главным судьей и главным секретарем мероприятия и заверенного печатью проводящей организации;</a:t>
            </a:r>
          </a:p>
          <a:p>
            <a:pPr indent="4572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- скан-копии итогового протокола муниципального этапа, подписанного главным судьей и главным секретарем мероприятия и заверенного печатью проводящей организации;</a:t>
            </a:r>
          </a:p>
          <a:p>
            <a:pPr indent="4572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- видеороликов легкоатлетической эстафеты команды юношей и команды девушек на муниципальном этапе.</a:t>
            </a:r>
          </a:p>
          <a:p>
            <a:pPr marL="0" lvl="1" indent="457200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Легкоатлетическая эстафета должна проводится на стадионе с длиной беговой дорожки 400 либо 200 м.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60648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Для участия в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туре (отборочном)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98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ru-RU" sz="1700" dirty="0">
                <a:solidFill>
                  <a:schemeClr val="bg1"/>
                </a:solidFill>
              </a:rPr>
              <a:t>Видеоролики легкоатлетической эстафеты должны соответствовать следующим требованиям:</a:t>
            </a:r>
          </a:p>
          <a:p>
            <a:pPr marL="0" lvl="1" indent="266700" algn="just">
              <a:buFontTx/>
              <a:buChar char="-"/>
            </a:pPr>
            <a:r>
              <a:rPr lang="ru-RU" sz="1700" b="1" dirty="0">
                <a:solidFill>
                  <a:schemeClr val="bg1"/>
                </a:solidFill>
              </a:rPr>
              <a:t>Видео 1 юноши, видео 1 девушки </a:t>
            </a:r>
            <a:r>
              <a:rPr lang="ru-RU" sz="1700" dirty="0">
                <a:solidFill>
                  <a:schemeClr val="bg1"/>
                </a:solidFill>
              </a:rPr>
              <a:t>– перед стартом эстафеты каждый участник, показанный крупным планом, называет свою школу, класс, фамилию, имя, дату своего рождения и номер этапа;</a:t>
            </a:r>
          </a:p>
          <a:p>
            <a:pPr marL="0" lvl="1" indent="266700" algn="just">
              <a:buFontTx/>
              <a:buChar char="-"/>
            </a:pPr>
            <a:r>
              <a:rPr lang="ru-RU" sz="1700" b="1" dirty="0">
                <a:solidFill>
                  <a:schemeClr val="bg1"/>
                </a:solidFill>
              </a:rPr>
              <a:t>Видео 2 юноши, видео 2 девушки </a:t>
            </a:r>
            <a:r>
              <a:rPr lang="ru-RU" sz="1700" dirty="0">
                <a:solidFill>
                  <a:schemeClr val="bg1"/>
                </a:solidFill>
              </a:rPr>
              <a:t>– камера, находящаяся в районе старта, снимает общий план всего забега (на видео должен четко просматриваться старт и финиш, прохождение всего забега), на котором должен быть виден секундомер с показанием хронометража;</a:t>
            </a:r>
          </a:p>
          <a:p>
            <a:pPr marL="0" lvl="1" indent="266700" algn="just">
              <a:buFontTx/>
              <a:buChar char="-"/>
            </a:pPr>
            <a:r>
              <a:rPr lang="ru-RU" sz="1700" b="1" dirty="0">
                <a:solidFill>
                  <a:schemeClr val="bg1"/>
                </a:solidFill>
              </a:rPr>
              <a:t>Видео 3 юноши, видео 3 девушки </a:t>
            </a:r>
            <a:r>
              <a:rPr lang="ru-RU" sz="1700" dirty="0">
                <a:solidFill>
                  <a:schemeClr val="bg1"/>
                </a:solidFill>
              </a:rPr>
              <a:t>– камера, находящаяся на противоположной от старта стороне, снимает общий план всего забега (на видео должен четко просматриваться старт, прохождение всего забега и финиш), на котором должен быть виден секундомер с показанием хронометража.</a:t>
            </a:r>
          </a:p>
          <a:p>
            <a:pPr marL="0" lvl="2" indent="447675"/>
            <a:r>
              <a:rPr lang="ru-RU" sz="1700" b="1" dirty="0">
                <a:solidFill>
                  <a:schemeClr val="bg1"/>
                </a:solidFill>
              </a:rPr>
              <a:t>Команды, предоставившие сфальсифицированные результаты эстафеты, отстраняются от участия в региональном этапе.</a:t>
            </a:r>
            <a:endParaRPr lang="ru-RU" sz="1700" dirty="0">
              <a:solidFill>
                <a:schemeClr val="bg1"/>
              </a:solidFill>
            </a:endParaRPr>
          </a:p>
          <a:p>
            <a:pPr marL="0" lvl="1" indent="447675"/>
            <a:r>
              <a:rPr lang="ru-RU" sz="1700" dirty="0">
                <a:solidFill>
                  <a:schemeClr val="bg1"/>
                </a:solidFill>
              </a:rPr>
              <a:t>Рекомендуемый формат видео </a:t>
            </a:r>
            <a:r>
              <a:rPr lang="en-US" sz="1700" dirty="0" err="1">
                <a:solidFill>
                  <a:schemeClr val="bg1"/>
                </a:solidFill>
              </a:rPr>
              <a:t>mp</a:t>
            </a:r>
            <a:r>
              <a:rPr lang="ru-RU" sz="1700" dirty="0">
                <a:solidFill>
                  <a:schemeClr val="bg1"/>
                </a:solidFill>
              </a:rPr>
              <a:t>4, качество видео не ниже 720р (разрешение, допустимое на мобильном телефоне), соотношение ширины и высоты кадра видеоролика – 16:9. Видеомонтаж роликов запрещается.</a:t>
            </a:r>
          </a:p>
          <a:p>
            <a:pPr indent="447675" algn="just"/>
            <a:r>
              <a:rPr lang="ru-RU" sz="1700" dirty="0">
                <a:solidFill>
                  <a:schemeClr val="bg1"/>
                </a:solidFill>
              </a:rPr>
              <a:t>Материалы для участия в </a:t>
            </a:r>
            <a:r>
              <a:rPr lang="en-US" sz="1700" b="1" dirty="0">
                <a:solidFill>
                  <a:schemeClr val="bg1"/>
                </a:solidFill>
              </a:rPr>
              <a:t>I</a:t>
            </a:r>
            <a:r>
              <a:rPr lang="ru-RU" sz="1700" dirty="0">
                <a:solidFill>
                  <a:schemeClr val="bg1"/>
                </a:solidFill>
              </a:rPr>
              <a:t> туре (отборочном) направляются в Оргкомитет регионального этапа в срок </a:t>
            </a:r>
            <a:r>
              <a:rPr lang="ru-RU" sz="1700" b="1" dirty="0">
                <a:solidFill>
                  <a:schemeClr val="bg1"/>
                </a:solidFill>
              </a:rPr>
              <a:t>до 18 апреля 2022 года</a:t>
            </a:r>
            <a:r>
              <a:rPr lang="ru-RU" sz="1700" dirty="0">
                <a:solidFill>
                  <a:schemeClr val="bg1"/>
                </a:solidFill>
              </a:rPr>
              <a:t> в электронном виде на адрес электронной почты </a:t>
            </a:r>
            <a:r>
              <a:rPr lang="en-US" sz="1700" b="1" u="sng" dirty="0">
                <a:solidFill>
                  <a:srgbClr val="FF0000"/>
                </a:solidFill>
              </a:rPr>
              <a:t>cdutk.sport@yandex.ru</a:t>
            </a:r>
            <a:r>
              <a:rPr lang="en-US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schemeClr val="bg1"/>
                </a:solidFill>
              </a:rPr>
              <a:t>с указанием в теме письма: «Президентские спортивные игры. Наименование муниципального образования».</a:t>
            </a:r>
            <a:endParaRPr lang="ru-RU" sz="1700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Для участия в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туре (отборочном)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23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1. Баскетбол (дисциплина «баскетбол 3х3»)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Соревнования проводятся в соответствии с правилами вида спорта «баскетбол», утвержденными приказом Министерства спорта Российской Федерации от 16 марта 2017 года № 182 «Об утверждении правил вида спорта «баскетбол».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командные, проводятся раздельно среди юношей и девушек. Состав команды: 3 человека.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Игра проходит на половине баскетбольной площадки. Основное время игры составляет 8 минут (только последняя минута – «чистое время», остальное время – «грязное»). В случае равного счета по истечении 8 минут игра продолжается до заброшенного мяча в дополнительное время. 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За выигрыш начисляется 2 очка, за поражение – 1 очко, за неявку – 0 очков.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Игры во всех возрастных категориях проводятся официальным мячом 3х3 (утяжеленный № 6).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2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2. Волейбол </a:t>
            </a:r>
          </a:p>
          <a:p>
            <a:pPr marL="0" lvl="2" indent="447675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командные, проводятся раздельно среди команд юношей и команд девушек в соответствии с правилами вида спорта «волейбол», утвержденными приказом Министерства спорта Российской Федерации от 01 ноября 2017 года № 948 «Об утверждении правил вида спорта «волейбол».</a:t>
            </a:r>
          </a:p>
          <a:p>
            <a:pPr marL="0" lvl="2" indent="447675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Состав каждой команды не менее 6 человек. Высота сетки определяется согласно правилам вида спорта «волейбол» с учетом возраста участников.</a:t>
            </a:r>
          </a:p>
          <a:p>
            <a:pPr marL="0" lvl="2" indent="447675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Соревнования проводятся: на групповом этапе из трех партий до 15 очков, на финальных этапах, начиная с ¼ финала – их трех партий, первые две партии до 21 очка, третья – до 15 очков. Разрыва в два очка по окончании партии нет.</a:t>
            </a:r>
          </a:p>
          <a:p>
            <a:pPr marL="0" lvl="2" indent="447675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За выигрыш начисляется 2 очка, за поражение – 1 очко, за неявку – 0 очков.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3. Настольный теннис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Соревнования проводятся в соответствии с правилами вида спорта «настольный теннис», утвержденными приказом Министерства спорта Российской Федерации от 19 декабря 2017 года № 1083 «Об утверждении правил вида спорта «настольный теннис».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командные, проводятся раздельно среди команд юношей и команд девушек. Состав каждой команды 3 человека. В одной игре принимают участие 3 участника от команды.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Личные встречи проходят на большинство из трех партий (до двух побед).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Порядок встреч: 1) А – Х 2) В –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3) С –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Z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Расстановка игроков команды «по силам» производится на усмотрение руководителя команды.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После сыгранных одиночных встреч подводится итог командного матча согласно результатам одиночных матчей. Итог командной игры может быть 2:0 или 2:1.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Участники должны иметь собственные ракетки. Участникам запрещено играть в футболках цвета теннисного мяча.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57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37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4. Легкая атлетика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Соревнования лично-командные, проводятся раздельно среди юношей и девушек.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Состав команды – 12 человек (6 юношей и 6 девушек). Каждый участник команды принимает участие во всех видах программы. </a:t>
            </a:r>
          </a:p>
          <a:p>
            <a:pPr marL="0" lvl="2" indent="447675"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Соревнования проводятся по двум видам: </a:t>
            </a:r>
          </a:p>
          <a:p>
            <a:pPr marL="0" lvl="2" indent="447675" algn="just"/>
            <a:endParaRPr lang="ru-RU" b="1" dirty="0">
              <a:solidFill>
                <a:schemeClr val="bg1"/>
              </a:solidFill>
            </a:endParaRPr>
          </a:p>
          <a:p>
            <a:pPr marL="0" lvl="2" indent="447675" algn="just"/>
            <a:r>
              <a:rPr lang="ru-RU" b="1" dirty="0">
                <a:solidFill>
                  <a:schemeClr val="bg1"/>
                </a:solidFill>
              </a:rPr>
              <a:t>4.1 легкоатлетическое многоборье</a:t>
            </a:r>
          </a:p>
          <a:p>
            <a:pPr marL="0" lvl="2" indent="447675" algn="just">
              <a:buFontTx/>
              <a:buChar char="-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бег 60 м (юноши, девушки 2007-2008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гг.р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.);</a:t>
            </a:r>
          </a:p>
          <a:p>
            <a:pPr marL="0" lvl="2" indent="447675" algn="just">
              <a:buFontTx/>
              <a:buChar char="-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бег 800 м (юноши), 600 м (девушки) </a:t>
            </a:r>
          </a:p>
          <a:p>
            <a:pPr marL="0" lvl="2" indent="447675" algn="just">
              <a:buFontTx/>
              <a:buChar char="-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метание мяча (юноши и девушки) </a:t>
            </a:r>
          </a:p>
          <a:p>
            <a:pPr marL="0" lvl="2" indent="447675" algn="just">
              <a:buFontTx/>
              <a:buChar char="-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прыжок в длину (юноши и девушки) </a:t>
            </a:r>
          </a:p>
          <a:p>
            <a:pPr marL="0" lvl="2" indent="447675" algn="just"/>
            <a:endParaRPr lang="ru-RU" b="1" dirty="0">
              <a:solidFill>
                <a:schemeClr val="bg1"/>
              </a:solidFill>
            </a:endParaRPr>
          </a:p>
          <a:p>
            <a:pPr marL="0" lvl="2" indent="447675" algn="just"/>
            <a:r>
              <a:rPr lang="ru-RU" b="1" dirty="0">
                <a:solidFill>
                  <a:schemeClr val="bg1"/>
                </a:solidFill>
              </a:rPr>
              <a:t>4.2 Легкоатлетическая эстафета</a:t>
            </a:r>
          </a:p>
          <a:p>
            <a:pPr marL="0" lvl="2" indent="447675" algn="just">
              <a:buFontTx/>
              <a:buChar char="-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эстафета 100 м + 200 м + 300 м + 400 м (4 юноши и 4 девушки).</a:t>
            </a:r>
          </a:p>
          <a:p>
            <a:pPr marL="0" lvl="2" indent="447675" algn="just"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Допускается использование легкоатлетических шиповок.</a:t>
            </a:r>
          </a:p>
          <a:p>
            <a:pPr marL="0" lvl="2" indent="44767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 эстафетах участники команды, за исключением участника первого этапа, могут начать бег не более чем за 10 м до начала зоны передачи эстафетной палочки.</a:t>
            </a:r>
          </a:p>
          <a:p>
            <a:pPr lvl="0"/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5. Дополнительный вид «Плавание»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Соревнования командные, проводятся раздельно среди юношей и девушек в соответствии с правилами вида спорта «плавание», утвержденными приказом Министерства спорта Российской Федерации от 17 августа 2018 года № 728 «Об утверждении правил вида спорта «плавание».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Состав команды – 8 человек (4 юноши и 4 девушки). Заплывы проводятся раздельно для девушек и юношей.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Программа соревнований: эстафета 4х50 м – вольный стиль.</a:t>
            </a:r>
          </a:p>
          <a:p>
            <a:pPr marL="0" lvl="2" indent="447675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Результат фиксируется с точностью до 0,1 сек. по ручному секундомеру.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спортивных игр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9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874223"/>
            <a:ext cx="8784976" cy="1865514"/>
          </a:xfrm>
        </p:spPr>
        <p:txBody>
          <a:bodyPr>
            <a:noAutofit/>
          </a:bodyPr>
          <a:lstStyle/>
          <a:p>
            <a:pPr marL="0" lvl="1" indent="-285750" algn="just">
              <a:buFontTx/>
              <a:buChar char="-"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Целью проведения Всероссийских спортивных соревнований (игр) школьников является вовлечение детей в систематические занятия физической культурой и спортом, воспитание всесторонне и гармонично развитой личности, выявление талантливых детей, приобщение к идеалам и ценностям олимпизма.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1E0F391-31D2-4457-B2B4-DA34CEA406E9}"/>
              </a:ext>
            </a:extLst>
          </p:cNvPr>
          <p:cNvSpPr txBox="1">
            <a:spLocks/>
          </p:cNvSpPr>
          <p:nvPr/>
        </p:nvSpPr>
        <p:spPr>
          <a:xfrm>
            <a:off x="0" y="116632"/>
            <a:ext cx="9144000" cy="194421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Региональные этапы Всероссийских спортивных соревнований (игр) школьников «Президентские состязания» и «Президентские спортивные игры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71731"/>
            <a:ext cx="5112568" cy="255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58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906678"/>
            <a:ext cx="8784976" cy="1865514"/>
          </a:xfrm>
        </p:spPr>
        <p:txBody>
          <a:bodyPr>
            <a:noAutofit/>
          </a:bodyPr>
          <a:lstStyle/>
          <a:p>
            <a:pPr marL="0" lvl="1" indent="447675" algn="just">
              <a:buNone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Целью проведения Всероссийских соревнований юных футболистов «Кожаный мяч» является вовлечение детей в систематические занятия физической культурой и спортом,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комплексного решения проблем двигательной активности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детей, увеличения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количества детей, занимающихся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футболом, популяризация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и развитие футбола в Российской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Федерации, выявление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одаренных футболистов;</a:t>
            </a:r>
          </a:p>
          <a:p>
            <a:pPr marL="0" lvl="1" indent="-285750" algn="just">
              <a:buFontTx/>
              <a:buChar char="-"/>
            </a:pP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1E0F391-31D2-4457-B2B4-DA34CEA406E9}"/>
              </a:ext>
            </a:extLst>
          </p:cNvPr>
          <p:cNvSpPr txBox="1">
            <a:spLocks/>
          </p:cNvSpPr>
          <p:nvPr/>
        </p:nvSpPr>
        <p:spPr>
          <a:xfrm>
            <a:off x="0" y="116633"/>
            <a:ext cx="9144000" cy="17281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Региональные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этапы Всероссийских соревнований юных футболистов «Кожаный мяч» 2022 года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: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34" name="Picture 10" descr="https://static.rfs.ru/page/16/59c0bbf1932fc_1170x5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2034074"/>
            <a:ext cx="5256584" cy="284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67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9197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 smtClean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Соревнования по футболу </a:t>
            </a: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«Кожаный мяч»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508" y="112474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ПРОВЕДЕНИЯ</a:t>
            </a:r>
          </a:p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Старшая группа (2007-2008 г.р.)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178370"/>
              </p:ext>
            </p:extLst>
          </p:nvPr>
        </p:nvGraphicFramePr>
        <p:xfrm>
          <a:off x="0" y="1771074"/>
          <a:ext cx="9144001" cy="50869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045">
                  <a:extLst>
                    <a:ext uri="{9D8B030D-6E8A-4147-A177-3AD203B41FA5}">
                      <a16:colId xmlns:a16="http://schemas.microsoft.com/office/drawing/2014/main" val="1374506537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3415908678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105167505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314257755"/>
                    </a:ext>
                  </a:extLst>
                </a:gridCol>
              </a:tblGrid>
              <a:tr h="27601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этап (муниципальный) среди юношей «Городская лига»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69045"/>
                  </a:ext>
                </a:extLst>
              </a:tr>
              <a:tr h="245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Сроки проведения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Место проведения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8169988"/>
                  </a:ext>
                </a:extLst>
              </a:tr>
              <a:tr h="4906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2007-2008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до </a:t>
                      </a:r>
                      <a:r>
                        <a:rPr lang="ru-RU" sz="1600" dirty="0">
                          <a:effectLst/>
                        </a:rPr>
                        <a:t>6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каждом муниципальном образовании Республики Крым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0938091"/>
                  </a:ext>
                </a:extLst>
              </a:tr>
              <a:tr h="1087771">
                <a:tc gridSpan="4"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C000"/>
                          </a:solidFill>
                          <a:effectLst/>
                        </a:rPr>
                        <a:t>Допускается участие как городских, так и сельских команд по отдельному Положению, утвержденному Министерством спорта Российской Федерации (далее – </a:t>
                      </a:r>
                      <a:r>
                        <a:rPr lang="ru-RU" sz="1400" dirty="0" err="1">
                          <a:solidFill>
                            <a:srgbClr val="FFC000"/>
                          </a:solidFill>
                          <a:effectLst/>
                        </a:rPr>
                        <a:t>Минспорт</a:t>
                      </a:r>
                      <a:r>
                        <a:rPr lang="ru-RU" sz="1400" dirty="0">
                          <a:solidFill>
                            <a:srgbClr val="FFC000"/>
                          </a:solidFill>
                          <a:effectLst/>
                        </a:rPr>
                        <a:t> России), Министерством просвещения Российской Федерации (далее – </a:t>
                      </a:r>
                      <a:r>
                        <a:rPr lang="ru-RU" sz="1400" dirty="0" err="1">
                          <a:solidFill>
                            <a:srgbClr val="FFC000"/>
                          </a:solidFill>
                          <a:effectLst/>
                        </a:rPr>
                        <a:t>Минпросвещения</a:t>
                      </a:r>
                      <a:r>
                        <a:rPr lang="ru-RU" sz="1400" dirty="0">
                          <a:solidFill>
                            <a:srgbClr val="FFC000"/>
                          </a:solidFill>
                          <a:effectLst/>
                        </a:rPr>
                        <a:t> России), Министерством спорта Республики Крым (далее </a:t>
                      </a:r>
                      <a:r>
                        <a:rPr lang="ru-RU" sz="1400" dirty="0" err="1">
                          <a:solidFill>
                            <a:srgbClr val="FFC000"/>
                          </a:solidFill>
                          <a:effectLst/>
                        </a:rPr>
                        <a:t>Минспорт</a:t>
                      </a:r>
                      <a:r>
                        <a:rPr lang="ru-RU" sz="1400" dirty="0">
                          <a:solidFill>
                            <a:srgbClr val="FFC000"/>
                          </a:solidFill>
                          <a:effectLst/>
                        </a:rPr>
                        <a:t> Крыма) и Автономной некоммерческой организацией «Клуб «Кожаный мяч» (далее – АНО «Клуб «Кожаный мяч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</a:rPr>
                        <a:t>»)</a:t>
                      </a:r>
                      <a:endParaRPr lang="ru-RU" sz="1400" dirty="0">
                        <a:solidFill>
                          <a:srgbClr val="FFC000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976026"/>
                  </a:ext>
                </a:extLst>
              </a:tr>
              <a:tr h="27601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Отборочный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(зональный) среди юношей «Городская лига»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232577"/>
                  </a:ext>
                </a:extLst>
              </a:tr>
              <a:tr h="2453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3854208"/>
                  </a:ext>
                </a:extLst>
              </a:tr>
              <a:tr h="245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51230"/>
                  </a:ext>
                </a:extLst>
              </a:tr>
              <a:tr h="5438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2007-2008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400" dirty="0">
                          <a:effectLst/>
                        </a:rPr>
                        <a:t>I</a:t>
                      </a:r>
                      <a:r>
                        <a:rPr lang="ru-RU" sz="1400" dirty="0">
                          <a:effectLst/>
                        </a:rPr>
                        <a:t> этапа (муниципального)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4313111"/>
                  </a:ext>
                </a:extLst>
              </a:tr>
              <a:tr h="348716">
                <a:tc gridSpan="4"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C000"/>
                          </a:solidFill>
                          <a:effectLst/>
                        </a:rPr>
                        <a:t>В случае недостаточного количества участников отборочный этап (зональный) может не проводиться</a:t>
                      </a:r>
                      <a:r>
                        <a:rPr lang="ru-RU" sz="1400" dirty="0" smtClean="0">
                          <a:solidFill>
                            <a:srgbClr val="FFC000"/>
                          </a:solidFill>
                          <a:effectLst/>
                        </a:rPr>
                        <a:t>.</a:t>
                      </a:r>
                      <a:r>
                        <a:rPr lang="ru-RU" sz="1000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247415"/>
                  </a:ext>
                </a:extLst>
              </a:tr>
              <a:tr h="27601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этап (региональный) среди юношей «Городская лига»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838409"/>
                  </a:ext>
                </a:extLst>
              </a:tr>
              <a:tr h="315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Место проведения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7793740"/>
                  </a:ext>
                </a:extLst>
              </a:tr>
              <a:tr h="736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2007-2008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400" dirty="0">
                          <a:effectLst/>
                        </a:rPr>
                        <a:t>I</a:t>
                      </a:r>
                      <a:r>
                        <a:rPr lang="ru-RU" sz="1400" dirty="0">
                          <a:effectLst/>
                        </a:rPr>
                        <a:t> этапа (муниципального) либо отборочного (зонального)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7635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9197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 smtClean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Соревнования по футболу </a:t>
            </a: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«Кожаный мяч»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508" y="112474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ПРОВЕДЕНИЯ</a:t>
            </a:r>
          </a:p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Среди мальчиков «Городская лига»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652738"/>
              </p:ext>
            </p:extLst>
          </p:nvPr>
        </p:nvGraphicFramePr>
        <p:xfrm>
          <a:off x="0" y="1771075"/>
          <a:ext cx="9144001" cy="5086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045">
                  <a:extLst>
                    <a:ext uri="{9D8B030D-6E8A-4147-A177-3AD203B41FA5}">
                      <a16:colId xmlns:a16="http://schemas.microsoft.com/office/drawing/2014/main" val="1466255900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105779147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251854577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946782699"/>
                    </a:ext>
                  </a:extLst>
                </a:gridCol>
              </a:tblGrid>
              <a:tr h="276688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(муниципальный) среди мальчиков «Городская лига»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10604"/>
                  </a:ext>
                </a:extLst>
              </a:tr>
              <a:tr h="24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3621978"/>
                  </a:ext>
                </a:extLst>
              </a:tr>
              <a:tr h="24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6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каждом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городском округе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Республики Крым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239178"/>
                  </a:ext>
                </a:extLst>
              </a:tr>
              <a:tr h="3074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6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310323"/>
                  </a:ext>
                </a:extLst>
              </a:tr>
              <a:tr h="28457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Отборочный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(зональный) среди мальчиков «Городская лига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375096"/>
                  </a:ext>
                </a:extLst>
              </a:tr>
              <a:tr h="2459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Места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5753413"/>
                  </a:ext>
                </a:extLst>
              </a:tr>
              <a:tr h="2459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Б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95411"/>
                  </a:ext>
                </a:extLst>
              </a:tr>
              <a:tr h="24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этапа (муниципального)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617851"/>
                  </a:ext>
                </a:extLst>
              </a:tr>
              <a:tr h="491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046017"/>
                  </a:ext>
                </a:extLst>
              </a:tr>
              <a:tr h="491890">
                <a:tc gridSpan="4"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В случае недостаточного количества участников отборочный этап (зональный) может не проводиться.</a:t>
                      </a:r>
                      <a:endParaRPr lang="ru-RU" sz="1600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105579"/>
                  </a:ext>
                </a:extLst>
              </a:tr>
              <a:tr h="768578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II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(региональный) среди мальчиков «Городская лига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033915"/>
                  </a:ext>
                </a:extLst>
              </a:tr>
              <a:tr h="24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Места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3379262"/>
                  </a:ext>
                </a:extLst>
              </a:tr>
              <a:tr h="2459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май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этапа (муниципального) либо отборочного (зонального)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3655"/>
                  </a:ext>
                </a:extLst>
              </a:tr>
              <a:tr h="7442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978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5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9197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 smtClean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Соревнования по футболу </a:t>
            </a: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«Кожаный мяч»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508" y="112474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ПРОВЕДЕНИЯ</a:t>
            </a:r>
          </a:p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Среди мальчиков «Сельская лига «Колосок»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211553"/>
              </p:ext>
            </p:extLst>
          </p:nvPr>
        </p:nvGraphicFramePr>
        <p:xfrm>
          <a:off x="0" y="1771075"/>
          <a:ext cx="9144001" cy="508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045">
                  <a:extLst>
                    <a:ext uri="{9D8B030D-6E8A-4147-A177-3AD203B41FA5}">
                      <a16:colId xmlns:a16="http://schemas.microsoft.com/office/drawing/2014/main" val="1466255900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105779147"/>
                    </a:ext>
                  </a:extLst>
                </a:gridCol>
                <a:gridCol w="1524478">
                  <a:extLst>
                    <a:ext uri="{9D8B030D-6E8A-4147-A177-3AD203B41FA5}">
                      <a16:colId xmlns:a16="http://schemas.microsoft.com/office/drawing/2014/main" val="251854577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946782699"/>
                    </a:ext>
                  </a:extLst>
                </a:gridCol>
              </a:tblGrid>
              <a:tr h="52121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(муниципальный) среди мальчиков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«Сельская лига «Колосок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310604"/>
                  </a:ext>
                </a:extLst>
              </a:tr>
              <a:tr h="245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3621978"/>
                  </a:ext>
                </a:extLst>
              </a:tr>
              <a:tr h="245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6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каждом </a:t>
                      </a: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муниципальном районе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Республики Крым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5239178"/>
                  </a:ext>
                </a:extLst>
              </a:tr>
              <a:tr h="3065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6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310323"/>
                  </a:ext>
                </a:extLst>
              </a:tr>
              <a:tr h="33715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отборочный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(зональный)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среди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мальчиков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«Сельская лига «Колосок»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375096"/>
                  </a:ext>
                </a:extLst>
              </a:tr>
              <a:tr h="24527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Сроки проведения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Места проведения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5753413"/>
                  </a:ext>
                </a:extLst>
              </a:tr>
              <a:tr h="2452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зона Б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95411"/>
                  </a:ext>
                </a:extLst>
              </a:tr>
              <a:tr h="245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этапа (муниципального)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617851"/>
                  </a:ext>
                </a:extLst>
              </a:tr>
              <a:tr h="4905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20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046017"/>
                  </a:ext>
                </a:extLst>
              </a:tr>
              <a:tr h="490554">
                <a:tc gridSpan="4"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В случае недостаточного количества участников отборочный этап (зональный) может не проводиться.</a:t>
                      </a:r>
                      <a:endParaRPr lang="ru-RU" sz="1600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105579"/>
                  </a:ext>
                </a:extLst>
              </a:tr>
              <a:tr h="44992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II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этап (региональный)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среди мальчиков «Сельская лига «Колосок»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033915"/>
                  </a:ext>
                </a:extLst>
              </a:tr>
              <a:tr h="245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Места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3379262"/>
                  </a:ext>
                </a:extLst>
              </a:tr>
              <a:tr h="245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2011-2012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май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этапа (муниципального) либо отборочного (зонального)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63655"/>
                  </a:ext>
                </a:extLst>
              </a:tr>
              <a:tr h="773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2009-2010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978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031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9197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 smtClean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Соревнования по футболу </a:t>
            </a: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«Кожаный мяч»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508" y="1124744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ПРОВЕДЕНИЯ</a:t>
            </a:r>
          </a:p>
          <a:p>
            <a:pPr lvl="0" algn="ctr">
              <a:spcAft>
                <a:spcPts val="0"/>
              </a:spcAft>
              <a:tabLst>
                <a:tab pos="630555" algn="l"/>
              </a:tabLs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Среди девочек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835239"/>
              </p:ext>
            </p:extLst>
          </p:nvPr>
        </p:nvGraphicFramePr>
        <p:xfrm>
          <a:off x="-1" y="1771080"/>
          <a:ext cx="9144002" cy="50869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364">
                  <a:extLst>
                    <a:ext uri="{9D8B030D-6E8A-4147-A177-3AD203B41FA5}">
                      <a16:colId xmlns:a16="http://schemas.microsoft.com/office/drawing/2014/main" val="858693039"/>
                    </a:ext>
                  </a:extLst>
                </a:gridCol>
                <a:gridCol w="3048319">
                  <a:extLst>
                    <a:ext uri="{9D8B030D-6E8A-4147-A177-3AD203B41FA5}">
                      <a16:colId xmlns:a16="http://schemas.microsoft.com/office/drawing/2014/main" val="4016373235"/>
                    </a:ext>
                  </a:extLst>
                </a:gridCol>
                <a:gridCol w="3048319">
                  <a:extLst>
                    <a:ext uri="{9D8B030D-6E8A-4147-A177-3AD203B41FA5}">
                      <a16:colId xmlns:a16="http://schemas.microsoft.com/office/drawing/2014/main" val="246870925"/>
                    </a:ext>
                  </a:extLst>
                </a:gridCol>
              </a:tblGrid>
              <a:tr h="82338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 </a:t>
                      </a:r>
                      <a:r>
                        <a:rPr lang="ru-RU" sz="1800" dirty="0">
                          <a:effectLst/>
                        </a:rPr>
                        <a:t>этап (муниципальный) среди </a:t>
                      </a:r>
                      <a:r>
                        <a:rPr lang="ru-RU" sz="1800" dirty="0" smtClean="0">
                          <a:effectLst/>
                        </a:rPr>
                        <a:t>девочек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274302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Место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1702224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2011-2012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6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каждом муниципальном образовании Республики Крым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9969770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2009-2010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 6 мая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122278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2007-2008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6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1064137"/>
                  </a:ext>
                </a:extLst>
              </a:tr>
              <a:tr h="82338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II </a:t>
                      </a:r>
                      <a:r>
                        <a:rPr lang="ru-RU" sz="1800" dirty="0">
                          <a:effectLst/>
                        </a:rPr>
                        <a:t>этап (региональный) среди девочек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020217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Возраст участников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Сроки проведения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Место проведения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8737017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2011-2012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Будут определены после проведения </a:t>
                      </a: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этапа (муниципального)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2504183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2009-2010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984736"/>
                  </a:ext>
                </a:extLst>
              </a:tr>
              <a:tr h="274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2007-2008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до 20 мая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121509"/>
                  </a:ext>
                </a:extLst>
              </a:tr>
              <a:tr h="1244477">
                <a:tc gridSpan="3"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FFC000"/>
                          </a:solidFill>
                          <a:effectLst/>
                        </a:rPr>
                        <a:t>Команды </a:t>
                      </a: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девочек, победившие во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  <a:effectLst/>
                        </a:rPr>
                        <a:t>II</a:t>
                      </a: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 этапе (региональном), получают право представлять Республику Крым в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  <a:effectLst/>
                        </a:rPr>
                        <a:t>III</a:t>
                      </a: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 этапе (всероссийском) Всероссийских соревнований юных футболистов «Кожаный мяч» 2022 года</a:t>
                      </a:r>
                      <a:r>
                        <a:rPr lang="ru-RU" sz="1600" dirty="0" smtClean="0">
                          <a:solidFill>
                            <a:srgbClr val="FFC000"/>
                          </a:solidFill>
                          <a:effectLst/>
                        </a:rPr>
                        <a:t>.</a:t>
                      </a:r>
                      <a:r>
                        <a:rPr lang="ru-RU" sz="1600" dirty="0">
                          <a:solidFill>
                            <a:srgbClr val="FFC000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79933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132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91978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 smtClean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Соревнования по футболу </a:t>
            </a:r>
          </a:p>
          <a:p>
            <a:pPr lvl="0">
              <a:lnSpc>
                <a:spcPct val="9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«Кожаный мяч»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68760"/>
            <a:ext cx="864096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>
              <a:spcAft>
                <a:spcPts val="0"/>
              </a:spcAft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 участию в Соревнованиях команд мальчиков и девочек во всех возрастных группах на всех этапах допускаются команды, укомплектованные футболистами соответствующих возрастов, обучающимися на протяжении не менее последних 6 (шести) месяцев перед началом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этапа (муниципального)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Соревнований в одной или нескольких общеобразовательных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организациях.</a:t>
            </a:r>
          </a:p>
          <a:p>
            <a:pPr indent="447675" algn="just">
              <a:spcAft>
                <a:spcPts val="0"/>
              </a:spcAft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заявочный лист команды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каждой из возрастных групп мальчиков и девочек можно включить не более 25 человек, каждый из которых может быть заявлен на матчи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этапа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(муниципального).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>
              <a:spcAft>
                <a:spcPts val="0"/>
              </a:spcAft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В заявочный лист вышеуказанных команд на участие во </a:t>
            </a: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этапе (региональном) и последующих этапах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Соревнований можно включить из числа 25-ти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футболистов: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sz="1500" b="1" dirty="0">
                <a:solidFill>
                  <a:srgbClr val="FF0000"/>
                </a:solidFill>
              </a:rPr>
              <a:t>– </a:t>
            </a:r>
            <a:r>
              <a:rPr lang="ru-RU" sz="1500" b="1" dirty="0" smtClean="0">
                <a:solidFill>
                  <a:srgbClr val="FF0000"/>
                </a:solidFill>
              </a:rPr>
              <a:t>в </a:t>
            </a:r>
            <a:r>
              <a:rPr lang="ru-RU" sz="1500" b="1" dirty="0">
                <a:solidFill>
                  <a:srgbClr val="FF0000"/>
                </a:solidFill>
              </a:rPr>
              <a:t>младшей возрастной группе – 14 человек, в том числе 12 футболистов, тренер и представитель команды</a:t>
            </a:r>
            <a:r>
              <a:rPr lang="ru-RU" sz="1500" b="1" dirty="0" smtClean="0">
                <a:solidFill>
                  <a:srgbClr val="FF0000"/>
                </a:solidFill>
              </a:rPr>
              <a:t>;</a:t>
            </a:r>
            <a:endParaRPr lang="ru-RU" sz="1500" b="1" dirty="0">
              <a:solidFill>
                <a:srgbClr val="FF0000"/>
              </a:solidFill>
            </a:endParaRPr>
          </a:p>
          <a:p>
            <a:pPr indent="447675" algn="just"/>
            <a:r>
              <a:rPr lang="ru-RU" sz="1500" b="1" dirty="0">
                <a:solidFill>
                  <a:srgbClr val="FF0000"/>
                </a:solidFill>
              </a:rPr>
              <a:t>– </a:t>
            </a:r>
            <a:r>
              <a:rPr lang="ru-RU" sz="1500" b="1" dirty="0" smtClean="0">
                <a:solidFill>
                  <a:srgbClr val="FF0000"/>
                </a:solidFill>
              </a:rPr>
              <a:t>в </a:t>
            </a:r>
            <a:r>
              <a:rPr lang="ru-RU" sz="1500" b="1" dirty="0">
                <a:solidFill>
                  <a:srgbClr val="FF0000"/>
                </a:solidFill>
              </a:rPr>
              <a:t>средней возрастной группе (мальчики и девочки) и в старшей возрастной группе (девочки) – 15 человек, в том числе 13 футболистов, тренер и представитель команды;</a:t>
            </a:r>
          </a:p>
          <a:p>
            <a:pPr indent="447675" algn="just"/>
            <a:r>
              <a:rPr lang="ru-RU" sz="1500" b="1" dirty="0">
                <a:solidFill>
                  <a:srgbClr val="FF0000"/>
                </a:solidFill>
              </a:rPr>
              <a:t>– </a:t>
            </a:r>
            <a:r>
              <a:rPr lang="ru-RU" sz="1500" b="1" dirty="0" smtClean="0">
                <a:solidFill>
                  <a:srgbClr val="FF0000"/>
                </a:solidFill>
              </a:rPr>
              <a:t>в </a:t>
            </a:r>
            <a:r>
              <a:rPr lang="ru-RU" sz="1500" b="1" dirty="0">
                <a:solidFill>
                  <a:srgbClr val="FF0000"/>
                </a:solidFill>
              </a:rPr>
              <a:t>старшей возрастной группе (мальчики) – 18 человек, в том числе 16 футболистов, тренер и представитель команды.</a:t>
            </a:r>
          </a:p>
          <a:p>
            <a:pPr indent="447675" algn="just"/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Дозаявка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футболистов и футболисток вместо исключенных из заявочного листа на участие </a:t>
            </a: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этапе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(региональном) и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последующих этапах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Соревнований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разрешается только из числа 25-ти человек, заявленных на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этап (муниципальный).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этапе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(муниципальном) Соревнований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в заявочный лист команд мальчиков и девочек во всех возрастных группах разрешается включать из состава 25-ти заявленных на сезон футболистов до 5 (пяти) футболистов младшего возраста (на один год младше), не заявленных для участия в данных Соревнованиях по другим возрастным группам. </a:t>
            </a:r>
            <a:endParaRPr lang="ru-RU" sz="15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4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5597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Для участия в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I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этапе (муниципальном)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:</a:t>
            </a:r>
            <a:endParaRPr lang="ru-RU" sz="8000" dirty="0" smtClean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36468"/>
            <a:ext cx="864096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Представитель или тренер команды, готовой принять участие в Соревнованиях: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в период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до </a:t>
            </a:r>
            <a:r>
              <a:rPr lang="ru-RU" sz="1500" b="1" dirty="0">
                <a:solidFill>
                  <a:srgbClr val="FF0000"/>
                </a:solidFill>
              </a:rPr>
              <a:t>15 апреля 2022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г. предоставляет информацию об организации, которую представляет команда,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заполнив Анкету №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1 по ссылке в интернете </a:t>
            </a:r>
            <a:r>
              <a:rPr lang="ru-RU" sz="1500" b="1" dirty="0">
                <a:solidFill>
                  <a:srgbClr val="FF0000"/>
                </a:solidFill>
              </a:rPr>
              <a:t>https://ru.surveymonkey.com/r/HDTZVSJ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приведенной также на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сайте </a:t>
            </a:r>
            <a:r>
              <a:rPr lang="en-US" sz="1500" b="1" u="sng" dirty="0" smtClean="0">
                <a:solidFill>
                  <a:srgbClr val="FF0000"/>
                </a:solidFill>
              </a:rPr>
              <a:t>www</a:t>
            </a:r>
            <a:r>
              <a:rPr lang="ru-RU" sz="1500" b="1" u="sng" dirty="0" smtClean="0">
                <a:solidFill>
                  <a:srgbClr val="FF0000"/>
                </a:solidFill>
              </a:rPr>
              <a:t>.</a:t>
            </a:r>
            <a:r>
              <a:rPr lang="en-US" sz="1500" b="1" u="sng" dirty="0" smtClean="0">
                <a:solidFill>
                  <a:srgbClr val="FF0000"/>
                </a:solidFill>
              </a:rPr>
              <a:t>club</a:t>
            </a:r>
            <a:r>
              <a:rPr lang="ru-RU" sz="1500" b="1" u="sng" dirty="0" smtClean="0">
                <a:solidFill>
                  <a:srgbClr val="FF0000"/>
                </a:solidFill>
              </a:rPr>
              <a:t>-</a:t>
            </a:r>
            <a:r>
              <a:rPr lang="en-US" sz="1500" b="1" u="sng" dirty="0" smtClean="0">
                <a:solidFill>
                  <a:srgbClr val="FF0000"/>
                </a:solidFill>
              </a:rPr>
              <a:t>km</a:t>
            </a:r>
            <a:r>
              <a:rPr lang="ru-RU" sz="1500" b="1" u="sng" dirty="0" smtClean="0">
                <a:solidFill>
                  <a:srgbClr val="FF0000"/>
                </a:solidFill>
              </a:rPr>
              <a:t>.</a:t>
            </a:r>
            <a:r>
              <a:rPr lang="en-US" sz="1500" b="1" u="sng" dirty="0" err="1" smtClean="0">
                <a:solidFill>
                  <a:srgbClr val="FF0000"/>
                </a:solidFill>
              </a:rPr>
              <a:t>ru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РФС обрабатывает информацию, полученную из всех субъектов Российской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Федерации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дифференцирует ее и направляет в соответствующие РФФ. Не позднее 20 апреля 2022 г. полный объем информации, приведенной в Анкете № 1, размещается на сайте </a:t>
            </a:r>
            <a:r>
              <a:rPr lang="en-US" sz="1500" b="1" u="sng" dirty="0">
                <a:solidFill>
                  <a:srgbClr val="FF0000"/>
                </a:solidFill>
              </a:rPr>
              <a:t>www</a:t>
            </a:r>
            <a:r>
              <a:rPr lang="ru-RU" sz="1500" b="1" u="sng" dirty="0">
                <a:solidFill>
                  <a:srgbClr val="FF0000"/>
                </a:solidFill>
              </a:rPr>
              <a:t>.</a:t>
            </a:r>
            <a:r>
              <a:rPr lang="en-US" sz="1500" b="1" u="sng" dirty="0">
                <a:solidFill>
                  <a:srgbClr val="FF0000"/>
                </a:solidFill>
              </a:rPr>
              <a:t>club</a:t>
            </a:r>
            <a:r>
              <a:rPr lang="ru-RU" sz="1500" b="1" u="sng" dirty="0">
                <a:solidFill>
                  <a:srgbClr val="FF0000"/>
                </a:solidFill>
              </a:rPr>
              <a:t>-</a:t>
            </a:r>
            <a:r>
              <a:rPr lang="en-US" sz="1500" b="1" u="sng" dirty="0">
                <a:solidFill>
                  <a:srgbClr val="FF0000"/>
                </a:solidFill>
              </a:rPr>
              <a:t>km</a:t>
            </a:r>
            <a:r>
              <a:rPr lang="ru-RU" sz="1500" b="1" u="sng" dirty="0">
                <a:solidFill>
                  <a:srgbClr val="FF0000"/>
                </a:solidFill>
              </a:rPr>
              <a:t>.</a:t>
            </a:r>
            <a:r>
              <a:rPr lang="en-US" sz="1500" b="1" u="sng" dirty="0" err="1" smtClean="0">
                <a:solidFill>
                  <a:srgbClr val="FF0000"/>
                </a:solidFill>
              </a:rPr>
              <a:t>ru</a:t>
            </a:r>
            <a:r>
              <a:rPr lang="ru-RU" sz="1500" b="1" u="sng" dirty="0">
                <a:solidFill>
                  <a:schemeClr val="bg1"/>
                </a:solidFill>
              </a:rPr>
              <a:t>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(информация о допущенных участниках дополнительно будет разослана после 20 апреля в муниципальные образования Республики Крым); 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не позднее чем за 1 (один) день до начала турнира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этапа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(муниципального) направляет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сканированную копию заявочного листа, оформленного, подписанного и скрепленного печатями по установленной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форме,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а также общую цветную фотографию команды на электронную почту проводящей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организации (специалисту ответственному за проведение </a:t>
            </a:r>
            <a:r>
              <a:rPr lang="en-US" sz="1500" b="1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 этапа в муниципальном образовании),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а также на электронную почту </a:t>
            </a:r>
            <a:r>
              <a:rPr lang="en-US" sz="1600" b="1" i="1" u="sng" dirty="0">
                <a:solidFill>
                  <a:srgbClr val="FF0000"/>
                </a:solidFill>
              </a:rPr>
              <a:t>rffk2009@mail.ru</a:t>
            </a:r>
            <a:r>
              <a:rPr lang="ru-RU" sz="1600" b="1" i="1" u="sng" dirty="0">
                <a:solidFill>
                  <a:srgbClr val="FF0000"/>
                </a:solidFill>
              </a:rPr>
              <a:t> </a:t>
            </a:r>
            <a:r>
              <a:rPr lang="ru-RU" sz="1600" b="1" i="1" u="sng" dirty="0" smtClean="0">
                <a:solidFill>
                  <a:srgbClr val="FF0000"/>
                </a:solidFill>
              </a:rPr>
              <a:t>и </a:t>
            </a:r>
            <a:r>
              <a:rPr lang="en-US" sz="1600" b="1" i="1" u="sng" dirty="0" err="1">
                <a:solidFill>
                  <a:srgbClr val="FF0000"/>
                </a:solidFill>
              </a:rPr>
              <a:t>cdutk</a:t>
            </a:r>
            <a:r>
              <a:rPr lang="ru-RU" sz="1600" b="1" i="1" u="sng" dirty="0">
                <a:solidFill>
                  <a:srgbClr val="FF0000"/>
                </a:solidFill>
              </a:rPr>
              <a:t>.</a:t>
            </a:r>
            <a:r>
              <a:rPr lang="en-US" sz="1600" b="1" i="1" u="sng" dirty="0">
                <a:solidFill>
                  <a:srgbClr val="FF0000"/>
                </a:solidFill>
              </a:rPr>
              <a:t>sport</a:t>
            </a:r>
            <a:r>
              <a:rPr lang="ru-RU" sz="1600" b="1" i="1" u="sng" dirty="0">
                <a:solidFill>
                  <a:srgbClr val="FF0000"/>
                </a:solidFill>
              </a:rPr>
              <a:t>@</a:t>
            </a:r>
            <a:r>
              <a:rPr lang="en-US" sz="1600" b="1" i="1" u="sng" dirty="0" err="1">
                <a:solidFill>
                  <a:srgbClr val="FF0000"/>
                </a:solidFill>
              </a:rPr>
              <a:t>yandex</a:t>
            </a:r>
            <a:r>
              <a:rPr lang="ru-RU" sz="1600" b="1" i="1" u="sng" dirty="0">
                <a:solidFill>
                  <a:srgbClr val="FF0000"/>
                </a:solidFill>
              </a:rPr>
              <a:t>.</a:t>
            </a:r>
            <a:r>
              <a:rPr lang="en-US" sz="1600" b="1" i="1" u="sng" dirty="0" err="1" smtClean="0">
                <a:solidFill>
                  <a:srgbClr val="FF0000"/>
                </a:solidFill>
              </a:rPr>
              <a:t>ru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15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Команды, представители которых не предоставили информацию, приведенную в Анкете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№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1, к Соревнованиям не допускаются. 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Лица, ответственные за проведение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этапа - представители  органов местного (муниципального) самоуправления в области физической культуры и спорта, или в сфере образования, или по делам молодежи, либо созданные ими ГСК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этапа Соревнований: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не позднее чем в течение 3 (трех) календарных дней после окончания </a:t>
            </a:r>
            <a:r>
              <a:rPr lang="en-US" sz="15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этапа Соревнований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размещают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отчет о его проведении, заполнив Анкету № 2 по ссылке в интернете </a:t>
            </a:r>
            <a:r>
              <a:rPr lang="ru-RU" sz="1500" b="1" dirty="0">
                <a:solidFill>
                  <a:srgbClr val="FF0000"/>
                </a:solidFill>
              </a:rPr>
              <a:t>https://ru.surveymonkey.com/r/MVHQ3XM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, приведенной также на сайте </a:t>
            </a:r>
            <a:r>
              <a:rPr lang="en-US" sz="1500" b="1" dirty="0">
                <a:solidFill>
                  <a:srgbClr val="FF0000"/>
                </a:solidFill>
              </a:rPr>
              <a:t>www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>
                <a:solidFill>
                  <a:srgbClr val="FF0000"/>
                </a:solidFill>
              </a:rPr>
              <a:t>club</a:t>
            </a:r>
            <a:r>
              <a:rPr lang="ru-RU" sz="1500" b="1" dirty="0">
                <a:solidFill>
                  <a:srgbClr val="FF0000"/>
                </a:solidFill>
              </a:rPr>
              <a:t>-</a:t>
            </a:r>
            <a:r>
              <a:rPr lang="en-US" sz="1500" b="1" dirty="0">
                <a:solidFill>
                  <a:srgbClr val="FF0000"/>
                </a:solidFill>
              </a:rPr>
              <a:t>km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 err="1">
                <a:solidFill>
                  <a:srgbClr val="FF0000"/>
                </a:solidFill>
              </a:rPr>
              <a:t>ru</a:t>
            </a:r>
            <a:r>
              <a:rPr lang="ru-RU" sz="1500" b="1" dirty="0">
                <a:solidFill>
                  <a:srgbClr val="FF0000"/>
                </a:solidFill>
              </a:rPr>
              <a:t>.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РФС обрабатывает отчеты, полученные из всех субъектов Российской Федерации, дифференцирует их и направляет в соответствующие РФФ, а также в АНО «Клуб «Кожаный мяч» для размещения на сайте </a:t>
            </a:r>
            <a:r>
              <a:rPr lang="en-US" sz="1500" b="1" dirty="0">
                <a:solidFill>
                  <a:srgbClr val="FF0000"/>
                </a:solidFill>
              </a:rPr>
              <a:t>www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>
                <a:solidFill>
                  <a:srgbClr val="FF0000"/>
                </a:solidFill>
              </a:rPr>
              <a:t>club</a:t>
            </a:r>
            <a:r>
              <a:rPr lang="ru-RU" sz="1500" b="1" dirty="0">
                <a:solidFill>
                  <a:srgbClr val="FF0000"/>
                </a:solidFill>
              </a:rPr>
              <a:t>-</a:t>
            </a:r>
            <a:r>
              <a:rPr lang="en-US" sz="1500" b="1" dirty="0">
                <a:solidFill>
                  <a:srgbClr val="FF0000"/>
                </a:solidFill>
              </a:rPr>
              <a:t>km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 err="1">
                <a:solidFill>
                  <a:srgbClr val="FF0000"/>
                </a:solidFill>
              </a:rPr>
              <a:t>ru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886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88640"/>
            <a:ext cx="9144000" cy="5597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Для участия во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II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этапе (региональном)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:</a:t>
            </a:r>
            <a:endParaRPr lang="ru-RU" sz="8000" dirty="0" smtClean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46396"/>
            <a:ext cx="8640960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Представитель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команды, которая победила в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этапе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(муниципальном) Соревнований и получила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право принять участие во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(региональном) этапе:</a:t>
            </a:r>
          </a:p>
          <a:p>
            <a:pPr indent="447675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после проведения </a:t>
            </a:r>
            <a:r>
              <a:rPr lang="en-US" sz="1700" b="1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 этапа (муниципального)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Соревнований осуществляет регистрацию команды и футболистов на </a:t>
            </a:r>
            <a:r>
              <a:rPr lang="ru-RU" sz="1700" b="1" dirty="0" smtClean="0">
                <a:solidFill>
                  <a:srgbClr val="FF0000"/>
                </a:solidFill>
              </a:rPr>
              <a:t>РФС.ЦП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, руководствуясь инструкцией, приведенной в Приложении № 4 к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Положению о Всероссийских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соревнования юных футболистов «Кожаный мяч»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2022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году. </a:t>
            </a:r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– скачивает и распечатывает заявочный лист </a:t>
            </a:r>
            <a:r>
              <a:rPr lang="ru-RU" sz="1700" b="1" dirty="0">
                <a:solidFill>
                  <a:srgbClr val="FF0000"/>
                </a:solidFill>
              </a:rPr>
              <a:t>(Приложение № 2) на РФС.ЦП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, подписывает уполномоченными лицами и предоставляет в ГСК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этапа (регионального) (</a:t>
            </a:r>
            <a:r>
              <a:rPr lang="en-US" sz="1700" b="1" i="1" u="sng" dirty="0">
                <a:solidFill>
                  <a:srgbClr val="FF0000"/>
                </a:solidFill>
              </a:rPr>
              <a:t>rffk2009@mail.ru</a:t>
            </a:r>
            <a:r>
              <a:rPr lang="ru-RU" sz="1700" b="1" i="1" u="sng" dirty="0">
                <a:solidFill>
                  <a:srgbClr val="FF0000"/>
                </a:solidFill>
              </a:rPr>
              <a:t> и </a:t>
            </a:r>
            <a:r>
              <a:rPr lang="en-US" sz="1700" b="1" i="1" u="sng" dirty="0" err="1">
                <a:solidFill>
                  <a:srgbClr val="FF0000"/>
                </a:solidFill>
              </a:rPr>
              <a:t>cdutk</a:t>
            </a:r>
            <a:r>
              <a:rPr lang="ru-RU" sz="1700" b="1" i="1" u="sng" dirty="0">
                <a:solidFill>
                  <a:srgbClr val="FF0000"/>
                </a:solidFill>
              </a:rPr>
              <a:t>.</a:t>
            </a:r>
            <a:r>
              <a:rPr lang="en-US" sz="1700" b="1" i="1" u="sng" dirty="0">
                <a:solidFill>
                  <a:srgbClr val="FF0000"/>
                </a:solidFill>
              </a:rPr>
              <a:t>sport</a:t>
            </a:r>
            <a:r>
              <a:rPr lang="ru-RU" sz="1700" b="1" i="1" u="sng" dirty="0">
                <a:solidFill>
                  <a:srgbClr val="FF0000"/>
                </a:solidFill>
              </a:rPr>
              <a:t>@</a:t>
            </a:r>
            <a:r>
              <a:rPr lang="en-US" sz="1700" b="1" i="1" u="sng" dirty="0" err="1">
                <a:solidFill>
                  <a:srgbClr val="FF0000"/>
                </a:solidFill>
              </a:rPr>
              <a:t>yandex</a:t>
            </a:r>
            <a:r>
              <a:rPr lang="ru-RU" sz="1700" b="1" i="1" u="sng" dirty="0">
                <a:solidFill>
                  <a:srgbClr val="FF0000"/>
                </a:solidFill>
              </a:rPr>
              <a:t>.</a:t>
            </a:r>
            <a:r>
              <a:rPr lang="en-US" sz="1700" b="1" i="1" u="sng" dirty="0" err="1">
                <a:solidFill>
                  <a:srgbClr val="FF0000"/>
                </a:solidFill>
              </a:rPr>
              <a:t>ru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Команды, не прошедшие регистрацию на </a:t>
            </a:r>
            <a:r>
              <a:rPr lang="ru-RU" sz="1700" b="1" dirty="0" smtClean="0">
                <a:solidFill>
                  <a:srgbClr val="FF0000"/>
                </a:solidFill>
              </a:rPr>
              <a:t>РФС.ЦП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к Соревнованиям не допускаются. </a:t>
            </a:r>
          </a:p>
          <a:p>
            <a:pPr indent="447675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Допуск команды ко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этапу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(региональному) Соревнований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осуществляют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ГСК,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утверждаемая РФФ на основании отчета об участии команды в </a:t>
            </a:r>
            <a:r>
              <a:rPr lang="en-US" sz="1700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этапе (муниципальном),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а также по результатам проверки специалистами РФФ на сайте </a:t>
            </a:r>
            <a:r>
              <a:rPr lang="en-US" sz="1700" b="1" dirty="0">
                <a:solidFill>
                  <a:srgbClr val="FF0000"/>
                </a:solidFill>
              </a:rPr>
              <a:t>www</a:t>
            </a:r>
            <a:r>
              <a:rPr lang="ru-RU" sz="1700" b="1" dirty="0">
                <a:solidFill>
                  <a:srgbClr val="FF0000"/>
                </a:solidFill>
              </a:rPr>
              <a:t>.</a:t>
            </a:r>
            <a:r>
              <a:rPr lang="en-US" sz="1700" b="1" dirty="0" err="1">
                <a:solidFill>
                  <a:srgbClr val="FF0000"/>
                </a:solidFill>
              </a:rPr>
              <a:t>rfs</a:t>
            </a:r>
            <a:r>
              <a:rPr lang="ru-RU" sz="1700" b="1" dirty="0">
                <a:solidFill>
                  <a:srgbClr val="FF0000"/>
                </a:solidFill>
              </a:rPr>
              <a:t>.</a:t>
            </a:r>
            <a:r>
              <a:rPr lang="en-US" sz="1700" b="1" dirty="0" err="1">
                <a:solidFill>
                  <a:srgbClr val="FF0000"/>
                </a:solidFill>
              </a:rPr>
              <a:t>ru</a:t>
            </a:r>
            <a:r>
              <a:rPr lang="ru-RU" sz="1700" b="1" dirty="0">
                <a:solidFill>
                  <a:srgbClr val="FF0000"/>
                </a:solidFill>
              </a:rPr>
              <a:t>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в разделе Футбол России – «Наша смена» и в системе </a:t>
            </a:r>
            <a:r>
              <a:rPr lang="ru-RU" sz="1700" b="1" dirty="0">
                <a:solidFill>
                  <a:srgbClr val="FF0000"/>
                </a:solidFill>
              </a:rPr>
              <a:t>РФС.ЦП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 соответствия заявленной команды и футболистов требованиям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Положения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о Всероссийских соревнования юных футболистов «Кожаный мяч» в 2022 году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Команда, не прошедшая в РФФ вышеуказанную проверку, к Соревнованиям второго и последующих этапов не </a:t>
            </a:r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допускается</a:t>
            </a:r>
            <a:r>
              <a:rPr lang="ru-RU" sz="17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22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88640"/>
            <a:ext cx="9144000" cy="5597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Требования к участникам и условия допуска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:</a:t>
            </a:r>
            <a:endParaRPr lang="ru-RU" sz="8000" dirty="0" smtClean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46396"/>
            <a:ext cx="8640960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участию в Соревнованиях Городской лиги среди команд мальчиков в трех возрастных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группах, 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Сельской лиге - «Колосок» среди команд мальчиков в двух возрастных группах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всех этапах:</a:t>
            </a:r>
          </a:p>
          <a:p>
            <a:pPr indent="447675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Допускаются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indent="447675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– команды общеобразовательных организаций;</a:t>
            </a:r>
          </a:p>
          <a:p>
            <a:pPr indent="447675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– команды школьных спортивных клубов общеобразовательных организаций (далее – ШСК; в состав команды ШСК могут входить учащиеся нескольких общеобразовательных организаций – филиалов, структурных подразделений, входящих в </a:t>
            </a:r>
            <a:r>
              <a:rPr lang="ru-RU" b="1" dirty="0">
                <a:solidFill>
                  <a:srgbClr val="FF0000"/>
                </a:solidFill>
              </a:rPr>
              <a:t>объединенную общеобразовательную организацию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); </a:t>
            </a:r>
          </a:p>
          <a:p>
            <a:pPr indent="447675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организаций: спортивных клубов по месту жительства, организаций дополнительного образования детей спортивной направленности; </a:t>
            </a:r>
          </a:p>
          <a:p>
            <a:pPr indent="447675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3-й и 4-й категорий, перечень которых приведен на сайте </a:t>
            </a:r>
            <a:r>
              <a:rPr lang="en-US" b="1" dirty="0">
                <a:solidFill>
                  <a:srgbClr val="FF0000"/>
                </a:solidFill>
              </a:rPr>
              <a:t>www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r>
              <a:rPr lang="en-US" b="1" dirty="0" err="1">
                <a:solidFill>
                  <a:srgbClr val="FF0000"/>
                </a:solidFill>
              </a:rPr>
              <a:t>rfs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r>
              <a:rPr lang="en-US" b="1" dirty="0" err="1" smtClean="0">
                <a:solidFill>
                  <a:srgbClr val="FF0000"/>
                </a:solidFill>
              </a:rPr>
              <a:t>ru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разделе Футбол России – «Наша смена» (Футбол России/Подготовка резерва/«Наша смена»/Документы/ Категории спортивных школ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);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– команды иных организаций, при условии выполнения ими требований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Положения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 Всероссийских соревнования юных футболистов «Кожаный мяч» в 2022 году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indent="447675" algn="just"/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88640"/>
            <a:ext cx="9144000" cy="5597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Требования к участникам и условия допуска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:</a:t>
            </a:r>
            <a:endParaRPr lang="ru-RU" sz="8000" dirty="0" smtClean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НЕ допускаются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indent="447675" algn="just"/>
            <a:r>
              <a:rPr lang="ru-RU" sz="1500" b="1" dirty="0">
                <a:solidFill>
                  <a:schemeClr val="bg1"/>
                </a:solidFill>
              </a:rPr>
              <a:t>в младшей, средней и старшей возрастных группах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1-й и 2-й категорий, перечень которых приведен на сайте </a:t>
            </a:r>
            <a:r>
              <a:rPr lang="en-US" sz="1500" b="1" dirty="0">
                <a:solidFill>
                  <a:srgbClr val="FF0000"/>
                </a:solidFill>
              </a:rPr>
              <a:t>www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 err="1">
                <a:solidFill>
                  <a:srgbClr val="FF0000"/>
                </a:solidFill>
              </a:rPr>
              <a:t>rfs</a:t>
            </a:r>
            <a:r>
              <a:rPr lang="ru-RU" sz="1500" b="1" dirty="0">
                <a:solidFill>
                  <a:srgbClr val="FF0000"/>
                </a:solidFill>
              </a:rPr>
              <a:t>.</a:t>
            </a:r>
            <a:r>
              <a:rPr lang="en-US" sz="1500" b="1" dirty="0" err="1" smtClean="0">
                <a:solidFill>
                  <a:srgbClr val="FF0000"/>
                </a:solidFill>
              </a:rPr>
              <a:t>ru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При заявке футболиста на участие в Соревнованиях на основании отчисления из спортивной школы 1-й или 2-й категории в ГСК предоставляется копия приказа об отчислении футболиста, которая прилагается к заявочному листу команды; </a:t>
            </a:r>
          </a:p>
          <a:p>
            <a:pPr indent="447675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3-й и 4-й категорий, иных Спортивных организаций, учрежденных профессиональными футбольными клубами, или имеющими с этими клубами договорные отношения; </a:t>
            </a:r>
          </a:p>
          <a:p>
            <a:pPr indent="447675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3-й и 4-й категорий, иных Спортивных организаций, принимающие участие в первенствах по футболу среди спортивных школ г. Москвы (клубная, первая, вторая и третья лиги), Московской области (высшая и первая группы), г. Санкт Петербурга (высшая и массовая лиги).</a:t>
            </a:r>
          </a:p>
          <a:p>
            <a:pPr indent="447675"/>
            <a:r>
              <a:rPr lang="ru-RU" sz="1500" b="1" dirty="0">
                <a:solidFill>
                  <a:schemeClr val="bg1"/>
                </a:solidFill>
              </a:rPr>
              <a:t>в средней и старшей возрастных группах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3-й и 4-й категорий, иных Спортивных организаций, принимающие участие в межрегиональных этапах всероссийских соревнований среди команд спортивных школ по футболу и мини-футболу.</a:t>
            </a:r>
          </a:p>
          <a:p>
            <a:pPr indent="447675" algn="just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</a:rPr>
              <a:t>Футболисты 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(мальчики), зарегистрированные в системе РФС.ЦП за спортивные школы 3-й и 4-й категорий, могут быть заявлены на участие в Соревнованиях как Городской, так и Сельской лиги - «Колосок» за команды общеобразовательных организаций, в которых обучаются, либо за команды ШСК в неограниченном количестве во всех возрастных группах.</a:t>
            </a:r>
          </a:p>
          <a:p>
            <a:pPr indent="447675" algn="just"/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Футболисты (мальчики), зарегистрированные в системе РФС.ЦП за спортивные школы 1-й и 2-й категорий, могут быть заявлены на участие в Соревнованиях за команды общеобразовательных организаций, в которых обучаются, или за соответствующие ШСК при условии не более двух человек в каждой команде во всех возрастных группах.</a:t>
            </a:r>
          </a:p>
          <a:p>
            <a:pPr indent="447675" algn="just"/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5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32951"/>
            <a:ext cx="9144000" cy="63175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Президентские состязания</a:t>
            </a:r>
            <a:endParaRPr lang="ru-RU" sz="8000" dirty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7016" y="943056"/>
            <a:ext cx="885698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СРОКИ ПРОВЕДЕНИЯ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214221"/>
              </p:ext>
            </p:extLst>
          </p:nvPr>
        </p:nvGraphicFramePr>
        <p:xfrm>
          <a:off x="811" y="1667276"/>
          <a:ext cx="9144000" cy="4917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31840">
                  <a:extLst>
                    <a:ext uri="{9D8B030D-6E8A-4147-A177-3AD203B41FA5}">
                      <a16:colId xmlns:a16="http://schemas.microsoft.com/office/drawing/2014/main" val="1690044149"/>
                    </a:ext>
                  </a:extLst>
                </a:gridCol>
                <a:gridCol w="6012160">
                  <a:extLst>
                    <a:ext uri="{9D8B030D-6E8A-4147-A177-3AD203B41FA5}">
                      <a16:colId xmlns:a16="http://schemas.microsoft.com/office/drawing/2014/main" val="4174639903"/>
                    </a:ext>
                  </a:extLst>
                </a:gridCol>
              </a:tblGrid>
              <a:tr h="961304">
                <a:tc>
                  <a:txBody>
                    <a:bodyPr/>
                    <a:lstStyle/>
                    <a:p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 этап (школьный)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проводится до 1 апреля 2022 года в общеобразовательных организациях Республики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149230"/>
                  </a:ext>
                </a:extLst>
              </a:tr>
              <a:tr h="961304">
                <a:tc>
                  <a:txBody>
                    <a:bodyPr/>
                    <a:lstStyle/>
                    <a:p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</a:rPr>
                        <a:t>II</a:t>
                      </a:r>
                      <a:r>
                        <a:rPr lang="en-US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этап</a:t>
                      </a:r>
                    </a:p>
                    <a:p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</a:rPr>
                        <a:t>(муниципальный)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проводится до 15 апреля 2022 года в муниципальных образованиях Республики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Крым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1050623"/>
                  </a:ext>
                </a:extLst>
              </a:tr>
              <a:tr h="667572">
                <a:tc>
                  <a:txBody>
                    <a:bodyPr/>
                    <a:lstStyle/>
                    <a:p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II</a:t>
                      </a:r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этап (региональный)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dirty="0">
                          <a:solidFill>
                            <a:schemeClr val="bg1"/>
                          </a:solidFill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проводится в два тура: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341070"/>
                  </a:ext>
                </a:extLst>
              </a:tr>
              <a:tr h="495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1 тур (отборочный)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заочно </a:t>
                      </a:r>
                      <a:r>
                        <a:rPr kumimoji="0" lang="en-US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US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18 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22 апреля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 года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5833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2200" b="1" baseline="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тур 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(финальный)</a:t>
                      </a:r>
                      <a:r>
                        <a:rPr lang="ru-RU" sz="2200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по 20 мая 2022 года</a:t>
                      </a:r>
                      <a:endParaRPr lang="ru-RU" sz="2200" b="0" dirty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222518"/>
                  </a:ext>
                </a:extLst>
              </a:tr>
              <a:tr h="9613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V</a:t>
                      </a:r>
                      <a:r>
                        <a:rPr lang="ru-RU" sz="2200" b="1" dirty="0">
                          <a:solidFill>
                            <a:schemeClr val="bg1"/>
                          </a:solidFill>
                          <a:latin typeface="+mn-lt"/>
                          <a:cs typeface="Arial" panose="020B0604020202020204" pitchFamily="34" charset="0"/>
                        </a:rPr>
                        <a:t> этап (всероссийский) </a:t>
                      </a:r>
                      <a:endParaRPr lang="ru-RU" sz="2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по 27 сентября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 года – </a:t>
                      </a:r>
                      <a:r>
                        <a:rPr kumimoji="0" lang="ru-RU" sz="2200" b="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базе ФГБОУ ДО «ВДЦ «Орлёнок» (Краснодарский край)</a:t>
                      </a:r>
                      <a:endParaRPr kumimoji="0" lang="ru-RU" sz="22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989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10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88640"/>
            <a:ext cx="9144000" cy="55974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Требования к участникам и условия допуска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:</a:t>
            </a:r>
            <a:endParaRPr lang="ru-RU" sz="8000" dirty="0" smtClean="0">
              <a:solidFill>
                <a:schemeClr val="accent1">
                  <a:lumMod val="50000"/>
                </a:schemeClr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53482"/>
            <a:ext cx="86409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НЕ допускаются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indent="447675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К участию в Соревнованиях среди девочек в трех возрастных группах на всех этапах:</a:t>
            </a:r>
          </a:p>
          <a:p>
            <a:pPr indent="447675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Допускаются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indent="447675"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– команды общеобразовательных организаций, ШСК, в состав команд которых могут входить учащиеся нескольких общеобразовательных организаций, создавших ШСК, команды спортивных школ 3-й и 4-й категорий, спортивных клубов по месту жительства, организаций дополнительного образования детей спортивной направленности и иных организаций, при условии выполнения требований настоящего Положения.</a:t>
            </a:r>
          </a:p>
          <a:p>
            <a:pPr indent="447675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допускаются:</a:t>
            </a:r>
          </a:p>
          <a:p>
            <a:pPr indent="447675"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– команды спортивных школ 1-й и 2-й категорий; </a:t>
            </a:r>
          </a:p>
          <a:p>
            <a:pPr indent="447675"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– команды – участницы соревнований и по футболу и мини-футболу: Первенства федеральных округов (межрегиональные соревнования, являющиеся отборочными к Первенствам России), Первенства России, Всероссийские спортивные соревнования среди девушек до 18 лет, «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</a:rPr>
              <a:t>Оргхим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-Первенство» (межрегиональные и финальные соревнования среди девочек до 12-ти лет.</a:t>
            </a:r>
          </a:p>
          <a:p>
            <a:pPr indent="447675"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При этом футболистки, зарегистрированные в системе РФС.ЦП за спортивные школы 1-й или 2-й категорий, а также принимающие участие в вышеуказанных соревнованиях по футболу и мини-футболу, могут быть заявлены за команды общеобразовательных организаций, в которых они обучаются, или за соответствующие ШСК, спортивные клубы по месту жительства и организаций дополнительного образования детей спортивной направленности, но не более трех человек за каждую команду во всех возрастных группах.</a:t>
            </a:r>
          </a:p>
        </p:txBody>
      </p:sp>
    </p:spTree>
    <p:extLst>
      <p:ext uri="{BB962C8B-B14F-4D97-AF65-F5344CB8AC3E}">
        <p14:creationId xmlns:p14="http://schemas.microsoft.com/office/powerpoint/2010/main" val="28281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780" y="0"/>
            <a:ext cx="9144000" cy="83671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Президентские состязания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285978"/>
              </p:ext>
            </p:extLst>
          </p:nvPr>
        </p:nvGraphicFramePr>
        <p:xfrm>
          <a:off x="780" y="836710"/>
          <a:ext cx="9169931" cy="50138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080">
                  <a:extLst>
                    <a:ext uri="{9D8B030D-6E8A-4147-A177-3AD203B41FA5}">
                      <a16:colId xmlns:a16="http://schemas.microsoft.com/office/drawing/2014/main" val="74930819"/>
                    </a:ext>
                  </a:extLst>
                </a:gridCol>
                <a:gridCol w="3827248">
                  <a:extLst>
                    <a:ext uri="{9D8B030D-6E8A-4147-A177-3AD203B41FA5}">
                      <a16:colId xmlns:a16="http://schemas.microsoft.com/office/drawing/2014/main" val="2121209690"/>
                    </a:ext>
                  </a:extLst>
                </a:gridCol>
                <a:gridCol w="1660881">
                  <a:extLst>
                    <a:ext uri="{9D8B030D-6E8A-4147-A177-3AD203B41FA5}">
                      <a16:colId xmlns:a16="http://schemas.microsoft.com/office/drawing/2014/main" val="3223728186"/>
                    </a:ext>
                  </a:extLst>
                </a:gridCol>
                <a:gridCol w="1588669">
                  <a:extLst>
                    <a:ext uri="{9D8B030D-6E8A-4147-A177-3AD203B41FA5}">
                      <a16:colId xmlns:a16="http://schemas.microsoft.com/office/drawing/2014/main" val="3319313713"/>
                    </a:ext>
                  </a:extLst>
                </a:gridCol>
                <a:gridCol w="1552053">
                  <a:extLst>
                    <a:ext uri="{9D8B030D-6E8A-4147-A177-3AD203B41FA5}">
                      <a16:colId xmlns:a16="http://schemas.microsoft.com/office/drawing/2014/main" val="3947957834"/>
                    </a:ext>
                  </a:extLst>
                </a:gridCol>
              </a:tblGrid>
              <a:tr h="23432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Виды спорта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4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участников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Форма участия</a:t>
                      </a: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4035282"/>
                  </a:ext>
                </a:extLst>
              </a:tr>
              <a:tr h="2546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Юноши</a:t>
                      </a:r>
                    </a:p>
                  </a:txBody>
                  <a:tcPr marL="52617" marR="526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Девушки</a:t>
                      </a:r>
                    </a:p>
                  </a:txBody>
                  <a:tcPr marL="52617" marR="526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354002"/>
                  </a:ext>
                </a:extLst>
              </a:tr>
              <a:tr h="23432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Обязательные</a:t>
                      </a:r>
                      <a:r>
                        <a:rPr kumimoji="0" lang="ru-RU" sz="1400" b="1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виды программы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03655" algn="l"/>
                        </a:tabLst>
                      </a:pP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2217741173"/>
                  </a:ext>
                </a:extLst>
              </a:tr>
              <a:tr h="10026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</a:t>
                      </a:r>
                    </a:p>
                  </a:txBody>
                  <a:tcPr marL="52617" marR="52617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0365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Спортивное	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0365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многоборье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303655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(тесты)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 (городская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класс-команда)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(сельская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 (городская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класс-команда) 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(сельская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Лично- командная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17495881"/>
                  </a:ext>
                </a:extLst>
              </a:tr>
              <a:tr h="10026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Творческий конкурс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5-6 (городская класс- 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2-3 (сельская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5-6 (городская класс-команда)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2-3 (сельская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1529683420"/>
                  </a:ext>
                </a:extLst>
              </a:tr>
              <a:tr h="10026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92250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Теоретический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92250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конкурс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 (городская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класс-команда)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(сельская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 (городская класс-команда)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 (сельская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900481101"/>
                  </a:ext>
                </a:extLst>
              </a:tr>
              <a:tr h="100262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Эстафетный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r>
                        <a:rPr lang="ru-RU" sz="1400" b="1" dirty="0">
                          <a:effectLst/>
                        </a:rPr>
                        <a:t>бег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 (городская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класс-команда) 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(сельская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 (городская класс-команда) /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(сельская класс-команда)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Командная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3613197557"/>
                  </a:ext>
                </a:extLst>
              </a:tr>
              <a:tr h="257937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Дополнительные виды программы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2617" marR="52617" marT="0" marB="0"/>
                </a:tc>
                <a:extLst>
                  <a:ext uri="{0D108BD9-81ED-4DB2-BD59-A6C34878D82A}">
                    <a16:rowId xmlns:a16="http://schemas.microsoft.com/office/drawing/2014/main" val="2157378378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115866"/>
              </p:ext>
            </p:extLst>
          </p:nvPr>
        </p:nvGraphicFramePr>
        <p:xfrm>
          <a:off x="780" y="5828506"/>
          <a:ext cx="9169931" cy="7688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080">
                  <a:extLst>
                    <a:ext uri="{9D8B030D-6E8A-4147-A177-3AD203B41FA5}">
                      <a16:colId xmlns:a16="http://schemas.microsoft.com/office/drawing/2014/main" val="1113595201"/>
                    </a:ext>
                  </a:extLst>
                </a:gridCol>
                <a:gridCol w="3827248">
                  <a:extLst>
                    <a:ext uri="{9D8B030D-6E8A-4147-A177-3AD203B41FA5}">
                      <a16:colId xmlns:a16="http://schemas.microsoft.com/office/drawing/2014/main" val="835412461"/>
                    </a:ext>
                  </a:extLst>
                </a:gridCol>
                <a:gridCol w="1660881">
                  <a:extLst>
                    <a:ext uri="{9D8B030D-6E8A-4147-A177-3AD203B41FA5}">
                      <a16:colId xmlns:a16="http://schemas.microsoft.com/office/drawing/2014/main" val="1463026985"/>
                    </a:ext>
                  </a:extLst>
                </a:gridCol>
                <a:gridCol w="1588669">
                  <a:extLst>
                    <a:ext uri="{9D8B030D-6E8A-4147-A177-3AD203B41FA5}">
                      <a16:colId xmlns:a16="http://schemas.microsoft.com/office/drawing/2014/main" val="805713002"/>
                    </a:ext>
                  </a:extLst>
                </a:gridCol>
                <a:gridCol w="1552053">
                  <a:extLst>
                    <a:ext uri="{9D8B030D-6E8A-4147-A177-3AD203B41FA5}">
                      <a16:colId xmlns:a16="http://schemas.microsoft.com/office/drawing/2014/main" val="3669893284"/>
                    </a:ext>
                  </a:extLst>
                </a:gridCol>
              </a:tblGrid>
              <a:tr h="7688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</a:t>
                      </a:r>
                    </a:p>
                  </a:txBody>
                  <a:tcPr marL="52617" marR="52617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15060" algn="l"/>
                        </a:tabLst>
                      </a:pPr>
                      <a:r>
                        <a:rPr kumimoji="0"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Плавание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Командная</a:t>
                      </a:r>
                    </a:p>
                  </a:txBody>
                  <a:tcPr marL="52617" marR="52617" marT="0" marB="0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218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4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759546"/>
            <a:ext cx="8928992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47675"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Возраст участников класс-команды, которая будет принимать участие - 7 класс (2007, 2008, 2009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</a:rPr>
              <a:t>гг.р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marL="0" lvl="1" indent="447675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К участию во втором туре (финальном) допускается шесть лучших городских и шесть лучших сельских класс-команд.</a:t>
            </a:r>
          </a:p>
          <a:p>
            <a:pPr marL="0" lvl="1" indent="447675"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Официальные вызовы класс-командам на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II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тур будут направлены в органы управления образованием муниципальных образований в срок до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05 мая 2022 года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pPr marL="0" lvl="1" indent="447675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тур (отборочный)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регионального этапа Президентских состязаний проводится заочно на основании предоставленных в Оргкомитет органами управления образованием муниципальных образований Республики Крым следующих материалов:</a:t>
            </a:r>
          </a:p>
          <a:p>
            <a:pPr indent="447675"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утвержденной предварительной заявки;</a:t>
            </a:r>
          </a:p>
          <a:p>
            <a:pPr indent="447675"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скан-копии протокола тестирования по программе «Спортивное многоборье» класс-команды победителя муниципального этапа, подписанного главным судьей и главным секретарем мероприятия и заверенного печатью проводящей организации;</a:t>
            </a:r>
          </a:p>
          <a:p>
            <a:pPr indent="447675"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скан-копии итогового протокола муниципального этапа, подписанного главным судьей и главным секретарем мероприятия и заверенного печатью проводящей организации;</a:t>
            </a:r>
          </a:p>
          <a:p>
            <a:pPr indent="447675" algn="just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видеороликов эстафетного бега класс-команды.</a:t>
            </a:r>
          </a:p>
          <a:p>
            <a:pPr marL="0" lvl="1" indent="447675" algn="just"/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Эстафетный бег должен проводится на стадионе с длиной беговой дорожки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200 или 400 м. </a:t>
            </a:r>
          </a:p>
          <a:p>
            <a:pPr marL="0" lvl="1" indent="447675"/>
            <a:endParaRPr lang="ru-RU" sz="3200" dirty="0">
              <a:solidFill>
                <a:schemeClr val="bg1"/>
              </a:solidFill>
              <a:ea typeface="Times New Roman" panose="02020603050405020304" pitchFamily="18" charset="0"/>
            </a:endParaRPr>
          </a:p>
          <a:p>
            <a:pPr marL="0" lvl="1" indent="447675"/>
            <a:endParaRPr lang="ru-RU" sz="3200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04664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Для участия в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туре (отборочном)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09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447675" algn="just"/>
            <a:r>
              <a:rPr lang="ru-RU" dirty="0">
                <a:solidFill>
                  <a:schemeClr val="bg1"/>
                </a:solidFill>
              </a:rPr>
              <a:t>Видеоролики эстафетного бега должны соответствовать следующим требованиям:</a:t>
            </a:r>
            <a:endParaRPr lang="ru-RU" sz="1400" dirty="0">
              <a:solidFill>
                <a:schemeClr val="bg1"/>
              </a:solidFill>
            </a:endParaRPr>
          </a:p>
          <a:p>
            <a:pPr marL="0" lvl="2" indent="447675" algn="just"/>
            <a:r>
              <a:rPr lang="ru-RU" b="1" dirty="0">
                <a:solidFill>
                  <a:schemeClr val="bg1"/>
                </a:solidFill>
              </a:rPr>
              <a:t>Видео 1</a:t>
            </a:r>
            <a:r>
              <a:rPr lang="ru-RU" dirty="0">
                <a:solidFill>
                  <a:schemeClr val="bg1"/>
                </a:solidFill>
              </a:rPr>
              <a:t> – перед стартом эстафеты каждый участник, показанный крупным планом, называет свою школу, класс, фамилию, имя, дату своего рождения и номер этапа;</a:t>
            </a:r>
            <a:endParaRPr lang="ru-RU" sz="1400" dirty="0">
              <a:solidFill>
                <a:schemeClr val="bg1"/>
              </a:solidFill>
            </a:endParaRPr>
          </a:p>
          <a:p>
            <a:pPr marL="0" lvl="2" indent="447675" algn="just"/>
            <a:r>
              <a:rPr lang="ru-RU" b="1" dirty="0">
                <a:solidFill>
                  <a:schemeClr val="bg1"/>
                </a:solidFill>
              </a:rPr>
              <a:t>Видео 2 </a:t>
            </a:r>
            <a:r>
              <a:rPr lang="ru-RU" dirty="0">
                <a:solidFill>
                  <a:schemeClr val="bg1"/>
                </a:solidFill>
              </a:rPr>
              <a:t>– камера, находящаяся в районе старта, снимает общий план всего забега (на видео должен четко просматриваться старт и финиш, прохождение всего забега), на котором должен быть виден секундомер с показанием хронометража;</a:t>
            </a:r>
            <a:endParaRPr lang="ru-RU" sz="1400" dirty="0">
              <a:solidFill>
                <a:schemeClr val="bg1"/>
              </a:solidFill>
            </a:endParaRPr>
          </a:p>
          <a:p>
            <a:pPr marL="0" lvl="2" indent="447675" algn="just"/>
            <a:r>
              <a:rPr lang="ru-RU" b="1" dirty="0">
                <a:solidFill>
                  <a:schemeClr val="bg1"/>
                </a:solidFill>
              </a:rPr>
              <a:t>Видео 3</a:t>
            </a:r>
            <a:r>
              <a:rPr lang="ru-RU" dirty="0">
                <a:solidFill>
                  <a:schemeClr val="bg1"/>
                </a:solidFill>
              </a:rPr>
              <a:t> камера, находящаяся на противоположной от старта стороне, снимает общий план всего забега (на видео должен четко просматриваться старт, прохождение всего забега и финиш), на котором должен быть виден секундомер с показанием хронометража.</a:t>
            </a:r>
            <a:endParaRPr lang="ru-RU" sz="1400" dirty="0">
              <a:solidFill>
                <a:schemeClr val="bg1"/>
              </a:solidFill>
            </a:endParaRPr>
          </a:p>
          <a:p>
            <a:pPr marL="0" lvl="1" indent="447675" algn="just"/>
            <a:r>
              <a:rPr lang="ru-RU" b="1" dirty="0">
                <a:solidFill>
                  <a:schemeClr val="bg1"/>
                </a:solidFill>
              </a:rPr>
              <a:t>Команды, предоставившие сфальсифицированные результаты эстафеты, отстраняются от участия в региональном этапе.</a:t>
            </a:r>
            <a:endParaRPr lang="ru-RU" sz="1400" dirty="0">
              <a:solidFill>
                <a:schemeClr val="bg1"/>
              </a:solidFill>
            </a:endParaRPr>
          </a:p>
          <a:p>
            <a:pPr marL="0" lvl="1" indent="447675" algn="just"/>
            <a:r>
              <a:rPr lang="ru-RU" dirty="0">
                <a:solidFill>
                  <a:schemeClr val="bg1"/>
                </a:solidFill>
              </a:rPr>
              <a:t>Рекомендуемый формат видео </a:t>
            </a:r>
            <a:r>
              <a:rPr lang="en-US" dirty="0" err="1">
                <a:solidFill>
                  <a:schemeClr val="bg1"/>
                </a:solidFill>
              </a:rPr>
              <a:t>mp</a:t>
            </a:r>
            <a:r>
              <a:rPr lang="ru-RU" dirty="0">
                <a:solidFill>
                  <a:schemeClr val="bg1"/>
                </a:solidFill>
              </a:rPr>
              <a:t>4, качество видео не ниже 720р (разрешение, допустимое на мобильном телефоне), соотношение ширины и высоты кадра видеоролика – 16:9. Видеомонтаж роликов запрещается.</a:t>
            </a:r>
            <a:endParaRPr lang="ru-RU" sz="1400" dirty="0">
              <a:solidFill>
                <a:schemeClr val="bg1"/>
              </a:solidFill>
            </a:endParaRPr>
          </a:p>
          <a:p>
            <a:pPr indent="447675" algn="just"/>
            <a:r>
              <a:rPr lang="ru-RU" dirty="0">
                <a:solidFill>
                  <a:schemeClr val="bg1"/>
                </a:solidFill>
              </a:rPr>
              <a:t>Материалы для участия в  </a:t>
            </a:r>
            <a:r>
              <a:rPr lang="en-US" b="1" dirty="0">
                <a:solidFill>
                  <a:schemeClr val="bg1"/>
                </a:solidFill>
              </a:rPr>
              <a:t>I</a:t>
            </a:r>
            <a:r>
              <a:rPr lang="ru-RU" dirty="0">
                <a:solidFill>
                  <a:schemeClr val="bg1"/>
                </a:solidFill>
              </a:rPr>
              <a:t> туре (отборочном) направляются в Оргкомитет регионального этапа в срок </a:t>
            </a:r>
            <a:r>
              <a:rPr lang="ru-RU" b="1" dirty="0">
                <a:solidFill>
                  <a:schemeClr val="bg1"/>
                </a:solidFill>
              </a:rPr>
              <a:t>до 18 апреля 2022 года</a:t>
            </a:r>
            <a:r>
              <a:rPr lang="ru-RU" dirty="0">
                <a:solidFill>
                  <a:schemeClr val="bg1"/>
                </a:solidFill>
              </a:rPr>
              <a:t> в электронном виде на адрес электронной почты </a:t>
            </a:r>
            <a:r>
              <a:rPr lang="en-US" sz="2000" b="1" u="sng" dirty="0">
                <a:solidFill>
                  <a:srgbClr val="FF0000"/>
                </a:solidFill>
              </a:rPr>
              <a:t>cdutk.sport@yandex.ru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с указанием в теме письма: «Президентские состязания. Наименование муниципального образования».</a:t>
            </a:r>
            <a:endParaRPr lang="ru-RU" sz="3200" dirty="0">
              <a:solidFill>
                <a:schemeClr val="bg1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Для участия в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туре (отборочном)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74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1. Спортивное многоборье (тесты)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Бег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60 м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(юноши, девушки 7, 8, 9 классов)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Бег 1000 м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(юноши, девушки)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Наклон вперед из положения сидя (юноши, девушки)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Подтягивание на перекладине (юноши)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Подъем туловища из положения лежа на спине за 30 сек. (юноши, девушки)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Прыжок в длину с места (юноши, девушки)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26670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Сгибание и разгибание рук в упоре лежа (отжимание) (девушки). </a:t>
            </a:r>
          </a:p>
          <a:p>
            <a:pPr algn="just"/>
            <a:endParaRPr lang="ru-RU" sz="2000" b="1" dirty="0">
              <a:solidFill>
                <a:schemeClr val="bg1"/>
              </a:solidFill>
            </a:endParaRP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Таблица оценки результатов </a:t>
            </a:r>
            <a:r>
              <a:rPr lang="ru-RU" sz="2000" dirty="0">
                <a:solidFill>
                  <a:schemeClr val="bg1"/>
                </a:solidFill>
              </a:rPr>
              <a:t>в спортивном многоборье (тестах) размещена на сайте Федерального государственного бюджетного учреждения «Федеральный центр организационно-методического обеспечения физического воспитания» (</a:t>
            </a:r>
            <a:r>
              <a:rPr lang="ru-RU" sz="2000" dirty="0" err="1">
                <a:solidFill>
                  <a:schemeClr val="bg1"/>
                </a:solidFill>
              </a:rPr>
              <a:t>фцомофв.рф</a:t>
            </a:r>
            <a:r>
              <a:rPr lang="ru-RU" sz="2000" dirty="0">
                <a:solidFill>
                  <a:schemeClr val="bg1"/>
                </a:solidFill>
              </a:rPr>
              <a:t>) в телекоммуникационной сети Интернет.</a:t>
            </a:r>
          </a:p>
          <a:p>
            <a:endParaRPr lang="ru-RU" sz="4000" b="1" dirty="0">
              <a:solidFill>
                <a:schemeClr val="accent1">
                  <a:lumMod val="75000"/>
                </a:schemeClr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2. Творческий конкурс</a:t>
            </a:r>
          </a:p>
          <a:p>
            <a:pPr marL="0" lvl="2" indent="361950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Тема творческого конкурса 2021-2022 учебного года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0" lvl="2" algn="ctr"/>
            <a:r>
              <a:rPr lang="ru-RU" b="1" dirty="0">
                <a:solidFill>
                  <a:schemeClr val="bg1"/>
                </a:solidFill>
              </a:rPr>
              <a:t>«Спортивное наследие народов России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pPr marL="0" lvl="2" algn="ctr"/>
            <a:endParaRPr lang="ru-RU" sz="2000" b="1" dirty="0">
              <a:solidFill>
                <a:schemeClr val="bg1"/>
              </a:solidFill>
            </a:endParaRP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творческом конкурсе принимают участие от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городских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класс-команд 5‑6 юношей и 5-6 девушек, от сельских класс-команд – не менее 2‑3 юношей и 2-3 девушек.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случае нарушения регламента в части количества участников (без уважительной причины) класс-команде присуждается последнее место в творческом конкурсе.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Время выступления – 6-8 минут.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Класс-команда представляет музыкально-художественную композицию. Для раскрытия темы могут быть использованы различные виды художественного, ораторского и сценического искусства (исполнение песен, танцев,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элементы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различных видов спорта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pPr marL="0" lvl="2" indent="361950" algn="just"/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5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516802"/>
            <a:ext cx="89289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lvl="2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3. Теоретический конкурс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 теоретическом конкурсе принимают участие все участники городских и сельских класс-команд.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Задания для теоретического конкурса будут разрабатываться по следующим темам: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Олимпийские игры и олимпийское движение; 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развитие спорта в дореволюционной России, СССР; 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достижения советских и российских спортсменов на Олимпийских играх и международной спортивной арене; 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физкультурно-спортивная деятельность обучающихся;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- физическая (двигательная) активность обучающихся.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Теоретический конкурс проводится в виде тестирования, которое включает 15 вопросов с вариантами ответов. Время, отведенное для прохождения теста, ограничивается 10 минутами.</a:t>
            </a:r>
          </a:p>
          <a:p>
            <a:pPr marL="0" lvl="2" indent="361950"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Примерный список вопросов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размещен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на сайте ГБОУ ДО РК «Центр детско-юношеского туризма и краеведения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13407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2000" dirty="0">
              <a:solidFill>
                <a:schemeClr val="tx2">
                  <a:lumMod val="10000"/>
                </a:schemeClr>
              </a:solidFill>
              <a:effectLst/>
              <a:latin typeface="Arial Black" panose="020B0A04020102020204" pitchFamily="34" charset="0"/>
            </a:endParaRP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ПРОГРАММА ПРОВЕДЕНИЯ</a:t>
            </a:r>
          </a:p>
          <a:p>
            <a:pPr lvl="0">
              <a:lnSpc>
                <a:spcPct val="90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II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тура (финального)</a:t>
            </a:r>
          </a:p>
          <a:p>
            <a:pPr lvl="0">
              <a:lnSpc>
                <a:spcPct val="90000"/>
              </a:lnSpc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Президентских состязаний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83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59A9F2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4912</TotalTime>
  <Words>3185</Words>
  <Application>Microsoft Office PowerPoint</Application>
  <PresentationFormat>Экран (4:3)</PresentationFormat>
  <Paragraphs>543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364</cp:revision>
  <dcterms:created xsi:type="dcterms:W3CDTF">2015-08-24T15:47:52Z</dcterms:created>
  <dcterms:modified xsi:type="dcterms:W3CDTF">2022-03-30T07:44:13Z</dcterms:modified>
</cp:coreProperties>
</file>