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306" r:id="rId2"/>
    <p:sldId id="298" r:id="rId3"/>
    <p:sldId id="365" r:id="rId4"/>
    <p:sldId id="367" r:id="rId5"/>
    <p:sldId id="368" r:id="rId6"/>
    <p:sldId id="335" r:id="rId7"/>
    <p:sldId id="331" r:id="rId8"/>
    <p:sldId id="334" r:id="rId9"/>
    <p:sldId id="336" r:id="rId10"/>
    <p:sldId id="340" r:id="rId11"/>
    <p:sldId id="341" r:id="rId12"/>
    <p:sldId id="356" r:id="rId13"/>
    <p:sldId id="357" r:id="rId14"/>
    <p:sldId id="342" r:id="rId15"/>
    <p:sldId id="346" r:id="rId16"/>
    <p:sldId id="345" r:id="rId17"/>
    <p:sldId id="369" r:id="rId18"/>
    <p:sldId id="370" r:id="rId19"/>
    <p:sldId id="371" r:id="rId20"/>
    <p:sldId id="372" r:id="rId21"/>
    <p:sldId id="373" r:id="rId22"/>
    <p:sldId id="30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F36EB36-4251-4111-9E50-B0D25375543E}">
          <p14:sldIdLst>
            <p14:sldId id="306"/>
            <p14:sldId id="298"/>
            <p14:sldId id="365"/>
            <p14:sldId id="367"/>
            <p14:sldId id="368"/>
            <p14:sldId id="335"/>
            <p14:sldId id="331"/>
            <p14:sldId id="334"/>
            <p14:sldId id="336"/>
            <p14:sldId id="340"/>
            <p14:sldId id="341"/>
            <p14:sldId id="356"/>
            <p14:sldId id="357"/>
            <p14:sldId id="342"/>
            <p14:sldId id="346"/>
            <p14:sldId id="345"/>
            <p14:sldId id="369"/>
            <p14:sldId id="370"/>
            <p14:sldId id="371"/>
            <p14:sldId id="372"/>
            <p14:sldId id="373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89503" autoAdjust="0"/>
  </p:normalViewPr>
  <p:slideViewPr>
    <p:cSldViewPr>
      <p:cViewPr varScale="1">
        <p:scale>
          <a:sx n="65" d="100"/>
          <a:sy n="65" d="100"/>
        </p:scale>
        <p:origin x="155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5F674-0D4C-4F7C-964A-B27FE46FD01F}" type="datetimeFigureOut">
              <a:rPr lang="ru-RU" smtClean="0"/>
              <a:t>29.03.2022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5A623-F823-48F7-B738-7A50ABAE13B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07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5A623-F823-48F7-B738-7A50ABAE13BC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978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5A623-F823-48F7-B738-7A50ABAE13BC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8218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5A623-F823-48F7-B738-7A50ABAE13BC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17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5A623-F823-48F7-B738-7A50ABAE13BC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460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85268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2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24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92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423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82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5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3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9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49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97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2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29.03.2022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398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188640"/>
            <a:ext cx="734481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400" b="1" dirty="0">
                <a:solidFill>
                  <a:srgbClr val="59A9F2">
                    <a:lumMod val="50000"/>
                  </a:srgbClr>
                </a:solidFill>
                <a:latin typeface="Arial"/>
              </a:rPr>
            </a:br>
            <a:r>
              <a:rPr lang="ru-RU" b="1" dirty="0">
                <a:solidFill>
                  <a:srgbClr val="59A9F2">
                    <a:lumMod val="50000"/>
                  </a:srgbClr>
                </a:solidFill>
                <a:latin typeface="Arial"/>
              </a:rPr>
              <a:t>МИНИСТЕРСТВО ОБРАЗОВАНИЯ, НАУКИ И МОЛОДЕЖИ РЕСПУБЛИКИ КРЫМ</a:t>
            </a:r>
          </a:p>
          <a:p>
            <a:pPr algn="ctr"/>
            <a:endParaRPr lang="ru-RU" b="1" dirty="0">
              <a:solidFill>
                <a:srgbClr val="59A9F2">
                  <a:lumMod val="50000"/>
                </a:srgbClr>
              </a:solidFill>
              <a:latin typeface="Arial"/>
            </a:endParaRPr>
          </a:p>
          <a:p>
            <a:pPr algn="ctr"/>
            <a:r>
              <a:rPr lang="ru-RU" b="1" dirty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ГОСУДАРСТВЕННОЕ БЮДЖЕТНОЕ ОБРАЗОВАТЕЛЬНОЕ УЧРЕЖДЕНИЕ ДОПОЛНИТЕЛЬНОГО ОБРАЗОВАНИЯ </a:t>
            </a:r>
          </a:p>
          <a:p>
            <a:pPr algn="ctr"/>
            <a:r>
              <a:rPr lang="ru-RU" b="1" dirty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РЕСПУБЛИКИ КРЫМ </a:t>
            </a:r>
          </a:p>
          <a:p>
            <a:pPr algn="ctr"/>
            <a:r>
              <a:rPr lang="ru-RU" b="1" dirty="0">
                <a:solidFill>
                  <a:srgbClr val="59A9F2">
                    <a:lumMod val="50000"/>
                  </a:srgbClr>
                </a:solidFill>
                <a:latin typeface="Arial"/>
                <a:cs typeface="Times New Roman" pitchFamily="18" charset="0"/>
              </a:rPr>
              <a:t>«ЦЕНТР ДЕТСКО-ЮНОШЕСКОГО ТУРИЗМА И КРАЕВЕДЕНИЯ»</a:t>
            </a:r>
          </a:p>
          <a:p>
            <a:pPr algn="ctr"/>
            <a:endParaRPr lang="ru-RU" sz="2400" b="1" dirty="0">
              <a:solidFill>
                <a:srgbClr val="59A9F2">
                  <a:lumMod val="50000"/>
                </a:srgbClr>
              </a:solidFill>
              <a:latin typeface="Arial"/>
              <a:cs typeface="Times New Roman" pitchFamily="18" charset="0"/>
            </a:endParaRPr>
          </a:p>
          <a:p>
            <a:pPr algn="ctr"/>
            <a:endParaRPr lang="ru-RU" sz="4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endParaRPr lang="ru-RU" sz="40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5" name="Рисунок 4" descr="лого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516" y="3144287"/>
            <a:ext cx="3009516" cy="301422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38968" y="3144287"/>
            <a:ext cx="5515159" cy="301422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45720" tIns="0" rIns="45720" bIns="0" anchor="ctr" anchorCtr="0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О работе на единой информационной площадке по направлению </a:t>
            </a:r>
          </a:p>
          <a:p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«Физическая культура и спорт в образовании» (</a:t>
            </a:r>
            <a:r>
              <a:rPr lang="ru-RU" sz="1800" dirty="0" err="1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еип-фкис.рф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)</a:t>
            </a:r>
          </a:p>
          <a:p>
            <a:endParaRPr lang="ru-RU" sz="1600" i="1" cap="none" dirty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endParaRPr lang="ru-RU" sz="1600" i="1" cap="none" dirty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algn="r"/>
            <a:r>
              <a:rPr lang="ru-RU" sz="1800" i="1" cap="none" dirty="0">
                <a:solidFill>
                  <a:schemeClr val="accent1">
                    <a:lumMod val="50000"/>
                  </a:schemeClr>
                </a:solidFill>
                <a:effectLst/>
              </a:rPr>
              <a:t>Докладчик:  Павлова Екатерина Сергеевна, </a:t>
            </a:r>
          </a:p>
          <a:p>
            <a:pPr algn="r"/>
            <a:r>
              <a:rPr lang="ru-RU" sz="1800" i="1" cap="none" dirty="0">
                <a:solidFill>
                  <a:schemeClr val="accent1">
                    <a:lumMod val="50000"/>
                  </a:schemeClr>
                </a:solidFill>
                <a:effectLst/>
              </a:rPr>
              <a:t>методист ГБОУ ДО РК «ЦДЮТК»</a:t>
            </a:r>
          </a:p>
        </p:txBody>
      </p:sp>
    </p:spTree>
    <p:extLst>
      <p:ext uri="{BB962C8B-B14F-4D97-AF65-F5344CB8AC3E}">
        <p14:creationId xmlns:p14="http://schemas.microsoft.com/office/powerpoint/2010/main" val="1068900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D4365B-FF41-430C-A768-C563CCAE2E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01" t="12606" r="22199" b="14559"/>
          <a:stretch/>
        </p:blipFill>
        <p:spPr>
          <a:xfrm>
            <a:off x="1130847" y="1268760"/>
            <a:ext cx="6882303" cy="4970552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97AE56D-EB9B-4D8C-9CF0-54A9D5401398}"/>
              </a:ext>
            </a:extLst>
          </p:cNvPr>
          <p:cNvSpPr txBox="1">
            <a:spLocks/>
          </p:cNvSpPr>
          <p:nvPr/>
        </p:nvSpPr>
        <p:spPr>
          <a:xfrm>
            <a:off x="457198" y="433672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ГЛАВНОЕ – ИТП ШСК – РЕЕСТР ШСК – СВЕДЕНИЯ О ШСК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BD7EFC75-934C-4730-86B9-BE4A52137307}"/>
              </a:ext>
            </a:extLst>
          </p:cNvPr>
          <p:cNvSpPr/>
          <p:nvPr/>
        </p:nvSpPr>
        <p:spPr>
          <a:xfrm>
            <a:off x="3275856" y="2169860"/>
            <a:ext cx="2556283" cy="3168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92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97AE56D-EB9B-4D8C-9CF0-54A9D5401398}"/>
              </a:ext>
            </a:extLst>
          </p:cNvPr>
          <p:cNvSpPr txBox="1">
            <a:spLocks/>
          </p:cNvSpPr>
          <p:nvPr/>
        </p:nvSpPr>
        <p:spPr>
          <a:xfrm>
            <a:off x="457198" y="433672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ГЛАВНОЕ – ИТП ШСК – РЕЕСТР ШСК – СВЕДЕНИЯ О ШСК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49D48A-6966-4186-B90E-401E595836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63" t="20883" r="21651" b="17003"/>
          <a:stretch/>
        </p:blipFill>
        <p:spPr>
          <a:xfrm>
            <a:off x="187485" y="1200390"/>
            <a:ext cx="8769030" cy="5326968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BD7EFC75-934C-4730-86B9-BE4A52137307}"/>
              </a:ext>
            </a:extLst>
          </p:cNvPr>
          <p:cNvSpPr/>
          <p:nvPr/>
        </p:nvSpPr>
        <p:spPr>
          <a:xfrm>
            <a:off x="611560" y="2132856"/>
            <a:ext cx="2556283" cy="3168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601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97AE56D-EB9B-4D8C-9CF0-54A9D5401398}"/>
              </a:ext>
            </a:extLst>
          </p:cNvPr>
          <p:cNvSpPr txBox="1">
            <a:spLocks/>
          </p:cNvSpPr>
          <p:nvPr/>
        </p:nvSpPr>
        <p:spPr>
          <a:xfrm>
            <a:off x="457198" y="433672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ГЛАВНОЕ – ИТП ШСК – РЕЕСТР ШСК – СВЕДЕНИЯ О ШСК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AD3D40-B885-44AE-8FD7-352748A8D3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14" r="17713" b="13451"/>
          <a:stretch/>
        </p:blipFill>
        <p:spPr>
          <a:xfrm>
            <a:off x="-3529" y="1484784"/>
            <a:ext cx="9144002" cy="455043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3713C88-E386-434C-AF17-C6BA352113F1}"/>
              </a:ext>
            </a:extLst>
          </p:cNvPr>
          <p:cNvSpPr/>
          <p:nvPr/>
        </p:nvSpPr>
        <p:spPr>
          <a:xfrm>
            <a:off x="0" y="3068960"/>
            <a:ext cx="125963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8361620-2C95-426D-9BF2-9117478D43D1}"/>
              </a:ext>
            </a:extLst>
          </p:cNvPr>
          <p:cNvSpPr/>
          <p:nvPr/>
        </p:nvSpPr>
        <p:spPr>
          <a:xfrm>
            <a:off x="2627784" y="2723778"/>
            <a:ext cx="288032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85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97AE56D-EB9B-4D8C-9CF0-54A9D5401398}"/>
              </a:ext>
            </a:extLst>
          </p:cNvPr>
          <p:cNvSpPr txBox="1">
            <a:spLocks/>
          </p:cNvSpPr>
          <p:nvPr/>
        </p:nvSpPr>
        <p:spPr>
          <a:xfrm>
            <a:off x="457198" y="433672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ГЛАВНОЕ – ИТП ШСК – РЕЕСТР ШСК – СВЕДЕНИЯ О ШСК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49D48A-6966-4186-B90E-401E595836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63" t="20883" r="21651" b="17003"/>
          <a:stretch/>
        </p:blipFill>
        <p:spPr>
          <a:xfrm>
            <a:off x="187485" y="1200390"/>
            <a:ext cx="8769030" cy="5326968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667F447C-4E88-4F4C-9B29-ED17CD9FD28F}"/>
              </a:ext>
            </a:extLst>
          </p:cNvPr>
          <p:cNvSpPr/>
          <p:nvPr/>
        </p:nvSpPr>
        <p:spPr>
          <a:xfrm>
            <a:off x="5940226" y="2132856"/>
            <a:ext cx="2556283" cy="31683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50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97AE56D-EB9B-4D8C-9CF0-54A9D5401398}"/>
              </a:ext>
            </a:extLst>
          </p:cNvPr>
          <p:cNvSpPr txBox="1">
            <a:spLocks/>
          </p:cNvSpPr>
          <p:nvPr/>
        </p:nvSpPr>
        <p:spPr>
          <a:xfrm>
            <a:off x="457198" y="433672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ГЛАВНОЕ – ИТП ШСК – РЕЕСТР ШСК – МОНИТОРИНГ РЕЕСТРА ШСК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477031-4E82-4DB4-B24C-54C34A36E3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87" t="12182" r="7863" b="10781"/>
          <a:stretch/>
        </p:blipFill>
        <p:spPr>
          <a:xfrm>
            <a:off x="47279" y="1340768"/>
            <a:ext cx="9049442" cy="4608512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667F447C-4E88-4F4C-9B29-ED17CD9FD28F}"/>
              </a:ext>
            </a:extLst>
          </p:cNvPr>
          <p:cNvSpPr/>
          <p:nvPr/>
        </p:nvSpPr>
        <p:spPr>
          <a:xfrm>
            <a:off x="5940152" y="4005064"/>
            <a:ext cx="1224136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42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291444-0021-465D-B24B-50F8B13885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75" t="13583" r="36613" b="26189"/>
          <a:stretch/>
        </p:blipFill>
        <p:spPr>
          <a:xfrm>
            <a:off x="91767" y="1198377"/>
            <a:ext cx="8914585" cy="5398976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97AE56D-EB9B-4D8C-9CF0-54A9D5401398}"/>
              </a:ext>
            </a:extLst>
          </p:cNvPr>
          <p:cNvSpPr txBox="1">
            <a:spLocks/>
          </p:cNvSpPr>
          <p:nvPr/>
        </p:nvSpPr>
        <p:spPr>
          <a:xfrm>
            <a:off x="457198" y="433672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ГЛАВНОЕ – ИТП ШСК – РЕЕСТР ШСК – МОНИТОРИНГ РЕЕСТРА ШСК</a:t>
            </a: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667F447C-4E88-4F4C-9B29-ED17CD9FD28F}"/>
              </a:ext>
            </a:extLst>
          </p:cNvPr>
          <p:cNvSpPr/>
          <p:nvPr/>
        </p:nvSpPr>
        <p:spPr>
          <a:xfrm>
            <a:off x="7596336" y="5155566"/>
            <a:ext cx="1224136" cy="6496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914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C729A7-EF19-4C6C-8538-395D6478A8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13" t="14983" r="38188" b="10782"/>
          <a:stretch/>
        </p:blipFill>
        <p:spPr>
          <a:xfrm>
            <a:off x="448272" y="0"/>
            <a:ext cx="8247456" cy="682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11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ED7FF7-2796-483B-8B4B-725A888169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21" t="19186" r="37223" b="14983"/>
          <a:stretch/>
        </p:blipFill>
        <p:spPr>
          <a:xfrm>
            <a:off x="60628" y="169400"/>
            <a:ext cx="4536504" cy="65191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B7D04F-FB9E-4E4A-B9CE-1DCC4A07A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400" t="23388" r="36613" b="7980"/>
          <a:stretch/>
        </p:blipFill>
        <p:spPr>
          <a:xfrm>
            <a:off x="4692892" y="169400"/>
            <a:ext cx="4390480" cy="651919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5F2BC5C-7452-4EC9-BF7C-05735198E5B7}"/>
              </a:ext>
            </a:extLst>
          </p:cNvPr>
          <p:cNvSpPr/>
          <p:nvPr/>
        </p:nvSpPr>
        <p:spPr>
          <a:xfrm>
            <a:off x="4692892" y="4221088"/>
            <a:ext cx="4390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Срок – до 4 апреля 2022 года</a:t>
            </a:r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01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5F2BC5C-7452-4EC9-BF7C-05735198E5B7}"/>
              </a:ext>
            </a:extLst>
          </p:cNvPr>
          <p:cNvSpPr/>
          <p:nvPr/>
        </p:nvSpPr>
        <p:spPr>
          <a:xfrm>
            <a:off x="912157" y="271947"/>
            <a:ext cx="731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1. Регистрация на платформе ЕИП-ФКИС.РФ</a:t>
            </a:r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47F5D0-D7D9-4EB4-8FAD-9DD4F9AB98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00" t="13582" r="20075" b="6579"/>
          <a:stretch/>
        </p:blipFill>
        <p:spPr>
          <a:xfrm>
            <a:off x="586925" y="764704"/>
            <a:ext cx="7970149" cy="5824339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F242C1A-5106-4BB8-A7CB-1395233B4E47}"/>
              </a:ext>
            </a:extLst>
          </p:cNvPr>
          <p:cNvSpPr/>
          <p:nvPr/>
        </p:nvSpPr>
        <p:spPr>
          <a:xfrm>
            <a:off x="755576" y="1700808"/>
            <a:ext cx="1872208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328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5F2BC5C-7452-4EC9-BF7C-05735198E5B7}"/>
              </a:ext>
            </a:extLst>
          </p:cNvPr>
          <p:cNvSpPr/>
          <p:nvPr/>
        </p:nvSpPr>
        <p:spPr>
          <a:xfrm>
            <a:off x="586925" y="672878"/>
            <a:ext cx="79701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2. Заполнение информации в разделе «Мои отчеты»</a:t>
            </a:r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8952FA-F20E-4B3C-96E2-CC784A81C6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91" t="36417" r="21307" b="17361"/>
          <a:stretch/>
        </p:blipFill>
        <p:spPr>
          <a:xfrm>
            <a:off x="180284" y="1484784"/>
            <a:ext cx="8783431" cy="3888432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F242C1A-5106-4BB8-A7CB-1395233B4E47}"/>
              </a:ext>
            </a:extLst>
          </p:cNvPr>
          <p:cNvSpPr/>
          <p:nvPr/>
        </p:nvSpPr>
        <p:spPr>
          <a:xfrm>
            <a:off x="180284" y="2636911"/>
            <a:ext cx="1367380" cy="576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C18AEBF-8168-4DEC-B91E-2AB9BB69A2EB}"/>
              </a:ext>
            </a:extLst>
          </p:cNvPr>
          <p:cNvSpPr/>
          <p:nvPr/>
        </p:nvSpPr>
        <p:spPr>
          <a:xfrm>
            <a:off x="2411760" y="3220349"/>
            <a:ext cx="5328592" cy="4842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22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ЕДИНАЯ ИНФОРМАЦИОННАЯ ПЛОЩАДКА ПО НАПРАВЛЕНИЮ «ФИЗИЧЕСКАЯ КУЛЬТУРА И СПОРТ В ОБРАЗОВАНИИ» ЕИП-ФКИС.РФ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9F2610-93EC-4A55-B652-53A0B5EA0B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79" r="1176" b="14983"/>
          <a:stretch/>
        </p:blipFill>
        <p:spPr>
          <a:xfrm>
            <a:off x="0" y="1289149"/>
            <a:ext cx="9144000" cy="4153287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D946CD2B-A697-4A1B-828E-E15D6FE49F9D}"/>
              </a:ext>
            </a:extLst>
          </p:cNvPr>
          <p:cNvSpPr txBox="1">
            <a:spLocks/>
          </p:cNvSpPr>
          <p:nvPr/>
        </p:nvSpPr>
        <p:spPr>
          <a:xfrm>
            <a:off x="457200" y="5943064"/>
            <a:ext cx="8229600" cy="432048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Основание: п. 86 распоряжения Правительства РФ от 28.12.2020 года № 3615-р «Об утверждении плана мероприятий по реализации Стратегии развития физической культуры и спота в Российской Федерации на период до 2030 года»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6D84A6-5ECB-4E01-A712-24FFD645A7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88" t="13583" r="13775" b="6579"/>
          <a:stretch/>
        </p:blipFill>
        <p:spPr>
          <a:xfrm>
            <a:off x="107506" y="836712"/>
            <a:ext cx="8928988" cy="547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29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04A419-6F6F-4C31-8F6A-46A5B86CDC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88" t="16383" r="13775" b="6580"/>
          <a:stretch/>
        </p:blipFill>
        <p:spPr>
          <a:xfrm>
            <a:off x="66919" y="764704"/>
            <a:ext cx="9010161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02945" y="2348880"/>
            <a:ext cx="4924017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+7-978-973-25-98 (спортивно-массовый отдел)</a:t>
            </a:r>
          </a:p>
          <a:p>
            <a:pPr algn="ctr"/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untur@crimeaedu.ru</a:t>
            </a:r>
            <a:endParaRPr lang="ru-RU" sz="5400" b="1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endParaRPr lang="ru-RU" sz="5400" b="1" i="1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endParaRPr lang="ru-RU" sz="4000" dirty="0">
              <a:solidFill>
                <a:prstClr val="black"/>
              </a:solidFill>
            </a:endParaRPr>
          </a:p>
        </p:txBody>
      </p:sp>
      <p:pic>
        <p:nvPicPr>
          <p:cNvPr id="5" name="Рисунок 4" descr="лого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2776"/>
            <a:ext cx="416993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7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ЕДИНАЯ ИНФОРМАЦИОННАЯ ПЛОЩАДКА ПО НАПРАВЛЕНИЮ «ФИЗИЧЕСКАЯ КУЛЬТУРА И СПОРТ В ОБРАЗОВАНИИ» ЕИП-ФКИС.РФ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FCE749-9C4A-41AB-9880-3DA328A659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62" t="21987" r="28738" b="7980"/>
          <a:stretch/>
        </p:blipFill>
        <p:spPr>
          <a:xfrm>
            <a:off x="1532055" y="1268760"/>
            <a:ext cx="6079889" cy="542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79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ЕДИНАЯ ИНФОРМАЦИОННАЯ ПЛОЩАДКА ПО НАПРАВЛЕНИЮ «ФИЗИЧЕСКАЯ КУЛЬТУРА И СПОРТ В ОБРАЗОВАНИИ» ЕИП-ФКИС.РФ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B484B6-AC35-493B-9E2D-F08AA3BA52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1" t="14770" r="28737" b="21681"/>
          <a:stretch/>
        </p:blipFill>
        <p:spPr>
          <a:xfrm>
            <a:off x="1172341" y="1124744"/>
            <a:ext cx="6799317" cy="560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5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43204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ЕДИНАЯ ИНФОРМАЦИОННАЯ ПЛОЩАДКА ПО НАПРАВЛЕНИЮ «ФИЗИЧЕСКАЯ КУЛЬТУРА И СПОРТ В ОБРАЗОВАНИИ» ЕИП-ФКИС.РФ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C1A5D3-0B25-4C3C-8FA6-F6799C633E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1" t="46265" r="29525" b="21987"/>
          <a:stretch/>
        </p:blipFill>
        <p:spPr>
          <a:xfrm>
            <a:off x="197518" y="1916832"/>
            <a:ext cx="8748964" cy="36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33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557CDE7-E9B4-4F8D-98D9-9FC22AB4BC1A}"/>
              </a:ext>
            </a:extLst>
          </p:cNvPr>
          <p:cNvSpPr txBox="1">
            <a:spLocks/>
          </p:cNvSpPr>
          <p:nvPr/>
        </p:nvSpPr>
        <p:spPr>
          <a:xfrm>
            <a:off x="457200" y="137449"/>
            <a:ext cx="8229600" cy="111902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АЛГОРИТМ РЕГИСТРАЦИИ ШСК ВО ВСЕРОССИЙСКОМ РЕЕСТРЕ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798C537-F9A2-4016-8277-B2B1992C3026}"/>
              </a:ext>
            </a:extLst>
          </p:cNvPr>
          <p:cNvSpPr/>
          <p:nvPr/>
        </p:nvSpPr>
        <p:spPr>
          <a:xfrm>
            <a:off x="359532" y="1211351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>
              <a:buAutoNum type="arabicPeriod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На официальном сайте общеобразовательной организации создается отдельная вкладка (страница), посвященная деятельности школьного спортивного клуба, на которой размещаются обязательные документы школьного спортивного клуба</a:t>
            </a:r>
          </a:p>
          <a:p>
            <a:pPr marL="457200" lvl="0" indent="-457200" algn="ctr">
              <a:buAutoNum type="arabicPeriod"/>
            </a:pPr>
            <a:endParaRPr lang="ru-RU" sz="12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457200" lvl="0" indent="-457200" algn="ctr">
              <a:buAutoNum type="arabicPeriod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Регистрация личного кабинета на Единой информационной площадке по направлению «Физическая культура и спорт в образовании»</a:t>
            </a:r>
          </a:p>
          <a:p>
            <a:pPr lvl="0" algn="ctr"/>
            <a:endParaRPr lang="ru-RU" sz="12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lvl="0"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3.	Подача заявки во Всероссийский перечень (реестр) ШСК</a:t>
            </a:r>
          </a:p>
          <a:p>
            <a:pPr lvl="0" algn="just"/>
            <a:endParaRPr lang="ru-RU" sz="20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92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404664"/>
            <a:ext cx="8229600" cy="43204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Приложение № 1 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к письму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Минпросвещения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 РФ от 03.09.2020 № ДГ-1384/06 </a:t>
            </a:r>
            <a:b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</a:b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«О формировании Единого всероссийского перечня (реестра) школьных спортивных клубов»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6164" t="24374" r="34504" b="20292"/>
          <a:stretch/>
        </p:blipFill>
        <p:spPr>
          <a:xfrm>
            <a:off x="1848342" y="1233203"/>
            <a:ext cx="5303300" cy="56247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82197E-D72A-42D8-A8B7-AC6AB76AF94B}"/>
              </a:ext>
            </a:extLst>
          </p:cNvPr>
          <p:cNvSpPr txBox="1"/>
          <p:nvPr/>
        </p:nvSpPr>
        <p:spPr>
          <a:xfrm>
            <a:off x="1992358" y="2132856"/>
            <a:ext cx="360040" cy="4193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solidFill>
                <a:schemeClr val="bg1"/>
              </a:solidFill>
            </a:endParaRPr>
          </a:p>
          <a:p>
            <a:r>
              <a:rPr lang="ru-RU" sz="1300" b="1" dirty="0">
                <a:solidFill>
                  <a:schemeClr val="bg1"/>
                </a:solidFill>
              </a:rPr>
              <a:t>1.</a:t>
            </a:r>
          </a:p>
          <a:p>
            <a:endParaRPr lang="ru-RU" sz="600" b="1" dirty="0">
              <a:solidFill>
                <a:schemeClr val="bg1"/>
              </a:solidFill>
            </a:endParaRPr>
          </a:p>
          <a:p>
            <a:endParaRPr lang="ru-RU" sz="1600" b="1" dirty="0">
              <a:solidFill>
                <a:schemeClr val="bg1"/>
              </a:solidFill>
            </a:endParaRPr>
          </a:p>
          <a:p>
            <a:endParaRPr lang="ru-RU" sz="1200" b="1" dirty="0">
              <a:solidFill>
                <a:schemeClr val="bg1"/>
              </a:solidFill>
            </a:endParaRPr>
          </a:p>
          <a:p>
            <a:r>
              <a:rPr lang="ru-RU" sz="1300" b="1" dirty="0">
                <a:solidFill>
                  <a:schemeClr val="bg1"/>
                </a:solidFill>
              </a:rPr>
              <a:t>2.</a:t>
            </a:r>
          </a:p>
          <a:p>
            <a:endParaRPr lang="ru-RU" sz="1200" b="1" dirty="0">
              <a:solidFill>
                <a:schemeClr val="bg1"/>
              </a:solidFill>
            </a:endParaRPr>
          </a:p>
          <a:p>
            <a:endParaRPr lang="ru-RU" sz="600" b="1" dirty="0">
              <a:solidFill>
                <a:schemeClr val="bg1"/>
              </a:solidFill>
            </a:endParaRPr>
          </a:p>
          <a:p>
            <a:r>
              <a:rPr lang="ru-RU" sz="1300" b="1" dirty="0">
                <a:solidFill>
                  <a:schemeClr val="bg1"/>
                </a:solidFill>
              </a:rPr>
              <a:t>3.</a:t>
            </a:r>
          </a:p>
          <a:p>
            <a:r>
              <a:rPr lang="ru-RU" sz="1300" b="1" dirty="0">
                <a:solidFill>
                  <a:schemeClr val="bg1"/>
                </a:solidFill>
              </a:rPr>
              <a:t>4.</a:t>
            </a:r>
          </a:p>
          <a:p>
            <a:endParaRPr lang="ru-RU" sz="1050" b="1" dirty="0">
              <a:solidFill>
                <a:schemeClr val="bg1"/>
              </a:solidFill>
            </a:endParaRPr>
          </a:p>
          <a:p>
            <a:endParaRPr lang="ru-RU" sz="1200" b="1" dirty="0">
              <a:solidFill>
                <a:schemeClr val="bg1"/>
              </a:solidFill>
            </a:endParaRPr>
          </a:p>
          <a:p>
            <a:endParaRPr lang="ru-RU" sz="1300" b="1" dirty="0">
              <a:solidFill>
                <a:schemeClr val="bg1"/>
              </a:solidFill>
            </a:endParaRPr>
          </a:p>
          <a:p>
            <a:r>
              <a:rPr lang="ru-RU" sz="1300" b="1" dirty="0">
                <a:solidFill>
                  <a:schemeClr val="bg1"/>
                </a:solidFill>
              </a:rPr>
              <a:t>5.</a:t>
            </a:r>
          </a:p>
          <a:p>
            <a:r>
              <a:rPr lang="ru-RU" sz="1300" b="1" dirty="0">
                <a:solidFill>
                  <a:schemeClr val="bg1"/>
                </a:solidFill>
              </a:rPr>
              <a:t>6.</a:t>
            </a:r>
          </a:p>
          <a:p>
            <a:endParaRPr lang="ru-RU" sz="1300" b="1" dirty="0">
              <a:solidFill>
                <a:schemeClr val="bg1"/>
              </a:solidFill>
            </a:endParaRPr>
          </a:p>
          <a:p>
            <a:endParaRPr lang="ru-RU" sz="1300" b="1" dirty="0">
              <a:solidFill>
                <a:schemeClr val="bg1"/>
              </a:solidFill>
            </a:endParaRPr>
          </a:p>
          <a:p>
            <a:endParaRPr lang="ru-RU" sz="700" b="1" dirty="0">
              <a:solidFill>
                <a:schemeClr val="bg1"/>
              </a:solidFill>
            </a:endParaRPr>
          </a:p>
          <a:p>
            <a:r>
              <a:rPr lang="ru-RU" sz="1300" b="1" dirty="0">
                <a:solidFill>
                  <a:schemeClr val="bg1"/>
                </a:solidFill>
              </a:rPr>
              <a:t>5.</a:t>
            </a:r>
          </a:p>
          <a:p>
            <a:endParaRPr lang="ru-RU" sz="1600" b="1" dirty="0">
              <a:solidFill>
                <a:schemeClr val="bg1"/>
              </a:solidFill>
            </a:endParaRPr>
          </a:p>
          <a:p>
            <a:r>
              <a:rPr lang="ru-RU" sz="1300" b="1" dirty="0">
                <a:solidFill>
                  <a:schemeClr val="bg1"/>
                </a:solidFill>
              </a:rPr>
              <a:t>6.</a:t>
            </a:r>
          </a:p>
          <a:p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6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D6CE89F-B141-49FD-9CCF-ED091FB5C6BC}"/>
              </a:ext>
            </a:extLst>
          </p:cNvPr>
          <p:cNvSpPr txBox="1">
            <a:spLocks/>
          </p:cNvSpPr>
          <p:nvPr/>
        </p:nvSpPr>
        <p:spPr>
          <a:xfrm>
            <a:off x="457200" y="362407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РЕГИСТРАЦИЯ ЛИЧНОГО КАБИНЕТА ШСК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FE0B21-976F-46D1-9C97-0EDDB8A200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50" t="14983" r="15350" b="10782"/>
          <a:stretch/>
        </p:blipFill>
        <p:spPr>
          <a:xfrm>
            <a:off x="213062" y="1217709"/>
            <a:ext cx="8717876" cy="525054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FA6978-6588-4303-9C69-06A88C9CA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3645024"/>
            <a:ext cx="1877731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279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D6CE89F-B141-49FD-9CCF-ED091FB5C6BC}"/>
              </a:ext>
            </a:extLst>
          </p:cNvPr>
          <p:cNvSpPr txBox="1">
            <a:spLocks/>
          </p:cNvSpPr>
          <p:nvPr/>
        </p:nvSpPr>
        <p:spPr>
          <a:xfrm>
            <a:off x="457200" y="362407"/>
            <a:ext cx="8229600" cy="7647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</a:rPr>
              <a:t>ПОДАЧА ЗАЯВКИ В РЕЕСТР ШСК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8E4751-9717-48D6-A149-0AD5B383AB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584" t="26806" r="27709" b="18019"/>
          <a:stretch/>
        </p:blipFill>
        <p:spPr>
          <a:xfrm>
            <a:off x="935596" y="1127111"/>
            <a:ext cx="7272808" cy="554224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AB389CC-2ECA-4F17-92FE-EF7F2EE81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4293097"/>
            <a:ext cx="1440160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53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59A9F2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4727</TotalTime>
  <Words>374</Words>
  <Application>Microsoft Office PowerPoint</Application>
  <PresentationFormat>Экран (4:3)</PresentationFormat>
  <Paragraphs>63</Paragraphs>
  <Slides>22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ЕДИНАЯ ИНФОРМАЦИОННАЯ ПЛОЩАДКА ПО НАПРАВЛЕНИЮ «ФИЗИЧЕСКАЯ КУЛЬТУРА И СПОРТ В ОБРАЗОВАНИИ» ЕИП-ФКИС.РФ</vt:lpstr>
      <vt:lpstr>ЕДИНАЯ ИНФОРМАЦИОННАЯ ПЛОЩАДКА ПО НАПРАВЛЕНИЮ «ФИЗИЧЕСКАЯ КУЛЬТУРА И СПОРТ В ОБРАЗОВАНИИ» ЕИП-ФКИС.РФ</vt:lpstr>
      <vt:lpstr>ЕДИНАЯ ИНФОРМАЦИОННАЯ ПЛОЩАДКА ПО НАПРАВЛЕНИЮ «ФИЗИЧЕСКАЯ КУЛЬТУРА И СПОРТ В ОБРАЗОВАНИИ» ЕИП-ФКИС.РФ</vt:lpstr>
      <vt:lpstr>ЕДИНАЯ ИНФОРМАЦИОННАЯ ПЛОЩАДКА ПО НАПРАВЛЕНИЮ «ФИЗИЧЕСКАЯ КУЛЬТУРА И СПОРТ В ОБРАЗОВАНИИ» ЕИП-ФКИС.РФ</vt:lpstr>
      <vt:lpstr>Презентация PowerPoint</vt:lpstr>
      <vt:lpstr>Приложение № 1  к письму Минпросвещения РФ от 03.09.2020 № ДГ-1384/06  «О формировании Единого всероссийского перечня (реестра) школьных спортивных клубов»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329</cp:revision>
  <dcterms:created xsi:type="dcterms:W3CDTF">2015-08-24T15:47:52Z</dcterms:created>
  <dcterms:modified xsi:type="dcterms:W3CDTF">2022-03-29T12:25:37Z</dcterms:modified>
</cp:coreProperties>
</file>