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18.jpeg" ContentType="image/jpeg"/>
  <Override PartName="/ppt/media/image17.jpeg" ContentType="image/jpeg"/>
  <Override PartName="/ppt/media/image16.wmf" ContentType="image/x-wmf"/>
  <Override PartName="/ppt/media/image4.jpeg" ContentType="image/jpeg"/>
  <Override PartName="/ppt/media/image14.wmf" ContentType="image/x-wmf"/>
  <Override PartName="/ppt/media/image5.jpeg" ContentType="image/jpeg"/>
  <Override PartName="/ppt/media/image15.wmf" ContentType="image/x-wmf"/>
  <Override PartName="/ppt/media/image1.jpeg" ContentType="image/jpeg"/>
  <Override PartName="/ppt/media/image2.jpeg" ContentType="image/jpeg"/>
  <Override PartName="/ppt/media/image3.jpeg" ContentType="image/jpeg"/>
  <Override PartName="/ppt/media/image6.jpeg" ContentType="image/jpeg"/>
  <Override PartName="/ppt/media/image7.jpeg" ContentType="image/jpeg"/>
  <Override PartName="/ppt/media/image12.jpeg" ContentType="image/jpe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BFE31E0A-8851-4819-A670-7FF625B82F0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E8DC79E-61B4-45EA-A033-B5B51EA0F8E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196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196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3196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83196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6200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ru-RU" sz="6000" spc="-1" strike="noStrike">
                <a:solidFill>
                  <a:srgbClr val="313829"/>
                </a:solidFill>
                <a:latin typeface="Arial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3276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CDEDB86-0F98-45CD-B941-8BE1814295AA}" type="datetime1">
              <a:rPr b="0" lang="ru-RU" sz="1200" spc="-1" strike="noStrike">
                <a:solidFill>
                  <a:srgbClr val="000000"/>
                </a:solidFill>
                <a:latin typeface="Arial"/>
              </a:rPr>
              <a:t>27.01.2022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64832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Добавить нижний колонтитул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3276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A17D52D-EEAC-43DB-8586-1978860BE210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313829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839"/>
              </a:spcBef>
              <a:buClr>
                <a:srgbClr val="4a543d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720"/>
              </a:spcBef>
              <a:buClr>
                <a:srgbClr val="4a543d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601"/>
              </a:spcBef>
              <a:buClr>
                <a:srgbClr val="4a543d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541"/>
              </a:spcBef>
              <a:buClr>
                <a:srgbClr val="4a543d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541"/>
              </a:spcBef>
              <a:buClr>
                <a:srgbClr val="4a543d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3276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389BA94-6469-4A6A-AF64-A958FC531F36}" type="datetime1">
              <a:rPr b="0" lang="ru-RU" sz="1200" spc="-1" strike="noStrike">
                <a:solidFill>
                  <a:srgbClr val="000000"/>
                </a:solidFill>
                <a:latin typeface="Arial"/>
              </a:rPr>
              <a:t>27.01.2022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64832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Добавить нижний колонтитул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3276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D62692-D3B3-4D47-BEAC-94E90B6F4E5F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313829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3276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A902D4F-D2E9-4BA7-8652-1ADB3A4CD93D}" type="datetime1">
              <a:rPr b="0" lang="ru-RU" sz="1200" spc="-1" strike="noStrike">
                <a:solidFill>
                  <a:srgbClr val="000000"/>
                </a:solidFill>
                <a:latin typeface="Arial"/>
              </a:rPr>
              <a:t>27.01.2022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64832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Добавить нижний колонтитул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3276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6ED6149-7DA6-4FF9-8CC2-37949BBA472E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3276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12E66A3-C61D-414C-8759-85AB1F2065BD}" type="datetime1">
              <a:rPr b="0" lang="ru-RU" sz="1200" spc="-1" strike="noStrike">
                <a:solidFill>
                  <a:srgbClr val="000000"/>
                </a:solidFill>
                <a:latin typeface="Arial"/>
              </a:rPr>
              <a:t>27.01.2022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ftr"/>
          </p:nvPr>
        </p:nvSpPr>
        <p:spPr>
          <a:xfrm>
            <a:off x="464832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Добавить нижний колонтитул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3276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90492D5-8869-47E3-A9CA-26443BD0D9B1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73920" y="214560"/>
            <a:ext cx="10515240" cy="424440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b">
            <a:normAutofit fontScale="95000"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ГБОУ ДПО РК «КРЫМСКИЙ РЕСПУБЛИКАНСКИЙ ИНСТИТУТ ПОСТДИПЛОМНОГО ПЕДАГОГИЧЕСКОГО ОБРАЗОВАНИЯ»</a:t>
            </a:r>
            <a:br/>
            <a:br/>
            <a:r>
              <a:rPr b="1" lang="ru-RU" sz="4800" spc="-1" strike="noStrike">
                <a:solidFill>
                  <a:srgbClr val="8e4221"/>
                </a:solidFill>
                <a:latin typeface="Arial"/>
              </a:rPr>
              <a:t>МАСТЕР-КЛАСС</a:t>
            </a:r>
            <a:r>
              <a:rPr b="1" lang="ru-RU" sz="1600" spc="-1" strike="noStrike">
                <a:solidFill>
                  <a:srgbClr val="8e4221"/>
                </a:solidFill>
                <a:latin typeface="Arial"/>
              </a:rPr>
              <a:t> </a:t>
            </a:r>
            <a:br/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МЕТОДИСТА ЦЕНТРА КАЧЕСТВА ОБРАЗОВАНИЯ, ПРЕПОДАВАТЕЛЯ КАФЕДРЫ ПСИХОЛОГИИ И ПЕДАГОГИКИ РОМАЗАН О.А.</a:t>
            </a:r>
            <a:br/>
            <a:r>
              <a:rPr b="1" lang="ru-RU" sz="4800" spc="-1" strike="noStrike">
                <a:solidFill>
                  <a:srgbClr val="8e4221"/>
                </a:solidFill>
                <a:latin typeface="Arial"/>
              </a:rPr>
              <a:t>«Предметность в сфере школьного художественного образования»</a:t>
            </a:r>
            <a:br/>
            <a:br/>
            <a:br/>
            <a:r>
              <a:rPr b="1" i="1" lang="ru-RU" sz="2000" spc="-1" strike="noStrike">
                <a:solidFill>
                  <a:srgbClr val="000000"/>
                </a:solidFill>
                <a:latin typeface="Arial"/>
              </a:rPr>
              <a:t>Цель: повышение профессионального мастерства учителя музыки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820440" y="4725000"/>
            <a:ext cx="10515240" cy="14997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Урок №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</a:rPr>
              <a:t>«Виды музыкально-практической деятельности на уроках музыки в общеобразовательной организации»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82084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Вокально-хоровое музицирование, следуя традициям русской музыкальной культуры, является </a:t>
            </a:r>
            <a:r>
              <a:rPr b="1" lang="ru-RU" sz="4400" spc="-1" strike="noStrike">
                <a:solidFill>
                  <a:srgbClr val="c00000"/>
                </a:solidFill>
                <a:latin typeface="Arial"/>
              </a:rPr>
              <a:t>приоритетным</a:t>
            </a: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 видом исполнительства на уроках музыки в российских учреждениях общеобразовательного типа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77472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Артикуляционные упражнения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838080" y="1343520"/>
            <a:ext cx="10515240" cy="513612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t">
            <a:normAutofit fontScale="75000"/>
          </a:bodyPr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Виктор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Вадимович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Емельянов. Школа Вокального эстрадного искусства. </a:t>
            </a:r>
            <a:br/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1.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Кусаем кончик языка.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2.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Кусаем язык и выдвигаем его.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3.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Прикусываем язык челюстью слева и справа.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4.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Обезъянки: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000000"/>
                </a:solidFill>
                <a:latin typeface="Arial"/>
              </a:rPr>
              <a:t>- Макака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(язык выпирает верхнюю губу);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839"/>
              </a:spcBef>
              <a:buClr>
                <a:srgbClr val="4a543d"/>
              </a:buClr>
              <a:buFont typeface="Arial"/>
              <a:buChar char="-"/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000000"/>
                </a:solidFill>
                <a:latin typeface="Arial"/>
              </a:rPr>
              <a:t>Гиб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он (язык выпирает нижнюю губу).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5.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Мячик: кончик языка (щека-губа).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6.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Радуга: дугообразное движение языком от левой щеки - через верхнюю губу-к правой щеке и наоборот.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7.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Ямка: аналогичное движение языком НО – через нижнюю губу.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8.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Лошадка. Тяжеловоз (четверти) – обычная лошадка (восьмые) – пони (шестнадцатые).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86984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Упражнения на развитие диапазона голоса. Речевые, интонационные упражнения в стихах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Объект 6" descr=""/>
          <p:cNvPicPr/>
          <p:nvPr/>
        </p:nvPicPr>
        <p:blipFill>
          <a:blip r:embed="rId1">
            <a:alphaModFix amt="80000"/>
          </a:blip>
          <a:stretch/>
        </p:blipFill>
        <p:spPr>
          <a:xfrm>
            <a:off x="838080" y="2415960"/>
            <a:ext cx="10515240" cy="427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Объект 4" descr=""/>
          <p:cNvPicPr/>
          <p:nvPr/>
        </p:nvPicPr>
        <p:blipFill>
          <a:blip r:embed="rId1">
            <a:alphaModFix amt="80000"/>
          </a:blip>
          <a:stretch/>
        </p:blipFill>
        <p:spPr>
          <a:xfrm>
            <a:off x="225720" y="1546560"/>
            <a:ext cx="5551200" cy="5158800"/>
          </a:xfrm>
          <a:prstGeom prst="rect">
            <a:avLst/>
          </a:prstGeom>
          <a:ln w="0">
            <a:noFill/>
          </a:ln>
        </p:spPr>
      </p:pic>
      <p:pic>
        <p:nvPicPr>
          <p:cNvPr id="201" name="Рисунок 2" descr=""/>
          <p:cNvPicPr/>
          <p:nvPr/>
        </p:nvPicPr>
        <p:blipFill>
          <a:blip r:embed="rId2"/>
          <a:stretch/>
        </p:blipFill>
        <p:spPr>
          <a:xfrm>
            <a:off x="6093360" y="169200"/>
            <a:ext cx="5850000" cy="546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1"/>
          <p:cNvSpPr/>
          <p:nvPr/>
        </p:nvSpPr>
        <p:spPr>
          <a:xfrm>
            <a:off x="248400" y="2619000"/>
            <a:ext cx="6298920" cy="4030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ЗАРАБОТАЛИ МОТОРЫ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(голос внизу)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Бр…Заработали моторы Бр…ы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Бр…На машине едем в горы Бр…ы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Бр…Возвращаемся с горы Бр…ы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Бр…Заезжаем во дворы Бр…ы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3" name="Прямоугольник 2"/>
          <p:cNvSpPr/>
          <p:nvPr/>
        </p:nvSpPr>
        <p:spPr>
          <a:xfrm>
            <a:off x="6073560" y="488520"/>
            <a:ext cx="5858640" cy="403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РИСОВАЛ МОРОЗ УЗОРЫ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(голос вверху)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Бр…Рисовал мороз узоры Бр…ы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Бр…Звери все залезли в норы Бр…ы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Бр…И сидят там до поры Бр…ы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Бр…И сидят там до поры Бр…ы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01880" y="146880"/>
            <a:ext cx="6964560" cy="101484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Художественное чтение </a:t>
            </a:r>
            <a:r>
              <a:rPr b="1" lang="ru-RU" sz="1800" spc="-1" strike="noStrike">
                <a:solidFill>
                  <a:srgbClr val="313829"/>
                </a:solidFill>
                <a:latin typeface="Arial"/>
              </a:rPr>
              <a:t>Дмитрий Ерофеевич Огороднов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Объект 3" descr=""/>
          <p:cNvPicPr/>
          <p:nvPr/>
        </p:nvPicPr>
        <p:blipFill>
          <a:blip r:embed="rId1">
            <a:alphaModFix amt="80000"/>
          </a:blip>
          <a:stretch/>
        </p:blipFill>
        <p:spPr>
          <a:xfrm rot="5400000">
            <a:off x="343440" y="1742760"/>
            <a:ext cx="5351400" cy="459576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4" descr=""/>
          <p:cNvPicPr/>
          <p:nvPr/>
        </p:nvPicPr>
        <p:blipFill>
          <a:blip r:embed="rId2"/>
          <a:stretch/>
        </p:blipFill>
        <p:spPr>
          <a:xfrm rot="5400000">
            <a:off x="6390000" y="1086840"/>
            <a:ext cx="6386760" cy="469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Домашнее здание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839"/>
              </a:spcBef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839"/>
              </a:spcBef>
              <a:buClr>
                <a:srgbClr val="4a543d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Выполнять артикуляционные упражнения (В.Емельянов).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839"/>
              </a:spcBef>
              <a:buClr>
                <a:srgbClr val="4a543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Тренировать чтение текстов на развитие диапазона голоса (В.Емельянов).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839"/>
              </a:spcBef>
              <a:buClr>
                <a:srgbClr val="4a543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Художественное чтение: «Зайка-зазнайка» (Д.Огороднов)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88120" y="1117440"/>
            <a:ext cx="10515240" cy="260748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b">
            <a:normAutofit fontScale="91000"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313829"/>
                </a:solidFill>
                <a:latin typeface="Arial"/>
              </a:rPr>
              <a:t>Урок окончен</a:t>
            </a:r>
            <a:br/>
            <a:br/>
            <a:r>
              <a:rPr b="0" lang="ru-RU" sz="6000" spc="-1" strike="noStrike">
                <a:solidFill>
                  <a:srgbClr val="313829"/>
                </a:solidFill>
                <a:latin typeface="Arial"/>
              </a:rPr>
              <a:t>Спасибо за внимание!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1960" y="248400"/>
            <a:ext cx="10515240" cy="638928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br/>
            <a:br/>
            <a:br/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Музыка показывает человеку величие его души.</a:t>
            </a:r>
            <a:br/>
            <a:r>
              <a:rPr b="0" i="1" lang="ru-RU" sz="2400" spc="-1" strike="noStrike">
                <a:solidFill>
                  <a:srgbClr val="000000"/>
                </a:solidFill>
                <a:latin typeface="Arial"/>
              </a:rPr>
              <a:t>Р. У. Эмерсон</a:t>
            </a:r>
            <a:br/>
            <a:br/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Я убежден, что музыка – это единственное доказательство существования потусторонних миров и важнейший способ объяснить таинства человеческой жизни. Лишь музыка способна объяснить, что такое смерть, любовь, верность, предательство… Это самый выразительный вид искусства.</a:t>
            </a:r>
            <a:br/>
            <a:r>
              <a:rPr b="0" i="1" lang="ru-RU" sz="2400" spc="-1" strike="noStrike">
                <a:solidFill>
                  <a:srgbClr val="000000"/>
                </a:solidFill>
                <a:latin typeface="Arial"/>
              </a:rPr>
              <a:t>Р. Щедрин</a:t>
            </a:r>
            <a:br/>
            <a:br/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Музыка – это максимально духовное средство коммуникации. Она – самое высокое нематериальное средство, каким обладает человечество для реализации и развития своих духовных, интеллектуальных и психических способностей, то есть наиболее человечных своих свойств.</a:t>
            </a:r>
            <a:br/>
            <a:r>
              <a:rPr b="0" i="1" lang="ru-RU" sz="2400" spc="-1" strike="noStrike">
                <a:solidFill>
                  <a:srgbClr val="000000"/>
                </a:solidFill>
                <a:latin typeface="Arial"/>
              </a:rPr>
              <a:t>К. Штокхаузен</a:t>
            </a:r>
            <a:br/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92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Виды музыкально-практической деятельности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6875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961"/>
              </a:spcBef>
              <a:buClr>
                <a:srgbClr val="4a543d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5e2c16"/>
                </a:solidFill>
                <a:latin typeface="Arial"/>
              </a:rPr>
              <a:t>Слушание музыки: </a:t>
            </a:r>
            <a:r>
              <a:rPr b="0" i="1" lang="ru-RU" sz="3200" spc="-1" strike="noStrike">
                <a:solidFill>
                  <a:srgbClr val="000000"/>
                </a:solidFill>
                <a:latin typeface="Arial"/>
              </a:rPr>
              <a:t>понимание смысла и содержания музыкального искусства, отражения действительности в образной форме.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61"/>
              </a:spcBef>
              <a:buClr>
                <a:srgbClr val="4a543d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5e2c16"/>
                </a:solidFill>
                <a:latin typeface="Arial"/>
              </a:rPr>
              <a:t>Исполнительская музыкальная деятельность: </a:t>
            </a:r>
            <a:r>
              <a:rPr b="0" i="1" lang="ru-RU" sz="3200" spc="-1" strike="noStrike">
                <a:solidFill>
                  <a:srgbClr val="000000"/>
                </a:solidFill>
                <a:latin typeface="Arial"/>
              </a:rPr>
              <a:t>вокально-хоровое и инструментальное исполнительство.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61"/>
              </a:spcBef>
              <a:buClr>
                <a:srgbClr val="4a543d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5e2c16"/>
                </a:solidFill>
                <a:latin typeface="Arial"/>
              </a:rPr>
              <a:t>Импровизация и сочинение музыки: </a:t>
            </a:r>
            <a:r>
              <a:rPr b="0" i="1" lang="ru-RU" sz="3200" spc="-1" strike="noStrike">
                <a:solidFill>
                  <a:srgbClr val="000000"/>
                </a:solidFill>
                <a:latin typeface="Arial"/>
              </a:rPr>
              <a:t>музыкально-композиционное творчество.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18960" y="376560"/>
            <a:ext cx="4388040" cy="67320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86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ЛИТЕРАТУРА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Объект 4" descr=""/>
          <p:cNvPicPr/>
          <p:nvPr/>
        </p:nvPicPr>
        <p:blipFill>
          <a:blip r:embed="rId1">
            <a:alphaModFix amt="80000"/>
          </a:blip>
          <a:stretch/>
        </p:blipFill>
        <p:spPr>
          <a:xfrm>
            <a:off x="7885440" y="1162800"/>
            <a:ext cx="3811680" cy="546336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4"/>
          <p:cNvSpPr/>
          <p:nvPr/>
        </p:nvSpPr>
        <p:spPr>
          <a:xfrm>
            <a:off x="440280" y="5056920"/>
            <a:ext cx="7845480" cy="15526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https://iknigi.net/avtor-e-nikolaeva/116493-teoriya-muzykalnogo-obrazovaniya-e-nikolaeva/read/page-2.html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1280" y="195840"/>
            <a:ext cx="4614120" cy="6843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ЛИТЕРАТУРА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Объект 3" descr=""/>
          <p:cNvPicPr/>
          <p:nvPr/>
        </p:nvPicPr>
        <p:blipFill>
          <a:blip r:embed="rId1"/>
          <a:stretch/>
        </p:blipFill>
        <p:spPr>
          <a:xfrm>
            <a:off x="364320" y="1196640"/>
            <a:ext cx="3529800" cy="544284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4"/>
          <p:cNvSpPr/>
          <p:nvPr/>
        </p:nvSpPr>
        <p:spPr>
          <a:xfrm>
            <a:off x="4142880" y="4915800"/>
            <a:ext cx="7788960" cy="1552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https://bookdelmar.xyz/books/horovoe-penie-metodika-rabotyi-s-detskim-horom-uchebnoe-posobie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85280" y="230400"/>
            <a:ext cx="3996000" cy="59400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74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ЛИТЕРАТУРА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Объект 3" descr=""/>
          <p:cNvPicPr/>
          <p:nvPr/>
        </p:nvPicPr>
        <p:blipFill>
          <a:blip r:embed="rId1">
            <a:alphaModFix amt="80000"/>
          </a:blip>
          <a:stretch/>
        </p:blipFill>
        <p:spPr>
          <a:xfrm rot="10800000">
            <a:off x="388800" y="970920"/>
            <a:ext cx="4092840" cy="5801760"/>
          </a:xfrm>
          <a:prstGeom prst="rect">
            <a:avLst/>
          </a:prstGeom>
          <a:ln w="0">
            <a:noFill/>
          </a:ln>
        </p:spPr>
      </p:pic>
      <p:sp>
        <p:nvSpPr>
          <p:cNvPr id="183" name="Прямоугольник 4"/>
          <p:cNvSpPr/>
          <p:nvPr/>
        </p:nvSpPr>
        <p:spPr>
          <a:xfrm>
            <a:off x="4843080" y="5974560"/>
            <a:ext cx="6795720" cy="700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http://www.ogorodnov.info/wp-content/uploads/2018/11/METODIKA-_1994_.pdf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4" name="Прямоугольник 5"/>
          <p:cNvSpPr/>
          <p:nvPr/>
        </p:nvSpPr>
        <p:spPr>
          <a:xfrm>
            <a:off x="4751280" y="230400"/>
            <a:ext cx="6978960" cy="557676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Д. Е. ОГОРОДНОВ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Рекомендовано главным управлением учебных заведений и научных учреждений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МЕТОДИКА КОМПЛЕКСНОГО МУЗЫКАЛЬНО-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ПЕВЧЕСКОГО ВОСПИТАНИЯ И ПРОГРАММА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КАК МЕТОДИКА ВОСПИТАНИЯ ВОКАЛЬНО-РЕЧЕВОЙ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 ЭМОЦИОНАЛЬНО-ДВИГАТЕЛЬНОЙ КУЛЬТУРЫ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(проект)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МОСКВА — 1994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37520" y="297360"/>
            <a:ext cx="4591440" cy="57132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71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ЛИТЕРАТУРА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Объект 3" descr=""/>
          <p:cNvPicPr/>
          <p:nvPr/>
        </p:nvPicPr>
        <p:blipFill>
          <a:blip r:embed="rId1">
            <a:alphaModFix amt="80000"/>
          </a:blip>
          <a:stretch/>
        </p:blipFill>
        <p:spPr>
          <a:xfrm rot="5400000">
            <a:off x="3299040" y="1794240"/>
            <a:ext cx="5425200" cy="422928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4" descr=""/>
          <p:cNvPicPr/>
          <p:nvPr/>
        </p:nvPicPr>
        <p:blipFill>
          <a:blip r:embed="rId2"/>
          <a:stretch/>
        </p:blipFill>
        <p:spPr>
          <a:xfrm rot="5400000">
            <a:off x="-599040" y="2243880"/>
            <a:ext cx="5090040" cy="366552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5" descr=""/>
          <p:cNvPicPr/>
          <p:nvPr/>
        </p:nvPicPr>
        <p:blipFill>
          <a:blip r:embed="rId3"/>
          <a:stretch/>
        </p:blipFill>
        <p:spPr>
          <a:xfrm rot="16200000">
            <a:off x="7526160" y="2138400"/>
            <a:ext cx="5202360" cy="376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132600" y="179280"/>
            <a:ext cx="5246280" cy="7293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95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ЛИТЕРАТУРА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Объект 3" descr=""/>
          <p:cNvPicPr/>
          <p:nvPr/>
        </p:nvPicPr>
        <p:blipFill>
          <a:blip r:embed="rId1">
            <a:alphaModFix amt="80000"/>
          </a:blip>
          <a:stretch/>
        </p:blipFill>
        <p:spPr>
          <a:xfrm>
            <a:off x="5813640" y="1065960"/>
            <a:ext cx="3174120" cy="473688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5" descr=""/>
          <p:cNvPicPr/>
          <p:nvPr/>
        </p:nvPicPr>
        <p:blipFill>
          <a:blip r:embed="rId2"/>
          <a:stretch/>
        </p:blipFill>
        <p:spPr>
          <a:xfrm>
            <a:off x="8755920" y="2235240"/>
            <a:ext cx="3290760" cy="448704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7" descr=""/>
          <p:cNvPicPr/>
          <p:nvPr/>
        </p:nvPicPr>
        <p:blipFill>
          <a:blip r:embed="rId3"/>
          <a:stretch/>
        </p:blipFill>
        <p:spPr>
          <a:xfrm rot="5400000">
            <a:off x="-601560" y="1141920"/>
            <a:ext cx="6575400" cy="458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38080" y="146880"/>
            <a:ext cx="10515240" cy="204012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ctr">
            <a:normAutofit fontScale="44000"/>
          </a:bodyPr>
          <a:p>
            <a:pPr algn="ctr">
              <a:lnSpc>
                <a:spcPct val="100000"/>
              </a:lnSpc>
            </a:pPr>
            <a:br/>
            <a:br/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Исполнительская </a:t>
            </a:r>
            <a:br/>
            <a:r>
              <a:rPr b="1" lang="ru-RU" sz="4400" spc="-1" strike="noStrike">
                <a:solidFill>
                  <a:srgbClr val="313829"/>
                </a:solidFill>
                <a:latin typeface="Arial"/>
              </a:rPr>
              <a:t>музыкальная деятельность</a:t>
            </a:r>
            <a:br/>
            <a:r>
              <a:rPr b="0" lang="ru-RU" sz="2200" spc="-1" strike="noStrike">
                <a:solidFill>
                  <a:srgbClr val="313829"/>
                </a:solidFill>
                <a:latin typeface="Arial"/>
              </a:rPr>
              <a:t>хоровое, ансамблевое и сольное пение, игра на музыкальных инструментах.</a:t>
            </a:r>
            <a:br/>
            <a:br/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852480" y="2401200"/>
            <a:ext cx="10515240" cy="4350960"/>
          </a:xfrm>
          <a:prstGeom prst="rect">
            <a:avLst/>
          </a:prstGeom>
          <a:solidFill>
            <a:srgbClr val="ebdcd5">
              <a:alpha val="80000"/>
            </a:srgbClr>
          </a:solidFill>
          <a:ln w="0">
            <a:noFill/>
          </a:ln>
        </p:spPr>
        <p:txBody>
          <a:bodyPr anchor="t">
            <a:normAutofit/>
          </a:bodyPr>
          <a:p>
            <a:pPr algn="just"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839"/>
              </a:spcBef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000000"/>
                </a:solidFill>
                <a:latin typeface="Arial"/>
              </a:rPr>
              <a:t>Исполнительская музыкальная деятельность является непременной частью всех музыкальных занятий. Она помогает ребенку ощутить природу музыкального исполнительства, почувствовать себя музыкантом, способным к восприятию, познанию музыки и ее воплощению в собственной деятельности. «Жизнь музыкального произведения – в его исполнении, т. е. в раскрытии его смысла через интонирование…».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музыкальным сопровождением</Template>
  <TotalTime>219</TotalTime>
  <Words>571</Words>
  <Paragraphs>75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2021-05-19T07:18:05Z</dcterms:created>
  <dc:creator>olga</dc:creator>
  <dc:description/>
  <dc:language>en-US</dc:language>
  <cp:lastModifiedBy>olga</cp:lastModifiedBy>
  <dcterms:modified xsi:type="dcterms:W3CDTF">2021-05-19T11:07:21Z</dcterms:modified>
  <cp:revision>19</cp:revision>
  <dc:subject/>
  <dc:title>ГБОУ ДПО РК «КРЫМСКИЙ РЕСПУБЛИКАНСКИЙ ИНСТИТУТ ПОСТДИПЛОМНОГО ПЕДАГОГИЧЕСКОГО ОБРАЗОВАНИЯ»  МАСТЕР-КЛАСС  «Предметность в сфере школьного художественного образования»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s">
    <vt:lpwstr/>
  </property>
  <property fmtid="{D5CDD505-2E9C-101B-9397-08002B2CF9AE}" pid="3" name="CampaignTags">
    <vt:lpwstr/>
  </property>
  <property fmtid="{D5CDD505-2E9C-101B-9397-08002B2CF9AE}" pid="4" name="CategoryTags">
    <vt:lpwstr/>
  </property>
  <property fmtid="{D5CDD505-2E9C-101B-9397-08002B2CF9AE}" pid="5" name="ContentTypeId">
    <vt:lpwstr>0x010100AA3F7D94069FF64A86F7DFF56D60E3BE</vt:lpwstr>
  </property>
  <property fmtid="{D5CDD505-2E9C-101B-9397-08002B2CF9AE}" pid="6" name="FeatureTags">
    <vt:lpwstr/>
  </property>
  <property fmtid="{D5CDD505-2E9C-101B-9397-08002B2CF9AE}" pid="7" name="HiddenCategoryTags">
    <vt:lpwstr/>
  </property>
  <property fmtid="{D5CDD505-2E9C-101B-9397-08002B2CF9AE}" pid="8" name="InternalTags">
    <vt:lpwstr/>
  </property>
  <property fmtid="{D5CDD505-2E9C-101B-9397-08002B2CF9AE}" pid="9" name="LocalizationTags">
    <vt:lpwstr/>
  </property>
  <property fmtid="{D5CDD505-2E9C-101B-9397-08002B2CF9AE}" pid="10" name="Notes">
    <vt:r8>1</vt:r8>
  </property>
  <property fmtid="{D5CDD505-2E9C-101B-9397-08002B2CF9AE}" pid="11" name="Order">
    <vt:r8>74067200</vt:r8>
  </property>
  <property fmtid="{D5CDD505-2E9C-101B-9397-08002B2CF9AE}" pid="12" name="PresentationFormat">
    <vt:lpwstr>Широкоэкранный</vt:lpwstr>
  </property>
  <property fmtid="{D5CDD505-2E9C-101B-9397-08002B2CF9AE}" pid="13" name="ScenarioTags">
    <vt:lpwstr/>
  </property>
  <property fmtid="{D5CDD505-2E9C-101B-9397-08002B2CF9AE}" pid="14" name="Slides">
    <vt:r8>17</vt:r8>
  </property>
</Properties>
</file>