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92" r:id="rId2"/>
    <p:sldId id="304" r:id="rId3"/>
    <p:sldId id="305" r:id="rId4"/>
    <p:sldId id="330" r:id="rId5"/>
    <p:sldId id="331" r:id="rId6"/>
    <p:sldId id="324" r:id="rId7"/>
    <p:sldId id="321" r:id="rId8"/>
    <p:sldId id="323" r:id="rId9"/>
    <p:sldId id="325" r:id="rId10"/>
    <p:sldId id="326" r:id="rId11"/>
    <p:sldId id="313" r:id="rId12"/>
    <p:sldId id="315" r:id="rId13"/>
    <p:sldId id="317" r:id="rId14"/>
    <p:sldId id="329" r:id="rId15"/>
    <p:sldId id="332" r:id="rId16"/>
    <p:sldId id="286" r:id="rId17"/>
    <p:sldId id="30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008000"/>
    <a:srgbClr val="FFF3E7"/>
    <a:srgbClr val="FFEEDD"/>
    <a:srgbClr val="000099"/>
    <a:srgbClr val="0000CC"/>
    <a:srgbClr val="FFBC79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722" autoAdjust="0"/>
  </p:normalViewPr>
  <p:slideViewPr>
    <p:cSldViewPr>
      <p:cViewPr>
        <p:scale>
          <a:sx n="75" d="100"/>
          <a:sy n="75" d="100"/>
        </p:scale>
        <p:origin x="-17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CB96FE6-C694-4240-82C4-DEC85255D330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5696A33-7F24-4C32-BFB2-6E7701170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38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Как называется этот промысел?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90000"/>
              </a:lnSpc>
            </a:pPr>
            <a:r>
              <a:rPr lang="ru-RU" sz="1400" smtClean="0">
                <a:latin typeface="Arial" charset="0"/>
                <a:cs typeface="Arial" charset="0"/>
              </a:rPr>
              <a:t>В начале XIX в. неподалеку от Федоскина в деревне Жостово появились первые расписные подносы. С тех пор производство изделий с лаковой живописью расширялось и росло. </a:t>
            </a:r>
          </a:p>
          <a:p>
            <a:endParaRPr lang="ru-RU" sz="14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400" smtClean="0">
                <a:latin typeface="Arial" charset="0"/>
                <a:cs typeface="Arial" charset="0"/>
              </a:rPr>
              <a:t>Иногда используют ель, ольху и кипарис. Папье-маше обладает очень высокой твердостью, напоминая этим самшит. После соответствующей обработки поверхность изделий из папье-маше приобретает красивый лакированный вид.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Над изготовлением каждой шкатулки работает целый коллектив. На столе у мастера лежат рулоны чистого коричневого древесного картона.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Часто изображают федоскинские миниатюристы и пейзаж, искусно копируют картины Репина, Сурикова, Васнецова, Саврасова.</a:t>
            </a:r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r>
              <a:rPr lang="ru-RU" smtClean="0">
                <a:latin typeface="Arial" charset="0"/>
                <a:cs typeface="Arial" charset="0"/>
              </a:rPr>
              <a:t>Палехские мастера создавали в основном дорогие высокохудожественные иконы. Излюбленные мотивы росписи - былины, «Слово о полку Игореве», сказки («Сказка о рыбаке и рыбке», «Иван-царевич и Жар-птица»), а также сюжеты из деревенской жизни. </a:t>
            </a:r>
          </a:p>
          <a:p>
            <a:pPr eaLnBrk="1" hangingPunct="1">
              <a:lnSpc>
                <a:spcPct val="80000"/>
              </a:lnSpc>
            </a:pPr>
            <a:endParaRPr lang="ru-RU" smtClean="0">
              <a:latin typeface="Arial" charset="0"/>
              <a:cs typeface="Arial" charset="0"/>
            </a:endParaRPr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В 1921 г. в Мстере была создана кооперативно-производственная артель народной живописи, преобразованная позднее в артель древнерусской живописи. Характерные особенности: ковровая декоративность; разнообразие и утонченность колористических оттенков с единством общего тона композиции; цветовая гамма голубовато-серебристая или охристо-желтая и красная; сочетание растительных и геометрических узоров; композиция часто оформляется тонким золотым орнаментом</a:t>
            </a:r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</a:pPr>
            <a:r>
              <a:rPr lang="ru-RU" smtClean="0">
                <a:latin typeface="Arial" charset="0"/>
                <a:cs typeface="Arial" charset="0"/>
              </a:rPr>
              <a:t>Действие в мстерских миниатюрах обычно происходит на фоне сказочного гористого или среднерусского ландшафта, местного пейзажа, а иногда на фоне условного архитектурного ансамбля - палат.</a:t>
            </a:r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</a:pPr>
            <a:r>
              <a:rPr lang="ru-RU" smtClean="0">
                <a:latin typeface="Arial" charset="0"/>
                <a:cs typeface="Arial" charset="0"/>
              </a:rPr>
              <a:t>Богатые традиции и художественные приемы местной иконописи в настоящее время лежат в основе миниатюрной живописи Холуя. Характеристика: усиленная цветовая гамма, усложненный обрамляющий орнамент, укрупненность деталей композиции, преобладают теплые (желтые, оранжевые, красные, коричневые) тона или насыщенные сине-зеленые, контрастное сочетание теплых и холодных тонов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B85DC-1CC6-4F6B-8B79-BD3E30379059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5F55A-97A1-46C2-8F15-A7F4EE8C2C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8E15A-4F2A-472B-B1FD-0F3ECB5B7F2E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A114D-3E57-4869-8545-88315FD20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C1A44-97B5-4964-A32F-10E04774876D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1D670-C36F-43B6-A821-B583F13A1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772AA-A813-4A2C-A6C7-72EAECDEA2D1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BFAF4-AF5B-4261-A8CD-619FD2DF0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C273A-C211-4EF2-873D-C095855F3667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59C86-E4C9-49BB-B4F0-FA76789249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3DBCC-C650-473F-9760-2239E2D34C25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FE6DD-750D-4108-A2B3-F0E6BC497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A2EFE-43AA-4D39-B49D-D355A98A8030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CF867-E561-4490-A8A7-C23805026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D23F8-17AB-4DEC-81BA-FBDEBA176188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DC6E3-2B95-4430-92B2-F3655C6E3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FAAEE-6FB2-4DEA-90BC-CD3A66DEDE40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6A6C-F3BA-4D99-B031-01921E5EE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9D05C-323A-4881-B4FF-DB36379E3D4D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9DCFE-BC29-4996-97DA-A91DAE7CE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B3469-5246-4727-B694-7FF8C2989C97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DC29B-140F-4C3D-9F7E-515C213E6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051E6F-F003-43C7-9F02-4D636958A6D6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AEFC4C-523A-47C7-A213-CB6F3DB82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5"/>
          <p:cNvSpPr txBox="1">
            <a:spLocks noChangeArrowheads="1"/>
          </p:cNvSpPr>
          <p:nvPr/>
        </p:nvSpPr>
        <p:spPr bwMode="auto">
          <a:xfrm>
            <a:off x="5724525" y="1989138"/>
            <a:ext cx="2808288" cy="55721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А) Палех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724525" y="3500438"/>
            <a:ext cx="2808288" cy="55721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В) Мстера</a:t>
            </a: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5724525" y="2708275"/>
            <a:ext cx="2808288" cy="557213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Б) Федоскино</a:t>
            </a:r>
          </a:p>
        </p:txBody>
      </p:sp>
      <p:sp>
        <p:nvSpPr>
          <p:cNvPr id="14340" name="Text Box 8"/>
          <p:cNvSpPr txBox="1">
            <a:spLocks noChangeArrowheads="1"/>
          </p:cNvSpPr>
          <p:nvPr/>
        </p:nvSpPr>
        <p:spPr bwMode="auto">
          <a:xfrm>
            <a:off x="5724525" y="4292600"/>
            <a:ext cx="2808288" cy="557213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Г) Холуй</a:t>
            </a: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684213" y="549275"/>
            <a:ext cx="76692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ru-RU" sz="4800" b="1"/>
              <a:t>ЯАВОКАЛ  ЬСИПОВИЖ</a:t>
            </a:r>
          </a:p>
        </p:txBody>
      </p:sp>
      <p:pic>
        <p:nvPicPr>
          <p:cNvPr id="14343" name="Picture 11" descr="Русская Лаковая Миниатюра, художественная мастерская, ул. Кавказ, 1А, село  Холуй, Россия — Яндекс.Карты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3F5F2"/>
              </a:clrFrom>
              <a:clrTo>
                <a:srgbClr val="F3F5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844675"/>
            <a:ext cx="5256213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04813"/>
            <a:ext cx="8713788" cy="608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ъект 2"/>
          <p:cNvSpPr>
            <a:spLocks noGrp="1"/>
          </p:cNvSpPr>
          <p:nvPr>
            <p:ph idx="4294967295"/>
          </p:nvPr>
        </p:nvSpPr>
        <p:spPr>
          <a:xfrm>
            <a:off x="4500563" y="1341438"/>
            <a:ext cx="4197350" cy="4525962"/>
          </a:xfrm>
        </p:spPr>
        <p:txBody>
          <a:bodyPr/>
          <a:lstStyle/>
          <a:p>
            <a:pPr marL="273050" indent="-273050" eaLnBrk="1" hangingPunct="1"/>
            <a:r>
              <a:rPr lang="ru-RU" sz="2400" smtClean="0">
                <a:latin typeface="Arial" charset="0"/>
                <a:cs typeface="Arial" charset="0"/>
              </a:rPr>
              <a:t>Народный промысел лаковой живописи в селе Мстера возник на основе иконописного промысла и стал широко развиваться в XVII и XVIII вв.</a:t>
            </a:r>
          </a:p>
          <a:p>
            <a:pPr marL="273050" indent="-273050" eaLnBrk="1" hangingPunct="1">
              <a:lnSpc>
                <a:spcPct val="90000"/>
              </a:lnSpc>
            </a:pPr>
            <a:r>
              <a:rPr lang="ru-RU" sz="2400" smtClean="0">
                <a:latin typeface="Arial" charset="0"/>
                <a:cs typeface="Arial" charset="0"/>
              </a:rPr>
              <a:t>Характерные особенности: ковровая декоративность, на фоне изображают пейзаж.</a:t>
            </a:r>
          </a:p>
          <a:p>
            <a:pPr marL="273050" indent="-273050" eaLnBrk="1" hangingPunct="1">
              <a:lnSpc>
                <a:spcPct val="90000"/>
              </a:lnSpc>
            </a:pPr>
            <a:r>
              <a:rPr lang="ru-RU" sz="2400" smtClean="0">
                <a:latin typeface="Arial" charset="0"/>
                <a:cs typeface="Arial" charset="0"/>
              </a:rPr>
              <a:t>Главные сюжеты: сказки, былины, исторические события, деревенские сценки.</a:t>
            </a:r>
          </a:p>
        </p:txBody>
      </p:sp>
      <p:sp>
        <p:nvSpPr>
          <p:cNvPr id="30722" name="Rectangle 2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4000">
                <a:solidFill>
                  <a:schemeClr val="folHlink"/>
                </a:solidFill>
              </a:rPr>
              <a:t>Мстёрская</a:t>
            </a:r>
            <a:r>
              <a:rPr lang="ru-RU" sz="4000"/>
              <a:t> лаковая живопись</a:t>
            </a:r>
          </a:p>
        </p:txBody>
      </p:sp>
      <p:pic>
        <p:nvPicPr>
          <p:cNvPr id="30723" name="Picture 7" descr="Лаковая миниатюра – Мстера: smittik — LiveJour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412875"/>
            <a:ext cx="3978275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79388"/>
            <a:ext cx="6096000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ъект 2"/>
          <p:cNvSpPr>
            <a:spLocks noGrp="1"/>
          </p:cNvSpPr>
          <p:nvPr>
            <p:ph idx="4294967295"/>
          </p:nvPr>
        </p:nvSpPr>
        <p:spPr>
          <a:xfrm>
            <a:off x="4787900" y="1557338"/>
            <a:ext cx="3960813" cy="4424362"/>
          </a:xfrm>
        </p:spPr>
        <p:txBody>
          <a:bodyPr/>
          <a:lstStyle/>
          <a:p>
            <a:pPr marL="273050" indent="-273050" eaLnBrk="1" hangingPunct="1">
              <a:lnSpc>
                <a:spcPct val="90000"/>
              </a:lnSpc>
            </a:pPr>
            <a:r>
              <a:rPr lang="ru-RU" sz="2400" smtClean="0">
                <a:latin typeface="Arial" charset="0"/>
                <a:cs typeface="Arial" charset="0"/>
              </a:rPr>
              <a:t>Холуйский промысел зародился в XVIII в. и так же, на основе иконописного промысла. Художники расписывают свои изделия яичной темперой.</a:t>
            </a:r>
          </a:p>
          <a:p>
            <a:pPr marL="273050" indent="-273050" eaLnBrk="1" hangingPunct="1">
              <a:lnSpc>
                <a:spcPct val="90000"/>
              </a:lnSpc>
            </a:pPr>
            <a:r>
              <a:rPr lang="ru-RU" sz="2400" smtClean="0">
                <a:latin typeface="Arial" charset="0"/>
                <a:cs typeface="Arial" charset="0"/>
              </a:rPr>
              <a:t> Характеристика: черный фон, золотой или серебряный орнамент, укрупненность деталей композиции</a:t>
            </a:r>
          </a:p>
        </p:txBody>
      </p:sp>
      <p:sp>
        <p:nvSpPr>
          <p:cNvPr id="35842" name="Rectangle 2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4000">
                <a:solidFill>
                  <a:schemeClr val="folHlink"/>
                </a:solidFill>
              </a:rPr>
              <a:t>Холуйская </a:t>
            </a:r>
            <a:r>
              <a:rPr lang="ru-RU" sz="4000"/>
              <a:t>лаковая живопись</a:t>
            </a:r>
          </a:p>
        </p:txBody>
      </p:sp>
      <p:pic>
        <p:nvPicPr>
          <p:cNvPr id="35843" name="Picture 2" descr="C:\Users\Владелец\Desktop\лаковая живопись\hily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412875"/>
            <a:ext cx="321627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8640762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624e8d63-9936-4715-bd1f-a60a67e7a50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100" y="1340768"/>
            <a:ext cx="748823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Какой вид лаковой росписи?</a:t>
            </a:r>
          </a:p>
        </p:txBody>
      </p:sp>
    </p:spTree>
    <p:extLst>
      <p:ext uri="{BB962C8B-B14F-4D97-AF65-F5344CB8AC3E}">
        <p14:creationId xmlns:p14="http://schemas.microsoft.com/office/powerpoint/2010/main" val="2693977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5"/>
          <p:cNvSpPr>
            <a:spLocks noGrp="1"/>
          </p:cNvSpPr>
          <p:nvPr>
            <p:ph type="title" idx="4294967295"/>
          </p:nvPr>
        </p:nvSpPr>
        <p:spPr>
          <a:xfrm>
            <a:off x="1979613" y="404813"/>
            <a:ext cx="5111750" cy="576262"/>
          </a:xfrm>
        </p:spPr>
        <p:txBody>
          <a:bodyPr/>
          <a:lstStyle/>
          <a:p>
            <a:pPr eaLnBrk="1" hangingPunct="1"/>
            <a:r>
              <a:rPr lang="ru-RU" sz="4000" smtClean="0">
                <a:latin typeface="Arial" charset="0"/>
                <a:cs typeface="Arial" charset="0"/>
              </a:rPr>
              <a:t>Творческий проект</a:t>
            </a:r>
          </a:p>
        </p:txBody>
      </p:sp>
      <p:sp>
        <p:nvSpPr>
          <p:cNvPr id="39938" name="Rectangle 6"/>
          <p:cNvSpPr>
            <a:spLocks noGrp="1"/>
          </p:cNvSpPr>
          <p:nvPr>
            <p:ph type="body" idx="4294967295"/>
          </p:nvPr>
        </p:nvSpPr>
        <p:spPr>
          <a:xfrm>
            <a:off x="900113" y="5734050"/>
            <a:ext cx="7777162" cy="936625"/>
          </a:xfrm>
        </p:spPr>
        <p:txBody>
          <a:bodyPr/>
          <a:lstStyle/>
          <a:p>
            <a:pPr eaLnBrk="1" hangingPunct="1">
              <a:buFont typeface="Wingdings 2" pitchFamily="18" charset="2"/>
              <a:buChar char="#"/>
            </a:pPr>
            <a:r>
              <a:rPr lang="ru-RU" sz="2800" smtClean="0">
                <a:latin typeface="Arial" charset="0"/>
                <a:cs typeface="Arial" charset="0"/>
              </a:rPr>
              <a:t>Выполнить цветовое решение ларца</a:t>
            </a:r>
          </a:p>
        </p:txBody>
      </p:sp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1196975"/>
            <a:ext cx="4214813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Составить синквейн</a:t>
            </a:r>
            <a:endParaRPr lang="ru-RU" smtClean="0">
              <a:latin typeface="Arial" charset="0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>
          <a:xfrm>
            <a:off x="323850" y="2636838"/>
            <a:ext cx="6769100" cy="3313112"/>
          </a:xfrm>
        </p:spPr>
        <p:txBody>
          <a:bodyPr/>
          <a:lstStyle/>
          <a:p>
            <a:endParaRPr lang="ru-RU" i="1" smtClean="0">
              <a:solidFill>
                <a:srgbClr val="660066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mtClean="0">
                <a:latin typeface="Arial" charset="0"/>
              </a:rPr>
              <a:t>(1 существительное)</a:t>
            </a:r>
          </a:p>
          <a:p>
            <a:pPr algn="ctr">
              <a:buFont typeface="Arial" charset="0"/>
              <a:buNone/>
            </a:pPr>
            <a:r>
              <a:rPr lang="ru-RU" smtClean="0"/>
              <a:t>(2 прилагательных)</a:t>
            </a:r>
          </a:p>
          <a:p>
            <a:pPr algn="ctr">
              <a:buFont typeface="Arial" charset="0"/>
              <a:buNone/>
            </a:pPr>
            <a:r>
              <a:rPr lang="ru-RU" smtClean="0"/>
              <a:t>(3 глагола)</a:t>
            </a:r>
          </a:p>
          <a:p>
            <a:pPr algn="ctr">
              <a:buFont typeface="Arial" charset="0"/>
              <a:buNone/>
            </a:pPr>
            <a:r>
              <a:rPr lang="ru-RU" smtClean="0"/>
              <a:t>(высказывание о «предмете»)</a:t>
            </a:r>
          </a:p>
        </p:txBody>
      </p:sp>
      <p:pic>
        <p:nvPicPr>
          <p:cNvPr id="40963" name="Picture 4" descr="1323068_129927040766030280192_Origin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1196975"/>
            <a:ext cx="2881313" cy="241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/>
          </p:cNvSpPr>
          <p:nvPr>
            <p:ph type="body" idx="1"/>
          </p:nvPr>
        </p:nvSpPr>
        <p:spPr>
          <a:xfrm>
            <a:off x="468313" y="1844675"/>
            <a:ext cx="8229600" cy="4525963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400" dirty="0" smtClean="0">
                <a:latin typeface="Arial" charset="0"/>
                <a:cs typeface="Arial" charset="0"/>
              </a:rPr>
              <a:t>В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latin typeface="Arial" charset="0"/>
                <a:cs typeface="Arial" charset="0"/>
              </a:rPr>
              <a:t>России изделия с лаковой живописью начали изготавливать в конце XVIII века. </a:t>
            </a:r>
          </a:p>
          <a:p>
            <a:pPr algn="just">
              <a:lnSpc>
                <a:spcPct val="90000"/>
              </a:lnSpc>
            </a:pPr>
            <a:r>
              <a:rPr lang="ru-RU" sz="2400" dirty="0" smtClean="0">
                <a:latin typeface="Arial" charset="0"/>
                <a:cs typeface="Arial" charset="0"/>
              </a:rPr>
              <a:t>Первоначально, производством изделий лаковой миниатюры занимались в селе Данилове близ Москвы, затем оно было переведено в соседнее село Федоскино. </a:t>
            </a:r>
          </a:p>
          <a:p>
            <a:pPr algn="just">
              <a:lnSpc>
                <a:spcPct val="90000"/>
              </a:lnSpc>
            </a:pPr>
            <a:r>
              <a:rPr lang="ru-RU" sz="2400" dirty="0" smtClean="0">
                <a:latin typeface="Arial" charset="0"/>
                <a:cs typeface="Arial" charset="0"/>
              </a:rPr>
              <a:t>После Великой Октябрьской социалистической революции возникают художественные промыслы с миниатюрной лаковой живописью в Палехе и Холуе (Ивановская обл.), Мстере (Владимирская обл.), которые до революции славились как иконописные центры.</a:t>
            </a:r>
          </a:p>
        </p:txBody>
      </p:sp>
      <p:pic>
        <p:nvPicPr>
          <p:cNvPr id="16386" name="Picture 9" descr="Dictionary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260350"/>
            <a:ext cx="20574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type="body" idx="1"/>
          </p:nvPr>
        </p:nvSpPr>
        <p:spPr>
          <a:xfrm>
            <a:off x="468313" y="1844675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>
                <a:latin typeface="Arial" charset="0"/>
                <a:cs typeface="Arial" charset="0"/>
              </a:rPr>
              <a:t>В качестве основных материалов применяют:    папье-маше, сталь, листовое железо. 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Arial" charset="0"/>
                <a:cs typeface="Arial" charset="0"/>
              </a:rPr>
              <a:t>Лучшим сырьем для производства папье-маше считается липа. 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Arial" charset="0"/>
                <a:cs typeface="Arial" charset="0"/>
              </a:rPr>
              <a:t>Из вспомогательных материалов используют лаки, краски. Краски используют масляные и темперные, а также золотой порошок, разведенный в прозрачном лаке или скипидаре, - так называемое твореное золото. 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Arial" charset="0"/>
                <a:cs typeface="Arial" charset="0"/>
              </a:rPr>
              <a:t>Кисти, которыми расписывают изделия, применяют главным образом беличьи.</a:t>
            </a:r>
          </a:p>
        </p:txBody>
      </p:sp>
      <p:pic>
        <p:nvPicPr>
          <p:cNvPr id="18434" name="Picture 9" descr="Dictionary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260350"/>
            <a:ext cx="20574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 descr="tec0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88913"/>
            <a:ext cx="3816350" cy="2860675"/>
          </a:xfrm>
          <a:prstGeom prst="rect">
            <a:avLst/>
          </a:prstGeom>
          <a:noFill/>
        </p:spPr>
      </p:pic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179388" y="3192463"/>
            <a:ext cx="878522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/>
              <a:t>Это основа для папье-маше, из которого выполняется корпус шкатулки. </a:t>
            </a:r>
          </a:p>
          <a:p>
            <a:r>
              <a:rPr lang="ru-RU" sz="2000"/>
              <a:t>Над картоном предстоит тщательно поработать: проклеить в несколько слоёв, положить под пресс, а затем навить на специальную форму-болванку. Навивают в несколько слоёв – всё зависит от нужной толщины стенок. Результат – хрупкое подобие будущей шкатулки. </a:t>
            </a:r>
          </a:p>
          <a:p>
            <a:r>
              <a:rPr lang="ru-RU" sz="2000"/>
              <a:t>Получившуюся коробочку опускают в горячее льняное масло и тщательно проваривают, чтобы картон хорошо пропитался, а  затем отправляют в печку на просушку при высокой температуре. Получившееся папье-маше обладает качествами настоящей древесины – его можно резать, пилить или даже обрабатывать на токарном станке. </a:t>
            </a:r>
          </a:p>
        </p:txBody>
      </p:sp>
      <p:pic>
        <p:nvPicPr>
          <p:cNvPr id="44041" name="Picture 9" descr="tec0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88913"/>
            <a:ext cx="3816350" cy="28622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79388" y="5013325"/>
            <a:ext cx="87852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/>
              <a:t>Затем высохшую при комнатной температуре заготовку тщательно шлифуют. Если нужно по замыслу — укрепляют шарниры крышки, и затем снаружи покрывают несколько раз чёрным блестящим лаком, а изнутри — ярко-красной киноварью. Дальше шкатулка-полуфабрикат попадает к художнику. </a:t>
            </a:r>
          </a:p>
        </p:txBody>
      </p:sp>
      <p:pic>
        <p:nvPicPr>
          <p:cNvPr id="46102" name="Picture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15888"/>
            <a:ext cx="61722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624e8d63-9936-4715-bd1f-a60a67e7a50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412875"/>
            <a:ext cx="748823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Какой вид лаковой росписи?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solidFill>
                  <a:schemeClr val="folHlink"/>
                </a:solidFill>
                <a:latin typeface="Arial" charset="0"/>
                <a:cs typeface="Arial" charset="0"/>
              </a:rPr>
              <a:t>Федоскинская</a:t>
            </a:r>
            <a:r>
              <a:rPr lang="ru-RU" sz="4000" smtClean="0">
                <a:latin typeface="Arial" charset="0"/>
                <a:cs typeface="Arial" charset="0"/>
              </a:rPr>
              <a:t> лаковая живопись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4284663" y="1412875"/>
            <a:ext cx="446405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Arial" charset="0"/>
                <a:cs typeface="Arial" charset="0"/>
              </a:rPr>
              <a:t>Село Федоскино Московской области - родина русских лаков.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Arial" charset="0"/>
                <a:cs typeface="Arial" charset="0"/>
              </a:rPr>
              <a:t>Лаковая живопись возникла здесь в конце XVIII в., когда купец П.И. Коробов основал в сельце Данилове (часть с. Федоскина) </a:t>
            </a:r>
            <a:r>
              <a:rPr lang="ru-RU" sz="2400" b="1" smtClean="0">
                <a:latin typeface="Arial" charset="0"/>
                <a:cs typeface="Arial" charset="0"/>
              </a:rPr>
              <a:t>производство расписных шкатулок из папье-маше.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Arial" charset="0"/>
                <a:cs typeface="Arial" charset="0"/>
              </a:rPr>
              <a:t>В тематике миниатюр преобладали жанровые сценки из крестьянского быта - тройки, чаепития, хороводы, сказочные сюжеты</a:t>
            </a:r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21507" name="Picture 4" descr="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00213"/>
            <a:ext cx="388937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8713788" cy="631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ъект 2"/>
          <p:cNvSpPr>
            <a:spLocks noGrp="1"/>
          </p:cNvSpPr>
          <p:nvPr>
            <p:ph idx="4294967295"/>
          </p:nvPr>
        </p:nvSpPr>
        <p:spPr>
          <a:xfrm>
            <a:off x="4716463" y="1341438"/>
            <a:ext cx="3887787" cy="4824412"/>
          </a:xfrm>
        </p:spPr>
        <p:txBody>
          <a:bodyPr/>
          <a:lstStyle/>
          <a:p>
            <a:pPr marL="273050" indent="-273050" eaLnBrk="1" hangingPunct="1">
              <a:lnSpc>
                <a:spcPct val="80000"/>
              </a:lnSpc>
            </a:pPr>
            <a:r>
              <a:rPr lang="ru-RU" sz="2400" smtClean="0">
                <a:latin typeface="Arial" charset="0"/>
                <a:cs typeface="Arial" charset="0"/>
              </a:rPr>
              <a:t>Палех был одним из главных центров иконописания в XVI-XVII вв. Основателями палехского искусства лаковой живописи были художники-иконописцы</a:t>
            </a:r>
            <a:r>
              <a:rPr lang="ru-RU" sz="2000" smtClean="0">
                <a:latin typeface="Arial" charset="0"/>
                <a:cs typeface="Arial" charset="0"/>
              </a:rPr>
              <a:t>. </a:t>
            </a:r>
          </a:p>
          <a:p>
            <a:pPr marL="273050" indent="-273050" eaLnBrk="1" hangingPunct="1">
              <a:lnSpc>
                <a:spcPct val="80000"/>
              </a:lnSpc>
            </a:pPr>
            <a:r>
              <a:rPr lang="ru-RU" sz="2400" smtClean="0">
                <a:latin typeface="Arial" charset="0"/>
                <a:cs typeface="Arial" charset="0"/>
              </a:rPr>
              <a:t>Отличительные черты: черный лаковый фон, вытянутые фигуры персонажей, основной цвет росписи золотой, тщательно выписаны мелкие детали.</a:t>
            </a:r>
          </a:p>
        </p:txBody>
      </p:sp>
      <p:sp>
        <p:nvSpPr>
          <p:cNvPr id="25602" name="Rectangle 2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4000">
                <a:solidFill>
                  <a:schemeClr val="folHlink"/>
                </a:solidFill>
              </a:rPr>
              <a:t>Палехская</a:t>
            </a:r>
            <a:r>
              <a:rPr lang="ru-RU" sz="4000"/>
              <a:t> лаковая живопись</a:t>
            </a:r>
          </a:p>
        </p:txBody>
      </p:sp>
      <p:pic>
        <p:nvPicPr>
          <p:cNvPr id="25603" name="Picture 9" descr="Купить Палех Шкатулка Морозко , шкатулки лаковая миниатюра шкатулки холу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412875"/>
            <a:ext cx="4608512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801</TotalTime>
  <Words>761</Words>
  <Application>Microsoft Office PowerPoint</Application>
  <PresentationFormat>Экран (4:3)</PresentationFormat>
  <Paragraphs>49</Paragraphs>
  <Slides>17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Какой вид лаковой росписи?</vt:lpstr>
      <vt:lpstr>Федоскинская лаковая живопись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Какой вид лаковой росписи?</vt:lpstr>
      <vt:lpstr>Творческий проект</vt:lpstr>
      <vt:lpstr>Составить синквейн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</dc:creator>
  <cp:lastModifiedBy>Nata</cp:lastModifiedBy>
  <cp:revision>77</cp:revision>
  <dcterms:modified xsi:type="dcterms:W3CDTF">2022-08-16T12:25:32Z</dcterms:modified>
</cp:coreProperties>
</file>