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  <p:sldMasterId id="2147483838" r:id="rId3"/>
  </p:sldMasterIdLst>
  <p:notesMasterIdLst>
    <p:notesMasterId r:id="rId22"/>
  </p:notesMasterIdLst>
  <p:sldIdLst>
    <p:sldId id="256" r:id="rId4"/>
    <p:sldId id="259" r:id="rId5"/>
    <p:sldId id="270" r:id="rId6"/>
    <p:sldId id="271" r:id="rId7"/>
    <p:sldId id="272" r:id="rId8"/>
    <p:sldId id="314" r:id="rId9"/>
    <p:sldId id="315" r:id="rId10"/>
    <p:sldId id="313" r:id="rId11"/>
    <p:sldId id="312" r:id="rId12"/>
    <p:sldId id="310" r:id="rId13"/>
    <p:sldId id="273" r:id="rId14"/>
    <p:sldId id="304" r:id="rId15"/>
    <p:sldId id="306" r:id="rId16"/>
    <p:sldId id="307" r:id="rId17"/>
    <p:sldId id="308" r:id="rId18"/>
    <p:sldId id="309" r:id="rId19"/>
    <p:sldId id="311" r:id="rId20"/>
    <p:sldId id="303" r:id="rId21"/>
  </p:sldIdLst>
  <p:sldSz cx="9144000" cy="6858000" type="screen4x3"/>
  <p:notesSz cx="6858000" cy="9144000"/>
  <p:defaultTextStyle>
    <a:defPPr>
      <a:defRPr lang="ru-RU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5AE57-50F0-44D7-A26D-56965FE02F34}" type="datetimeFigureOut">
              <a:rPr lang="ru-RU" smtClean="0"/>
              <a:pPr/>
              <a:t>20.08.2021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37F97-6AD0-4659-9FE5-66B3C18E08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2113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FCDAB5-74DA-42EB-AA10-494F293B4AF0}" type="slidenum">
              <a:rPr lang="ru-RU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56B69-7666-4E24-86F0-E48EBF948C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D9274-E34C-4E9E-AD59-C23BA5490E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744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D15BB-55CE-49D5-8CA6-0EB5FADF1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43D45-735E-474E-B7DD-0EB6FBDB4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467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91D5-35CD-4F71-A59D-EA427A3396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18EAC-B3B2-4359-914B-F194861151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0511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45D7E-36AA-4AB4-8DCF-CE46655A7D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B359C-C771-427E-99E7-6209B862BA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3998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1AA82-C4F2-4EC8-8FB8-BF36E52869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BDF85-968D-4BDD-895E-872C53B94C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234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F37E4-6C81-4423-8E4F-41169FC0B0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FE2FF-434C-4C42-9E1A-2CC0B09C73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4870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376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032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1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20.08.2021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9173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13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464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1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13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E0FFB-26F6-452B-8EE7-C3211B6335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D35DD-11B7-432B-9241-B673AAD51E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70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A9698-2434-454A-BF9E-7B77A8AD37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CBF73-6249-481A-BF1A-920C4AF2E6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5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49CF-9A64-4E24-A7E6-D671993F67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101EC-E332-49A5-938E-A48323D23E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55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BC2F0-50CB-4ECC-B4AC-2333C3497F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E0622-F263-4337-9CD6-18C604C5B1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878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E836B-5BC4-4408-90E9-2F0857DBB5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E6091-4BBA-4554-A6FA-E84BD83D3C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598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flipH="1">
            <a:off x="4" y="3786191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00" tIns="45702" rIns="91400" bIns="457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xStyles>
    <p:titleStyle>
      <a:lvl1pPr algn="ctr" defTabSz="91402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91402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91402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91402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91402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2742534-A08B-44A0-8180-6F670A6ED7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DF8DC140-6EDB-4376-BA9B-F0AB8F693CC6}" type="slidenum">
              <a:rPr lang="ru-RU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232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flipH="1">
            <a:off x="4" y="3786191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00" tIns="45702" rIns="91400" bIns="457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54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</p:sldLayoutIdLst>
  <p:txStyles>
    <p:titleStyle>
      <a:lvl1pPr algn="ctr" defTabSz="91402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91402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91402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91402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91402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48872" cy="273630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Место учебного предмета </a:t>
            </a:r>
            <a:br>
              <a:rPr lang="ru-RU" sz="3200" b="1" dirty="0" smtClean="0"/>
            </a:br>
            <a:r>
              <a:rPr lang="ru-RU" sz="3200" b="1" dirty="0" smtClean="0"/>
              <a:t>«Мировая художественная культура» </a:t>
            </a:r>
            <a:br>
              <a:rPr lang="ru-RU" sz="3200" b="1" dirty="0" smtClean="0"/>
            </a:br>
            <a:r>
              <a:rPr lang="ru-RU" sz="3200" b="1" dirty="0" smtClean="0"/>
              <a:t>в учебном плане общеобразовательных организаций Республики Крым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067944" y="4437112"/>
            <a:ext cx="4528592" cy="1440160"/>
          </a:xfrm>
        </p:spPr>
        <p:txBody>
          <a:bodyPr>
            <a:normAutofit/>
          </a:bodyPr>
          <a:lstStyle/>
          <a:p>
            <a:pPr algn="l"/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Вовченко Оксана Александровна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УВР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«Средняя общеобразовательная школа - детский сад № 15»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ПЛАНИРУЕМЫЕ РЕЗУЛЬТАТЫ ОСВОЕНИЯ УЧЕБНОГО ПРЕДМЕТА «ИСТОРИЯ» НА УРОВНЕ СРЕДНЕГО ОБЩЕГО ОБРАЗОВАНИЯ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осознания обучающимися важности культуры как воплощения ценностей общества и средства коммуникации; понимания ценности отечественного и  мирового искусства, роли этнических культурных традиций и народного творчества; уважения к  культуре своего и других народов.</a:t>
            </a:r>
          </a:p>
          <a:p>
            <a:r>
              <a:rPr lang="ru-RU" dirty="0" smtClean="0"/>
              <a:t>Нашли отражение в заданиях ЕГЭ.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464496" cy="2736304"/>
          </a:xfrm>
          <a:prstGeom prst="rect">
            <a:avLst/>
          </a:prstGeom>
          <a:noFill/>
        </p:spPr>
      </p:pic>
      <p:pic>
        <p:nvPicPr>
          <p:cNvPr id="1027" name="Picture 3" descr="C:\Users\asus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88640"/>
            <a:ext cx="4031752" cy="2736304"/>
          </a:xfrm>
          <a:prstGeom prst="rect">
            <a:avLst/>
          </a:prstGeom>
          <a:noFill/>
        </p:spPr>
      </p:pic>
      <p:pic>
        <p:nvPicPr>
          <p:cNvPr id="1028" name="Picture 4" descr="C:\Users\asus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212976"/>
            <a:ext cx="4103880" cy="3096344"/>
          </a:xfrm>
          <a:prstGeom prst="rect">
            <a:avLst/>
          </a:prstGeom>
          <a:noFill/>
        </p:spPr>
      </p:pic>
      <p:pic>
        <p:nvPicPr>
          <p:cNvPr id="1029" name="Picture 5" descr="C:\Users\asus\Desktop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3212976"/>
            <a:ext cx="4608512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1462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1"/>
            <a:ext cx="3888432" cy="2952328"/>
          </a:xfrm>
          <a:prstGeom prst="rect">
            <a:avLst/>
          </a:prstGeom>
          <a:noFill/>
        </p:spPr>
      </p:pic>
      <p:pic>
        <p:nvPicPr>
          <p:cNvPr id="2051" name="Picture 3" descr="C:\Users\asus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890700" cy="4536504"/>
          </a:xfrm>
          <a:prstGeom prst="rect">
            <a:avLst/>
          </a:prstGeom>
          <a:noFill/>
        </p:spPr>
      </p:pic>
      <p:pic>
        <p:nvPicPr>
          <p:cNvPr id="2052" name="Picture 4" descr="C:\Users\asus\Desktop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212976"/>
            <a:ext cx="288032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64896" cy="108012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4000" b="1" dirty="0" smtClean="0"/>
              <a:t>Социально-экономический профиль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352928" cy="302433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4400" dirty="0" smtClean="0"/>
              <a:t>Социально-экономический профиль ориентирует на профессии, связанные с социальной сферой, финансами и экономикой, с обработкой информации, с такими сферами деятельности, как управление, предпринимательство, работа с финансами и др. Для изучения на углубленном уровне выбираются учебные предметы преимущественно из предметных областей «Математика и информатика», «Общественные науки».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400" dirty="0" smtClean="0"/>
              <a:t>Общественные науки: </a:t>
            </a:r>
            <a:r>
              <a:rPr lang="ru-RU" sz="4400" b="1" dirty="0" smtClean="0"/>
              <a:t>география, экономика, Россия в мире.</a:t>
            </a:r>
          </a:p>
          <a:p>
            <a:pPr algn="just">
              <a:buNone/>
            </a:pPr>
            <a:r>
              <a:rPr lang="ru-RU" sz="4400" dirty="0" smtClean="0"/>
              <a:t>      </a:t>
            </a:r>
          </a:p>
          <a:p>
            <a:pPr algn="just">
              <a:buNone/>
            </a:pPr>
            <a:r>
              <a:rPr lang="ru-RU" sz="4400" dirty="0" smtClean="0"/>
              <a:t>      Можно расширить предметом МХК.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2040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Универсальный профиль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Ориентирован, в первую очередь, на обучающихся, чей выбор «не вписывается» в рамки заданных выше профилей. Он позволяет ограничиться базовым уровнем изучения учебных предметов, однако ученик также может выбрать учебные предметы на углубленном уровне. </a:t>
            </a:r>
          </a:p>
          <a:p>
            <a:pPr algn="just">
              <a:buNone/>
            </a:pPr>
            <a:r>
              <a:rPr lang="ru-RU" sz="2800" dirty="0" smtClean="0"/>
              <a:t>	Предлагается 4 варианта. </a:t>
            </a:r>
            <a:r>
              <a:rPr lang="ru-RU" sz="2800" b="1" dirty="0" smtClean="0"/>
              <a:t>Во втором варианте прописан курс «Искусство» как факультатив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сделали 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основании решения педагогического совета (протокол № _____ от _________2021 г.), заявлений обучающихся 10-х классов, в соответствии со спецификой и возможностями образовательной организации в учебный план включены следующие дополнительные учебные предметы и курсы по выбору: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Мировая художественная 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– 1 час в неделю. </a:t>
            </a:r>
          </a:p>
          <a:p>
            <a:pPr>
              <a:buNone/>
            </a:pPr>
            <a:r>
              <a:rPr lang="ru-RU" dirty="0" smtClean="0"/>
              <a:t>Цель</a:t>
            </a:r>
            <a:r>
              <a:rPr lang="ru-RU" b="1" i="1" dirty="0" smtClean="0"/>
              <a:t>: силой воздействия различных искусств в их комплексе формировать духовный мир обучающегося, его нравственность, эстетическую воспитанность.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Предмет</a:t>
            </a:r>
            <a:r>
              <a:rPr lang="ru-RU" dirty="0" smtClean="0"/>
              <a:t> </a:t>
            </a:r>
            <a:r>
              <a:rPr lang="ru-RU" b="1" dirty="0" smtClean="0"/>
              <a:t>МХК</a:t>
            </a:r>
            <a:r>
              <a:rPr lang="ru-RU" dirty="0" smtClean="0"/>
              <a:t> — это </a:t>
            </a:r>
            <a:r>
              <a:rPr lang="ru-RU" b="1" dirty="0" smtClean="0"/>
              <a:t>предмет</a:t>
            </a:r>
            <a:r>
              <a:rPr lang="ru-RU" dirty="0" smtClean="0"/>
              <a:t> искусства, а не науки и на его уроках следует «говорить языком самого </a:t>
            </a:r>
            <a:r>
              <a:rPr lang="ru-RU" b="1" dirty="0" smtClean="0"/>
              <a:t>предмета</a:t>
            </a:r>
            <a:r>
              <a:rPr lang="ru-RU" dirty="0" smtClean="0"/>
              <a:t>», выражая </a:t>
            </a:r>
            <a:r>
              <a:rPr lang="ru-RU" dirty="0" smtClean="0"/>
              <a:t>его своеобразие.</a:t>
            </a:r>
          </a:p>
          <a:p>
            <a:pPr algn="just"/>
            <a:r>
              <a:rPr lang="ru-RU" sz="2400" dirty="0" smtClean="0"/>
              <a:t>Можно утверждать, что эстетическое развитие учеников одновременно является и их нравственным ростом: от постижения жизни через конкретные произведения искусства до осознания обобщенной картины ценностей каждой эпохи, а также вечных проблем человечества, духовных ценностей на все времена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48872" cy="2736304"/>
          </a:xfrm>
        </p:spPr>
        <p:txBody>
          <a:bodyPr>
            <a:noAutofit/>
          </a:bodyPr>
          <a:lstStyle/>
          <a:p>
            <a:r>
              <a:rPr lang="ru-RU" sz="5400" b="1" i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714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200800" cy="115212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ru-RU" sz="5400" b="1" i="1" dirty="0">
                <a:latin typeface="Times New Roman"/>
                <a:ea typeface="Calibri"/>
              </a:rPr>
              <a:t>Цель курса МХК 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420888"/>
            <a:ext cx="7200800" cy="365701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силой воздействия различных искусств в их комплексе формировать духовный мир школьника, его нравственность, эстетическую воспитанность.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200800" cy="115212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ru-RU" sz="5400" b="1" i="1" dirty="0" smtClean="0">
                <a:latin typeface="Times New Roman"/>
                <a:ea typeface="Calibri"/>
              </a:rPr>
              <a:t>Учебный план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420888"/>
            <a:ext cx="7200800" cy="365701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b="1" dirty="0" smtClean="0"/>
              <a:t>Это нормативный</a:t>
            </a:r>
            <a:r>
              <a:rPr lang="ru-RU" sz="3600" dirty="0" smtClean="0"/>
              <a:t> правовой акт, устанавливающий перечень </a:t>
            </a:r>
            <a:r>
              <a:rPr lang="ru-RU" sz="3600" b="1" dirty="0" smtClean="0"/>
              <a:t>учебных</a:t>
            </a:r>
            <a:r>
              <a:rPr lang="ru-RU" sz="3600" dirty="0" smtClean="0"/>
              <a:t> предметов и объём </a:t>
            </a:r>
            <a:r>
              <a:rPr lang="ru-RU" sz="3600" b="1" dirty="0" smtClean="0"/>
              <a:t>учебного</a:t>
            </a:r>
            <a:r>
              <a:rPr lang="ru-RU" sz="3600" dirty="0" smtClean="0"/>
              <a:t> времени, отводимого на их изучение по ступеням общего образования и </a:t>
            </a:r>
            <a:r>
              <a:rPr lang="ru-RU" sz="3600" b="1" dirty="0" smtClean="0"/>
              <a:t>учебным</a:t>
            </a:r>
            <a:r>
              <a:rPr lang="ru-RU" sz="3600" dirty="0" smtClean="0"/>
              <a:t> годам.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23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6984776" cy="100811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2400" b="1" dirty="0" smtClean="0"/>
              <a:t>В структуре учебного плана различают два блока: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446449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lvl="2" algn="just">
              <a:buNone/>
            </a:pPr>
            <a:r>
              <a:rPr lang="ru-RU" sz="2000" b="1" dirty="0" smtClean="0"/>
              <a:t>Инвариантная часть</a:t>
            </a:r>
            <a:r>
              <a:rPr lang="ru-RU" sz="2000" dirty="0" smtClean="0"/>
              <a:t> </a:t>
            </a:r>
            <a:r>
              <a:rPr lang="ru-RU" sz="2000" b="1" i="1" dirty="0" smtClean="0"/>
              <a:t>(обязательная часть, 60%)</a:t>
            </a:r>
            <a:r>
              <a:rPr lang="ru-RU" sz="2000" dirty="0" smtClean="0"/>
              <a:t> – </a:t>
            </a:r>
            <a:r>
              <a:rPr lang="ru-RU" sz="2000" b="1" dirty="0" smtClean="0"/>
              <a:t>ядро</a:t>
            </a:r>
            <a:r>
              <a:rPr lang="ru-RU" sz="2000" dirty="0" smtClean="0"/>
              <a:t> учебного плана, обеспечивает ознакомление школьников с национальными и общекультурными ценностями, способствует формированию личностных качеств характера школьника в соответствии с общественными идеалами. </a:t>
            </a:r>
          </a:p>
          <a:p>
            <a:pPr lvl="2" algn="just">
              <a:buNone/>
            </a:pPr>
            <a:r>
              <a:rPr lang="ru-RU" sz="2000" b="1" dirty="0" smtClean="0"/>
              <a:t>Вариативная</a:t>
            </a:r>
            <a:r>
              <a:rPr lang="ru-RU" sz="2000" dirty="0" smtClean="0"/>
              <a:t> </a:t>
            </a:r>
            <a:r>
              <a:rPr lang="ru-RU" sz="2000" b="1" i="1" dirty="0" smtClean="0"/>
              <a:t>(часть формируемая участниками образовательных отношений, 40%)</a:t>
            </a:r>
            <a:r>
              <a:rPr lang="ru-RU" sz="2000" i="1" dirty="0" smtClean="0"/>
              <a:t> </a:t>
            </a:r>
            <a:r>
              <a:rPr lang="ru-RU" sz="2000" dirty="0" smtClean="0"/>
              <a:t>– способствует индивидуальному развитию учащихся с учетом их интересов, личностных особенностей и склонностей. В этот блок можно включать как специально разработанные с учетом особенностей образовательного учреждения элективные курсы, так и </a:t>
            </a:r>
            <a:r>
              <a:rPr lang="ru-RU" sz="2000" b="1" dirty="0" smtClean="0"/>
              <a:t>творческие,</a:t>
            </a:r>
            <a:r>
              <a:rPr lang="ru-RU" sz="2000" dirty="0" smtClean="0"/>
              <a:t> спортивные, воспитательные виды деятельности учащихся.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1595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64896" cy="108012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2400" b="1" dirty="0" smtClean="0"/>
              <a:t>В учебном плане предусмотрено обязательное выделение часов на выполнение обучающимися индивидуального проекта.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352928" cy="345638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4200" dirty="0" smtClean="0"/>
              <a:t>Вопрос о согласовании вариативной части выносят на повестку дня Совета школы, чтобы не возникло разногласий с участниками образовательных отношений. </a:t>
            </a:r>
          </a:p>
          <a:p>
            <a:pPr algn="just"/>
            <a:r>
              <a:rPr lang="ru-RU" sz="4200" dirty="0" smtClean="0"/>
              <a:t>Каждая из этих частей предполагает использование трех основных типов учебных дисциплин: </a:t>
            </a:r>
          </a:p>
          <a:p>
            <a:pPr lvl="0" algn="just"/>
            <a:r>
              <a:rPr lang="ru-RU" sz="4200" dirty="0" smtClean="0"/>
              <a:t>обязательные – составляют базовое ядро общего среднего образования;</a:t>
            </a:r>
          </a:p>
          <a:p>
            <a:pPr lvl="0" algn="just"/>
            <a:r>
              <a:rPr lang="ru-RU" sz="4200" dirty="0" smtClean="0"/>
              <a:t>обязательные предметы по выбору школьников;</a:t>
            </a:r>
          </a:p>
          <a:p>
            <a:pPr lvl="0" algn="just"/>
            <a:r>
              <a:rPr lang="ru-RU" sz="4200" dirty="0" smtClean="0"/>
              <a:t>факультативные дисциплины.</a:t>
            </a:r>
          </a:p>
          <a:p>
            <a:pPr algn="just"/>
            <a:r>
              <a:rPr lang="ru-RU" sz="4200" dirty="0" smtClean="0"/>
              <a:t>Обязательными для включения во все учебные планы являются учебные предметы: «Русский язык», «Литература», «Иностранный язык», «Математика», «История» (или «Россия в мире»), «Физическая культура», «Основы безопасности жизнедеятельности», «Астрономия». 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2040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При этом учебный план профиля обучения (кроме универсального) должен содержать не менее 3 (4) учебных предметов на углубленном уровне изучения из соответствующей профилю обучения предметной области и (или) смежной с ней предметной области.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Профили:</a:t>
            </a:r>
            <a:endParaRPr lang="ru-RU" dirty="0" smtClean="0"/>
          </a:p>
          <a:p>
            <a:pPr lvl="0"/>
            <a:r>
              <a:rPr lang="ru-RU" dirty="0" smtClean="0"/>
              <a:t>Технологический  - факультатив или элективный курс;</a:t>
            </a:r>
          </a:p>
          <a:p>
            <a:pPr lvl="0"/>
            <a:r>
              <a:rPr lang="ru-RU" dirty="0" smtClean="0"/>
              <a:t>Естественнонаучный – факультатив или элективный курс;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Гуманитарный </a:t>
            </a:r>
            <a:r>
              <a:rPr lang="ru-RU" b="1" dirty="0" smtClean="0"/>
              <a:t>профиль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О</a:t>
            </a:r>
            <a:r>
              <a:rPr lang="ru-RU" dirty="0" smtClean="0"/>
              <a:t>риентирует </a:t>
            </a:r>
            <a:r>
              <a:rPr lang="ru-RU" dirty="0" smtClean="0"/>
              <a:t>на такие сферы деятельности, как педагогика, психология, общественные отношения и др. Для изучения на углубленном уровне выбираются учебные предметы преимущественно из предметных областей «Русский язык и литература», «Общественные науки» и «Иностранные языки».</a:t>
            </a:r>
          </a:p>
          <a:p>
            <a:pPr algn="just"/>
            <a:r>
              <a:rPr lang="ru-RU" dirty="0" smtClean="0"/>
              <a:t>Общественные науки: история, обществознание, право</a:t>
            </a:r>
          </a:p>
          <a:p>
            <a:pPr algn="just"/>
            <a:r>
              <a:rPr lang="ru-RU" dirty="0" smtClean="0"/>
              <a:t>Можно расширить предметом МХК.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Мировая</a:t>
            </a:r>
            <a:r>
              <a:rPr lang="ru-RU" dirty="0" smtClean="0"/>
              <a:t> </a:t>
            </a:r>
            <a:r>
              <a:rPr lang="ru-RU" b="1" dirty="0" smtClean="0"/>
              <a:t>художественная</a:t>
            </a:r>
            <a:r>
              <a:rPr lang="ru-RU" dirty="0" smtClean="0"/>
              <a:t> </a:t>
            </a:r>
            <a:r>
              <a:rPr lang="ru-RU" b="1" dirty="0" smtClean="0"/>
              <a:t>культура</a:t>
            </a:r>
            <a:r>
              <a:rPr lang="ru-RU" dirty="0" smtClean="0"/>
              <a:t> как учебная дисциплина является одной из ведущих в системе гуманитарного образования. Ученик осваивает мир посредством художественных образов, которые воздействуют на его чувства и мысли, поэтому уроки </a:t>
            </a:r>
            <a:r>
              <a:rPr lang="ru-RU" b="1" dirty="0" smtClean="0"/>
              <a:t>МХК</a:t>
            </a:r>
            <a:r>
              <a:rPr lang="ru-RU" dirty="0" smtClean="0"/>
              <a:t> играют </a:t>
            </a:r>
            <a:r>
              <a:rPr lang="ru-RU" b="1" dirty="0" smtClean="0"/>
              <a:t>важную</a:t>
            </a:r>
            <a:r>
              <a:rPr lang="ru-RU" dirty="0" smtClean="0"/>
              <a:t> </a:t>
            </a:r>
            <a:r>
              <a:rPr lang="ru-RU" b="1" dirty="0" smtClean="0"/>
              <a:t>роль</a:t>
            </a:r>
            <a:r>
              <a:rPr lang="ru-RU" dirty="0" smtClean="0"/>
              <a:t> в духовном становлении личности, интеллектуальном, эмоциональном, нравственном ее развитии.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566</Words>
  <Application>Microsoft Office PowerPoint</Application>
  <PresentationFormat>Экран (4:3)</PresentationFormat>
  <Paragraphs>47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1_Тема Office</vt:lpstr>
      <vt:lpstr>3_Тема Office</vt:lpstr>
      <vt:lpstr>Место учебного предмета  «Мировая художественная культура»  в учебном плане общеобразовательных организаций Республики Крым </vt:lpstr>
      <vt:lpstr> Цель курса МХК  </vt:lpstr>
      <vt:lpstr> Учебный план </vt:lpstr>
      <vt:lpstr>   В структуре учебного плана различают два блока:   </vt:lpstr>
      <vt:lpstr>    В учебном плане предусмотрено обязательное выделение часов на выполнение обучающимися индивидуального проекта.  </vt:lpstr>
      <vt:lpstr>Слайд 6</vt:lpstr>
      <vt:lpstr>Слайд 7</vt:lpstr>
      <vt:lpstr>Гуманитарный профиль</vt:lpstr>
      <vt:lpstr>Слайд 9</vt:lpstr>
      <vt:lpstr>ПЛАНИРУЕМЫЕ РЕЗУЛЬТАТЫ ОСВОЕНИЯ УЧЕБНОГО ПРЕДМЕТА «ИСТОРИЯ» НА УРОВНЕ СРЕДНЕГО ОБЩЕГО ОБРАЗОВАНИЯ</vt:lpstr>
      <vt:lpstr>Слайд 11</vt:lpstr>
      <vt:lpstr>Слайд 12</vt:lpstr>
      <vt:lpstr>    Социально-экономический профиль  </vt:lpstr>
      <vt:lpstr>Универсальный профиль</vt:lpstr>
      <vt:lpstr>Как сделали мы</vt:lpstr>
      <vt:lpstr>Мировая художественная культура</vt:lpstr>
      <vt:lpstr>Слайд 17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asus</cp:lastModifiedBy>
  <cp:revision>51</cp:revision>
  <dcterms:modified xsi:type="dcterms:W3CDTF">2021-08-20T05:07:07Z</dcterms:modified>
</cp:coreProperties>
</file>