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8" r:id="rId2"/>
  </p:sldMasterIdLst>
  <p:notesMasterIdLst>
    <p:notesMasterId r:id="rId31"/>
  </p:notesMasterIdLst>
  <p:sldIdLst>
    <p:sldId id="256" r:id="rId3"/>
    <p:sldId id="297" r:id="rId4"/>
    <p:sldId id="282" r:id="rId5"/>
    <p:sldId id="298" r:id="rId6"/>
    <p:sldId id="283" r:id="rId7"/>
    <p:sldId id="299" r:id="rId8"/>
    <p:sldId id="300" r:id="rId9"/>
    <p:sldId id="285" r:id="rId10"/>
    <p:sldId id="286" r:id="rId11"/>
    <p:sldId id="301" r:id="rId12"/>
    <p:sldId id="302" r:id="rId13"/>
    <p:sldId id="284" r:id="rId14"/>
    <p:sldId id="303" r:id="rId15"/>
    <p:sldId id="304" r:id="rId16"/>
    <p:sldId id="305" r:id="rId17"/>
    <p:sldId id="307" r:id="rId18"/>
    <p:sldId id="306" r:id="rId19"/>
    <p:sldId id="296" r:id="rId20"/>
    <p:sldId id="308" r:id="rId21"/>
    <p:sldId id="309" r:id="rId22"/>
    <p:sldId id="310" r:id="rId23"/>
    <p:sldId id="311" r:id="rId24"/>
    <p:sldId id="312" r:id="rId25"/>
    <p:sldId id="313" r:id="rId26"/>
    <p:sldId id="291" r:id="rId27"/>
    <p:sldId id="314" r:id="rId28"/>
    <p:sldId id="315" r:id="rId29"/>
    <p:sldId id="281" r:id="rId3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00"/>
    <a:srgbClr val="B3D3EA"/>
    <a:srgbClr val="78A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596" autoAdjust="0"/>
  </p:normalViewPr>
  <p:slideViewPr>
    <p:cSldViewPr>
      <p:cViewPr varScale="1">
        <p:scale>
          <a:sx n="107" d="100"/>
          <a:sy n="107" d="100"/>
        </p:scale>
        <p:origin x="102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>
            <a:extLst>
              <a:ext uri="{FF2B5EF4-FFF2-40B4-BE49-F238E27FC236}">
                <a16:creationId xmlns:a16="http://schemas.microsoft.com/office/drawing/2014/main" id="{47FB4070-CFE3-4938-8B75-F08E14E73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4A018F6A-2C62-4FF1-84F7-C65FD4E248C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81924" name="Rectangle 4">
            <a:extLst>
              <a:ext uri="{FF2B5EF4-FFF2-40B4-BE49-F238E27FC236}">
                <a16:creationId xmlns:a16="http://schemas.microsoft.com/office/drawing/2014/main" id="{E0DE1DCA-A05F-466F-9616-46B4CBBD4FE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>
            <a:extLst>
              <a:ext uri="{FF2B5EF4-FFF2-40B4-BE49-F238E27FC236}">
                <a16:creationId xmlns:a16="http://schemas.microsoft.com/office/drawing/2014/main" id="{241CF7C1-A8A5-413A-8A42-ADEEB178BD9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81926" name="Rectangle 6">
            <a:extLst>
              <a:ext uri="{FF2B5EF4-FFF2-40B4-BE49-F238E27FC236}">
                <a16:creationId xmlns:a16="http://schemas.microsoft.com/office/drawing/2014/main" id="{718BB6E5-7A59-45F6-9798-84DCE73650E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7" name="Rectangle 7">
            <a:extLst>
              <a:ext uri="{FF2B5EF4-FFF2-40B4-BE49-F238E27FC236}">
                <a16:creationId xmlns:a16="http://schemas.microsoft.com/office/drawing/2014/main" id="{17EF938F-A4CB-4A31-B638-B70D74D646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F0565D3-1D01-46B1-ABFE-C4BC28D63DCC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E4E7E0C-0821-4C8A-9A2D-E90B39A0E3F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E77D54-DF37-4541-9825-E94B22D7422A}" type="slidenum">
              <a:rPr lang="en-US" altLang="ru-RU"/>
              <a:pPr/>
              <a:t>1</a:t>
            </a:fld>
            <a:endParaRPr lang="en-US" altLang="ru-RU"/>
          </a:p>
        </p:txBody>
      </p:sp>
      <p:sp>
        <p:nvSpPr>
          <p:cNvPr id="107522" name="Rectangle 2">
            <a:extLst>
              <a:ext uri="{FF2B5EF4-FFF2-40B4-BE49-F238E27FC236}">
                <a16:creationId xmlns:a16="http://schemas.microsoft.com/office/drawing/2014/main" id="{ECB66F8D-1112-4DEE-B837-D8DDF926A18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D9A32802-EB3F-4818-969B-34BA1149E2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A01746CC-BE84-4127-9AE6-F482F14D589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C5A9FC-469D-4413-B006-B5C11014E8B2}" type="slidenum">
              <a:rPr lang="en-US" altLang="ru-RU"/>
              <a:pPr/>
              <a:t>28</a:t>
            </a:fld>
            <a:endParaRPr lang="en-US" altLang="ru-RU"/>
          </a:p>
        </p:txBody>
      </p:sp>
      <p:sp>
        <p:nvSpPr>
          <p:cNvPr id="110594" name="Rectangle 2">
            <a:extLst>
              <a:ext uri="{FF2B5EF4-FFF2-40B4-BE49-F238E27FC236}">
                <a16:creationId xmlns:a16="http://schemas.microsoft.com/office/drawing/2014/main" id="{F95345D5-3FEC-45B6-B1A0-6000F85DA64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>
            <a:extLst>
              <a:ext uri="{FF2B5EF4-FFF2-40B4-BE49-F238E27FC236}">
                <a16:creationId xmlns:a16="http://schemas.microsoft.com/office/drawing/2014/main" id="{86A7F20D-DF78-4133-AAF6-06D7E8C67D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9238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B2EF92FB-81F7-4D2C-B88D-F0F71E8B347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56388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/>
              <a:t>Образец заголовка</a:t>
            </a:r>
            <a:endParaRPr lang="en-US" altLang="ru-RU" noProof="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BF97E4AF-09A8-421E-8549-2842B5E3706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6248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/>
              <a:t>Образец подзаголовка</a:t>
            </a:r>
            <a:endParaRPr lang="en-US" altLang="ru-RU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D4F6D8-4F7C-4C44-944A-4BB707CAD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0791516-15FD-4B12-86EC-5BB72E11C7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585630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39E2920-81DE-4091-816C-83312DD783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477000" y="609600"/>
            <a:ext cx="1828800" cy="5029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77A7348-B2AE-48CD-A92E-CB53615F70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90600" y="609600"/>
            <a:ext cx="5334000" cy="5029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22401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25.11.2020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rgbClr val="2DA2BF">
                  <a:tint val="20000"/>
                </a:srgbClr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3828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25.11.2020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955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25.11.2020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2368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25.11.2020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86361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25.11.2020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0908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25.11.2020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558971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25.11.2020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51640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25.11.2020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07249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54EFFE-887F-4015-A1E0-2B0401512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A2799F-8968-46FD-B45F-B5C8C91F1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4669361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25.11.2020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91988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25.11.2020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6059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25.11.2020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0908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F9EC3E-9A73-4224-A5AE-315112BE0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253A88-14B0-4171-B5CE-1C036E9EAF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10811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6DCBF1-410B-41ED-9AD8-29201031B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609D87-7A4E-473A-BFE0-36100FD9F0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600" y="1371600"/>
            <a:ext cx="3581400" cy="4267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B9BCBEC-25DD-468A-9871-5875684F91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4400" y="1371600"/>
            <a:ext cx="3581400" cy="4267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38102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5DE94C-CBCE-462D-AA8C-5DC6E93C9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9D93FF-6838-48C9-BE78-C7F613D53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CEF6E96-C66B-4C6C-AC09-64F4DA721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062C448-9765-4EE6-A2D3-BF2C2D1904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C3D34B7-83B3-4BB9-8AE6-B5EF95E40B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156093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568CB4-AFBE-4BC2-AF75-4EBA64EB5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053172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2589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7BE30F-A0FB-4F56-B8FF-931E3512A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1DFBAC-AF1F-4656-A3D0-3336267F7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4100A60-1717-4587-BB6F-B1E2468C7F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48267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F64680-D6EF-4070-8077-14FA10CF5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6FE3696-1581-461E-9FD1-BB7B7A7DFC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1F1E188-E739-4526-9A74-C971520066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90885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35F22BC4-9C99-485C-A996-EC444E7023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609600"/>
            <a:ext cx="73152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62D645C2-6928-4FF8-AA45-F8565AAFA8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371600"/>
            <a:ext cx="7315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25.11.2020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2874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hyperlink" Target="mailto:info@krippo.ru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40373641-EAD4-40F8-9576-D2BB8CC3051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6143644"/>
            <a:ext cx="7772400" cy="714356"/>
          </a:xfrm>
        </p:spPr>
        <p:txBody>
          <a:bodyPr/>
          <a:lstStyle/>
          <a:p>
            <a:pPr>
              <a:defRPr/>
            </a:pPr>
            <a:r>
              <a:rPr lang="ru-RU" sz="1400" b="1" dirty="0" err="1" smtClean="0"/>
              <a:t>Гавриш</a:t>
            </a:r>
            <a:r>
              <a:rPr lang="ru-RU" sz="1400" b="1" dirty="0" smtClean="0"/>
              <a:t> А.И., преподаватель КДНО</a:t>
            </a:r>
            <a:endParaRPr lang="ru-RU" sz="1400" b="1" dirty="0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FC7C1672-CFED-4864-8F06-EDCC13F4B44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00298" y="1142984"/>
            <a:ext cx="5989324" cy="3078104"/>
          </a:xfrm>
        </p:spPr>
        <p:txBody>
          <a:bodyPr/>
          <a:lstStyle/>
          <a:p>
            <a:pPr algn="ctr"/>
            <a:r>
              <a:rPr lang="ru-RU" alt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формирования познавательной активности </a:t>
            </a:r>
            <a:r>
              <a:rPr lang="ru-RU" alt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alt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начальных </a:t>
            </a:r>
            <a:r>
              <a:rPr lang="ru-RU" alt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</a:t>
            </a:r>
            <a:endParaRPr lang="ru-RU" alt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8FE76904-85E5-48DF-B5F1-3715591DAB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6382407"/>
              </p:ext>
            </p:extLst>
          </p:nvPr>
        </p:nvGraphicFramePr>
        <p:xfrm>
          <a:off x="264366" y="260648"/>
          <a:ext cx="1771812" cy="1460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CorelDRAW" r:id="rId4" imgW="8803800" imgH="7252920" progId="">
                  <p:embed/>
                </p:oleObj>
              </mc:Choice>
              <mc:Fallback>
                <p:oleObj name="CorelDRAW" r:id="rId4" imgW="8803800" imgH="725292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66" y="260648"/>
                        <a:ext cx="1771812" cy="14603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0EBEC2F-BF7A-405B-B3DF-36B893D7C749}"/>
              </a:ext>
            </a:extLst>
          </p:cNvPr>
          <p:cNvSpPr/>
          <p:nvPr/>
        </p:nvSpPr>
        <p:spPr>
          <a:xfrm>
            <a:off x="1835696" y="116632"/>
            <a:ext cx="72008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800" b="1" dirty="0"/>
              <a:t>Государственное бюджетное образовательное учреждение </a:t>
            </a:r>
            <a:endParaRPr lang="en-US" sz="1800" b="1" dirty="0"/>
          </a:p>
          <a:p>
            <a:pPr algn="r"/>
            <a:r>
              <a:rPr lang="ru-RU" sz="1800" b="1" dirty="0"/>
              <a:t>Республики Крым "Крымский республиканский институт </a:t>
            </a:r>
            <a:endParaRPr lang="en-US" sz="1800" b="1" dirty="0"/>
          </a:p>
          <a:p>
            <a:pPr algn="r"/>
            <a:r>
              <a:rPr lang="ru-RU" sz="1800" b="1" dirty="0"/>
              <a:t>постдипломного педагогического образования"</a:t>
            </a:r>
            <a:endParaRPr lang="en-US" sz="1800" dirty="0">
              <a:solidFill>
                <a:srgbClr val="101010"/>
              </a:solidFill>
              <a:latin typeface="PT Sans" panose="020B0503020203020204" pitchFamily="34" charset="-5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Дидактические принципы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371600"/>
            <a:ext cx="4248472" cy="4267200"/>
          </a:xfrm>
        </p:spPr>
        <p:txBody>
          <a:bodyPr/>
          <a:lstStyle/>
          <a:p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проблемности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обеспечения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максимально возможной адекватности учебно-познавательной деятельности характеру практических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задач</a:t>
            </a:r>
          </a:p>
          <a:p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взаимообучения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индивидуализации</a:t>
            </a:r>
          </a:p>
          <a:p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самообучения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принцип мотивации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32040" y="1988840"/>
            <a:ext cx="3373760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318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9600"/>
            <a:ext cx="7838256" cy="715963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познавательной активности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91406" y="2138362"/>
            <a:ext cx="2857500" cy="2733675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максимальная опора на активную мыслительную деятельность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процесса на оптимальном уровне развития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атмосфера обучения, положительный эмоциональный тонус учебного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525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направления в формировании познавательной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0600" y="1371600"/>
            <a:ext cx="7315200" cy="4865712"/>
          </a:xfrm>
        </p:spPr>
        <p:txBody>
          <a:bodyPr/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современных педагогических технологий в образовательном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познания – личностное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состояние,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непосредственно связан с объектом познания и потому является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действенным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амостоятельная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 уроках русского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языка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рганизация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и дифференцированного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подходов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спользование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связи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рименение ИКТ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истема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интегрированных уроков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806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Основные приёмы внешней активизации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371600"/>
            <a:ext cx="4176464" cy="4267200"/>
          </a:xfrm>
        </p:spPr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и упражнений на формирование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элементами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занимательности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непредметной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информацией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24400" y="2310602"/>
            <a:ext cx="3581400" cy="238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26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Дидактические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игры</a:t>
            </a:r>
            <a:b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371600"/>
            <a:ext cx="4320480" cy="4267200"/>
          </a:xfrm>
        </p:spPr>
        <p:txBody>
          <a:bodyPr/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Угадай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по толкованию его лексического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значения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Копилки слов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и составление анаграмм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«Переводчик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«Следствие ведут знатоки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и т.д.</a:t>
            </a:r>
            <a:endParaRPr lang="ru-RU" sz="2000" dirty="0" smtClean="0"/>
          </a:p>
          <a:p>
            <a:pPr algn="just"/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24400" y="2162175"/>
            <a:ext cx="358140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9046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Система заданий и упражнений на формирование </a:t>
            </a:r>
            <a:r>
              <a:rPr lang="ru-RU" sz="2400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метапредметных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результатов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действия контроля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Писатель, книга, художник, картина, живописец.</a:t>
            </a:r>
          </a:p>
          <a:p>
            <a:pPr lvl="0"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Медвежонок, лесничество, цветок, стрекоза, муравей.</a:t>
            </a:r>
          </a:p>
          <a:p>
            <a:pPr lvl="0"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Щенок, Мурка, чучело, спортсмен, футболист.</a:t>
            </a:r>
          </a:p>
          <a:p>
            <a:pPr lvl="0"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Землемеры, туристы, пешеходы, насекомые, хоккеисты.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3017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Система заданий и упражнений на формирование </a:t>
            </a:r>
            <a:r>
              <a:rPr lang="ru-RU" sz="2400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метапредметных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результатов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0215"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несколько УУД (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познавательные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регулятивные)</a:t>
            </a:r>
            <a:endParaRPr lang="ru-RU" sz="2000" dirty="0"/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«Ученики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подбирали имена существительные. Среди подобранных слов были слова, которые вызвали спор: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РФ,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МХАТ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дежурный, больной,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служащий»</a:t>
            </a: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Подумай и ты, можно ли эти слова считать именами существительными.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r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РФ (Российская Федерация), МХАТ (Московский Художественный академический театр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6670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Система заданий и упражнений на формирование </a:t>
            </a:r>
            <a:r>
              <a:rPr lang="ru-RU" sz="2400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метапредметных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результатов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логических УД,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оценку способа действия</a:t>
            </a: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Распредели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 по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группам.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Устно объясни принцип разделения на группы данных слов: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дедушка, жаба, дитя, время, акула, имя, родитель, врач, директор, письмо, лошадь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6123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занимательного характера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Подумай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определи род существительных,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обозначающих названия обуви и парных предметов.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Рельсы –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Туфли –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Тапки –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Гольфы –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Ботинки –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Босоножки –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87156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5937" y="11188"/>
            <a:ext cx="4464496" cy="602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l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Слова, обозначающие названия обуви:</a:t>
            </a:r>
            <a:endParaRPr lang="ru-RU" sz="2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l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Ботинки — один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ботинок                                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Туфли — одна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туфля́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l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Боты — один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бот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Сандалии — одна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сандалия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l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Ботфорты — один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ботфорт                            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Тапки — одна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тапка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l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Кеды — один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кед                                                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Кроссовки — одна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кроссовка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l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Сланцы — один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сланец                                     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Бутсы — одна </a:t>
            </a:r>
            <a:r>
              <a:rPr lang="ru-RU" sz="20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бутса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l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Мокасины — один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мокасин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Бахилы — одна </a:t>
            </a:r>
            <a:r>
              <a:rPr lang="ru-RU" sz="20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бахила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l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Босоножки — одна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босоножка                        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Вьетнамки — одна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вьетнамка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l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Но: гольфы — один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гольф,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рельсы — один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рельс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3" y="1700808"/>
            <a:ext cx="3672408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958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Задачи, решаемые личностью в современном мире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0600" y="1700808"/>
            <a:ext cx="7315200" cy="3937992"/>
          </a:xfrm>
        </p:spPr>
        <p:txBody>
          <a:bodyPr/>
          <a:lstStyle/>
          <a:p>
            <a:pPr marL="365760" lvl="0" indent="-256032" fontAlgn="auto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Char char=""/>
            </a:pP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критически </a:t>
            </a:r>
            <a:r>
              <a:rPr lang="ru-RU" sz="2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мыслить </a:t>
            </a:r>
            <a:endParaRPr lang="ru-RU" sz="2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lvl="0" indent="-256032" fontAlgn="auto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Char char=""/>
            </a:pP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вырабатывать и защищать свою точку </a:t>
            </a:r>
            <a:r>
              <a:rPr lang="ru-RU" sz="2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зрения </a:t>
            </a:r>
            <a:endParaRPr lang="ru-RU" sz="2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lvl="0" indent="-256032" fontAlgn="auto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Char char=""/>
            </a:pP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систематически пополнять и обновлять свои знания путем </a:t>
            </a:r>
            <a:r>
              <a:rPr lang="ru-RU" sz="2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самообразования </a:t>
            </a:r>
            <a:endParaRPr lang="ru-RU" sz="2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lvl="0" indent="-256032" fontAlgn="auto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Char char=""/>
            </a:pP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</a:t>
            </a:r>
            <a:r>
              <a:rPr lang="ru-RU" sz="2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</a:t>
            </a:r>
            <a:endParaRPr lang="ru-RU" sz="2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lvl="0" indent="-256032" fontAlgn="auto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Char char=""/>
            </a:pP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творчески применять их в действительности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38521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09600"/>
            <a:ext cx="8280920" cy="715963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Основные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приёмы внутренней активизации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71600"/>
            <a:ext cx="8568952" cy="529776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решение проблемных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ситуаций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выполнение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заданий нестандартного характера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374" y="3068960"/>
            <a:ext cx="7200081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219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 algn="ctr"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Решение проблемных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ситуаций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71600"/>
            <a:ext cx="8784976" cy="5585792"/>
          </a:xfrm>
        </p:spPr>
        <p:txBody>
          <a:bodyPr/>
          <a:lstStyle/>
          <a:p>
            <a:pPr marL="678815"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Прочти, найди для себя необычные слова. Подумай о их роли в речи и способе определения среди других слов.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8815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Адью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прощай, ура,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8815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Ась, баю-бай и кутерьма.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8815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Бис, браво, брысь и прочь,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8815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смех уже не превозмочь.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8815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Ура, спасибо, караул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8815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наглое шабаш.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8815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Пожалуйста, мерси, пардон –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8815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Вот это ералаш.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8815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Нет, успокойтесь вы, друзья,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8815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Набор сих дерзких строк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8815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Ничто иное как семья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8815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 – междометий, всё!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70300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678815"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Нестандартные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задания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тобой неизвестные «имена существительные» в начальной форме (единственное число, отвечают на вопрос кто? или что?). Определи, к какому роду относится каждое из этих слов: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саново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дешь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сач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миколажь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кабуче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кавечие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докочь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маш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рукоч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20739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7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Учебная самостоятельность школьника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ставить перед собой учебные задачи и решать их в процессе учебной деятельности, то есть на первый план выходят такие особенности ребенка, как познавательная активность, интерес, творческая направленность, инициатива, умение ставить перед собой цели, планировать свою работу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526027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процесса самостоятельной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0600" y="1988840"/>
            <a:ext cx="7315200" cy="3649960"/>
          </a:xfrm>
        </p:spPr>
        <p:txBody>
          <a:bodyPr/>
          <a:lstStyle/>
          <a:p>
            <a:pPr marL="365760" lvl="0" indent="-256032" algn="ctr" fontAlgn="auto"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None/>
            </a:pPr>
            <a:r>
              <a:rPr lang="ru-RU" sz="36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 – действие –результат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94700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90063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цели,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внутренние мотивы учения,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самоконтроль,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планировать и намечать этапы своей работы,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самооценка,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произвольность познавательных процессов (произвольные внимание, восприятие, логическая память; теоретическое мышление; произвольность устной и письменной речи).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развития самостоятельности младшего школьника  </a:t>
            </a:r>
            <a:endParaRPr lang="ru-RU" sz="320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4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60648"/>
            <a:ext cx="7315200" cy="1064915"/>
          </a:xfrm>
        </p:spPr>
        <p:txBody>
          <a:bodyPr/>
          <a:lstStyle/>
          <a:p>
            <a:pPr marL="342900" lvl="0" indent="-342900"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индивидуального и дифференцированного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подходов</a:t>
            </a:r>
            <a:r>
              <a:rPr lang="ru-RU" sz="2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надлежащие условия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охоты за ошибками перейти к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профилактике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комфортные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условия для каждого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ребенка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режим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свободного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поведения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0138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Система интегрированных уроков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71600"/>
            <a:ext cx="8198296" cy="4793704"/>
          </a:xfrm>
        </p:spPr>
        <p:txBody>
          <a:bodyPr/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русскому языку тема «Правописание слов с безударными гласными в корне»,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окружающему миру «Живые участники круговорота веществ»,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изобразительному искусству «Знакомство с анималистическим жанром».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80651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EF6AC3DF-F9BB-4636-84A9-FB35F0A605D8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323528" y="286808"/>
          <a:ext cx="956265" cy="599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14" name="CorelDRAW" r:id="rId5" imgW="8803800" imgH="5518800" progId="">
                  <p:embed/>
                </p:oleObj>
              </mc:Choice>
              <mc:Fallback>
                <p:oleObj name="CorelDRAW" r:id="rId5" imgW="8803800" imgH="55188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86808"/>
                        <a:ext cx="956265" cy="5995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2">
            <a:extLst>
              <a:ext uri="{FF2B5EF4-FFF2-40B4-BE49-F238E27FC236}">
                <a16:creationId xmlns:a16="http://schemas.microsoft.com/office/drawing/2014/main" id="{90C361C5-AC8B-4BB6-8984-74415E87CD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711" y="1803937"/>
            <a:ext cx="6962953" cy="6485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0000" tIns="46800" rIns="90000" bIns="46800">
            <a:spAutoFit/>
          </a:bodyPr>
          <a:lstStyle>
            <a:defPPr>
              <a:defRPr lang="en-GB"/>
            </a:defPPr>
            <a:lvl1pPr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1pPr>
            <a:lvl2pPr marL="742950" indent="-28575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2pPr>
            <a:lvl3pPr marL="1143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3pPr>
            <a:lvl4pPr marL="1600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4pPr>
            <a:lvl5pPr marL="20574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9pPr>
          </a:lstStyle>
          <a:p>
            <a:pPr>
              <a:spcBef>
                <a:spcPts val="2625"/>
              </a:spcBef>
              <a:buClrTx/>
              <a:buFontTx/>
              <a:buNone/>
              <a:defRPr/>
            </a:pPr>
            <a:r>
              <a:rPr lang="ru-RU" altLang="ru-RU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6" charset="0"/>
              </a:rPr>
              <a:t>СПАСИБО ЗА ВНИМАНИЕ!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2E117BD-BBF0-4E23-8373-65C0DA691AF2}"/>
              </a:ext>
            </a:extLst>
          </p:cNvPr>
          <p:cNvSpPr/>
          <p:nvPr/>
        </p:nvSpPr>
        <p:spPr>
          <a:xfrm>
            <a:off x="2091177" y="3714753"/>
            <a:ext cx="685148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Название подразделения</a:t>
            </a:r>
            <a:r>
              <a:rPr lang="ru-RU" sz="2000" b="1" dirty="0"/>
              <a:t>,</a:t>
            </a:r>
            <a:endParaRPr lang="en-US" sz="2000" dirty="0">
              <a:solidFill>
                <a:srgbClr val="101010"/>
              </a:solidFill>
              <a:latin typeface="PT Sans" panose="020B0503020203020204" pitchFamily="34" charset="-52"/>
            </a:endParaRPr>
          </a:p>
          <a:p>
            <a:pPr algn="ctr"/>
            <a:r>
              <a:rPr lang="ru-RU" sz="2000" dirty="0">
                <a:solidFill>
                  <a:srgbClr val="101010"/>
                </a:solidFill>
                <a:latin typeface="PT Sans" panose="020B0503020203020204" pitchFamily="34" charset="-52"/>
              </a:rPr>
              <a:t>Российская Федерация,</a:t>
            </a:r>
            <a:r>
              <a:rPr lang="en-US" sz="2000" dirty="0">
                <a:solidFill>
                  <a:srgbClr val="101010"/>
                </a:solidFill>
                <a:latin typeface="PT Sans" panose="020B0503020203020204" pitchFamily="34" charset="-52"/>
              </a:rPr>
              <a:t> </a:t>
            </a:r>
            <a:r>
              <a:rPr lang="ru-RU" sz="2000" dirty="0">
                <a:solidFill>
                  <a:srgbClr val="101010"/>
                </a:solidFill>
                <a:latin typeface="PT Sans" panose="020B0503020203020204" pitchFamily="34" charset="-52"/>
              </a:rPr>
              <a:t>Республика Крым, г. Симферополь,</a:t>
            </a:r>
            <a:r>
              <a:rPr lang="en-US" sz="2000" dirty="0">
                <a:solidFill>
                  <a:srgbClr val="101010"/>
                </a:solidFill>
                <a:latin typeface="PT Sans" panose="020B0503020203020204" pitchFamily="34" charset="-52"/>
              </a:rPr>
              <a:t> </a:t>
            </a:r>
            <a:r>
              <a:rPr lang="ru-RU" sz="2000" dirty="0">
                <a:solidFill>
                  <a:srgbClr val="101010"/>
                </a:solidFill>
                <a:latin typeface="PT Sans" panose="020B0503020203020204" pitchFamily="34" charset="-52"/>
              </a:rPr>
              <a:t>ул. Ленина, 15, </a:t>
            </a:r>
            <a:r>
              <a:rPr lang="ru-RU" sz="2000" dirty="0" err="1">
                <a:solidFill>
                  <a:srgbClr val="101010"/>
                </a:solidFill>
                <a:latin typeface="PT Sans" panose="020B0503020203020204" pitchFamily="34" charset="-52"/>
              </a:rPr>
              <a:t>каб</a:t>
            </a:r>
            <a:r>
              <a:rPr lang="ru-RU" sz="2000" dirty="0">
                <a:solidFill>
                  <a:srgbClr val="101010"/>
                </a:solidFill>
                <a:latin typeface="PT Sans" panose="020B0503020203020204" pitchFamily="34" charset="-52"/>
              </a:rPr>
              <a:t>. № </a:t>
            </a:r>
            <a:r>
              <a:rPr lang="ru-RU" sz="2000" dirty="0">
                <a:solidFill>
                  <a:srgbClr val="FF0000"/>
                </a:solidFill>
                <a:latin typeface="PT Sans" panose="020B0503020203020204" pitchFamily="34" charset="-52"/>
              </a:rPr>
              <a:t>??</a:t>
            </a:r>
          </a:p>
          <a:p>
            <a:pPr algn="ctr"/>
            <a:r>
              <a:rPr lang="ru-RU" sz="2000" dirty="0">
                <a:solidFill>
                  <a:srgbClr val="101010"/>
                </a:solidFill>
                <a:latin typeface="PT Sans" panose="020B0503020203020204" pitchFamily="34" charset="-52"/>
              </a:rPr>
              <a:t>тел. </a:t>
            </a:r>
            <a:r>
              <a:rPr lang="ru-RU" sz="2000" dirty="0">
                <a:solidFill>
                  <a:srgbClr val="FF0000"/>
                </a:solidFill>
                <a:latin typeface="PT Sans" panose="020B0503020203020204" pitchFamily="34" charset="-52"/>
              </a:rPr>
              <a:t>(3652) 27-45-15</a:t>
            </a:r>
            <a:r>
              <a:rPr lang="en-US" sz="2000" dirty="0">
                <a:solidFill>
                  <a:srgbClr val="101010"/>
                </a:solidFill>
                <a:latin typeface="PT Sans" panose="020B0503020203020204" pitchFamily="34" charset="-52"/>
              </a:rPr>
              <a:t>, </a:t>
            </a:r>
            <a:r>
              <a:rPr lang="en-US" sz="2000" dirty="0">
                <a:solidFill>
                  <a:srgbClr val="FF0000"/>
                </a:solidFill>
                <a:latin typeface="PT Sans" panose="020B0503020203020204" pitchFamily="34" charset="-52"/>
              </a:rPr>
              <a:t>e-mail</a:t>
            </a:r>
            <a:r>
              <a:rPr lang="en-US" sz="2000" dirty="0">
                <a:solidFill>
                  <a:srgbClr val="101010"/>
                </a:solidFill>
                <a:latin typeface="PT Sans" panose="020B0503020203020204" pitchFamily="34" charset="-52"/>
              </a:rPr>
              <a:t>: </a:t>
            </a:r>
            <a:r>
              <a:rPr lang="en-US" sz="2000" u="sng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info@krippo.ru</a:t>
            </a:r>
            <a:endParaRPr lang="ru-RU" sz="2000" b="0" i="0" dirty="0">
              <a:solidFill>
                <a:srgbClr val="FF0000"/>
              </a:solidFill>
              <a:effectLst/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338466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09600"/>
            <a:ext cx="8568952" cy="715963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Концепция преподавания русского языка и литературы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РФ 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(утверждена </a:t>
            </a:r>
            <a:r>
              <a:rPr lang="ru-RU" sz="16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распоряжением Правительства 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РФ </a:t>
            </a:r>
            <a:r>
              <a:rPr lang="ru-RU" sz="16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9 апреля 2016 г</a:t>
            </a:r>
            <a:r>
              <a:rPr lang="ru-RU" sz="1600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1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568952" cy="5112568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/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высокого качества изучения и преподавания русского языка и литературы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меняющимися запросами населения и перспективными задачами развития российского общества и экономики.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4D4D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dirty="0" smtClean="0">
                <a:solidFill>
                  <a:srgbClr val="4D4D4D"/>
                </a:solidFill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модернизация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образовательных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 (с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обеспечением их преемственности),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методик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преподавания;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4D4D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работы преподавателей русского языка и литературы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solidFill>
                  <a:srgbClr val="4D4D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общедоступных информационных ресурсов, необходимых для реализации образовательных программ, в том числе для электронного обучения, инструментов деятельности обучающихся и педагогических работников;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4D4D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популяризация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русского языка и литературы.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6748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315200" cy="1163216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познавательной активности младших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0600" y="2060848"/>
            <a:ext cx="7315200" cy="3577952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факторы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связанные с психологическими особенностями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учащихся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факторы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связанные с содержанием обучения и методами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преподавания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525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71600"/>
            <a:ext cx="8568952" cy="4267200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постоянное стремление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познанию, к новым, более полным и глубоким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знаниям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 влияет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и результат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 влияет на протекание психических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процессов: мышления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воображения, памяти, внимания, которые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приобретают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особую активность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направленность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важнейший мотив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младших школьников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 устойчивая черта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 школьника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сильное влияние на 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лияние на волевые процессы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465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332656"/>
            <a:ext cx="7315200" cy="992907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Условия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формирования познавательных интересов младшего школьника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90600" y="2132855"/>
            <a:ext cx="2789312" cy="3302677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79912" y="1371600"/>
            <a:ext cx="5364088" cy="4267200"/>
          </a:xfrm>
        </p:spPr>
        <p:txBody>
          <a:bodyPr/>
          <a:lstStyle/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понимание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ребенком смысла и значения 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материала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новизна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содержании 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обучения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оптимальной системы тренировочных, творческих, познавательных и других 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направленность 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материала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самостоятельность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в их 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высокая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эффективность каждого 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урока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800"/>
              </a:spcAft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глубокое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знание учителем предмета, интерес к нему, умение заинтересовать им 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6474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60649"/>
            <a:ext cx="7315200" cy="936104"/>
          </a:xfrm>
        </p:spPr>
        <p:txBody>
          <a:bodyPr/>
          <a:lstStyle/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Познавательная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активность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«интенсивность направленности школьника на учебную деятельность; проявление дидактического принципа активности в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обучении…»</a:t>
            </a:r>
          </a:p>
          <a:p>
            <a:endParaRPr lang="ru-RU" dirty="0">
              <a:latin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</a:endParaRP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М.Р.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Львов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54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познавательной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71600"/>
            <a:ext cx="7838256" cy="4937720"/>
          </a:xfrm>
        </p:spPr>
        <p:txBody>
          <a:bodyPr/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влеченность предметом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рассказом,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деятельностью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ярко выраженное стремление выполнять разнообразные, особо сложные задания, желание продолжать занятие по его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самостоятельности в подборе средств, способов действий, достижения результата, осуществлении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общении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вопросов, направленных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познавательные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эмоциональное отношение 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предмету, рассказу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деятельности и т.п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постоянное к нему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0097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познавательной активности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71600"/>
            <a:ext cx="8054280" cy="4267200"/>
          </a:xfrm>
        </p:spPr>
        <p:txBody>
          <a:bodyPr/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уровень: творческое отношение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к окружающему миру,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нестандартно мыслить, креативно использовать полученные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на основе внутренних мотивов.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Достаточный уровень: в вопросах, экспериментировании, постановке и решении разнообразных проблем, направленных на более глубокое познание окружающих предметов и явлений на основе внешнего мотивирования.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уровень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характеризуется стремлением ученика понять, запомнить и воспроизвести знания, овладеть способом его применения по образцу.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уровень – отсутствие интереса к рассматриваемым предметам и к процессу познавательной деятельности.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648209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powerpoint-template-24">
  <a:themeElements>
    <a:clrScheme name="powerpoint-template-24 6">
      <a:dk1>
        <a:srgbClr val="4D4D4D"/>
      </a:dk1>
      <a:lt1>
        <a:srgbClr val="FFFFFF"/>
      </a:lt1>
      <a:dk2>
        <a:srgbClr val="4D4D4D"/>
      </a:dk2>
      <a:lt2>
        <a:srgbClr val="7FCC6A"/>
      </a:lt2>
      <a:accent1>
        <a:srgbClr val="5DBF62"/>
      </a:accent1>
      <a:accent2>
        <a:srgbClr val="7CCD6F"/>
      </a:accent2>
      <a:accent3>
        <a:srgbClr val="FFFFFF"/>
      </a:accent3>
      <a:accent4>
        <a:srgbClr val="404040"/>
      </a:accent4>
      <a:accent5>
        <a:srgbClr val="B6DCB7"/>
      </a:accent5>
      <a:accent6>
        <a:srgbClr val="70BA64"/>
      </a:accent6>
      <a:hlink>
        <a:srgbClr val="48AE52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2C86AA"/>
        </a:lt2>
        <a:accent1>
          <a:srgbClr val="4B782A"/>
        </a:accent1>
        <a:accent2>
          <a:srgbClr val="38AFD0"/>
        </a:accent2>
        <a:accent3>
          <a:srgbClr val="FFFFFF"/>
        </a:accent3>
        <a:accent4>
          <a:srgbClr val="404040"/>
        </a:accent4>
        <a:accent5>
          <a:srgbClr val="B1BEAC"/>
        </a:accent5>
        <a:accent6>
          <a:srgbClr val="329EBC"/>
        </a:accent6>
        <a:hlink>
          <a:srgbClr val="9DBC2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93CB6A"/>
        </a:lt2>
        <a:accent1>
          <a:srgbClr val="71BE5E"/>
        </a:accent1>
        <a:accent2>
          <a:srgbClr val="A0CD6E"/>
        </a:accent2>
        <a:accent3>
          <a:srgbClr val="FFFFFF"/>
        </a:accent3>
        <a:accent4>
          <a:srgbClr val="404040"/>
        </a:accent4>
        <a:accent5>
          <a:srgbClr val="BBDBB6"/>
        </a:accent5>
        <a:accent6>
          <a:srgbClr val="91BA63"/>
        </a:accent6>
        <a:hlink>
          <a:srgbClr val="6BAB4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0E0F83"/>
        </a:lt2>
        <a:accent1>
          <a:srgbClr val="4049D2"/>
        </a:accent1>
        <a:accent2>
          <a:srgbClr val="494FD9"/>
        </a:accent2>
        <a:accent3>
          <a:srgbClr val="FFFFFF"/>
        </a:accent3>
        <a:accent4>
          <a:srgbClr val="404040"/>
        </a:accent4>
        <a:accent5>
          <a:srgbClr val="AFB1E5"/>
        </a:accent5>
        <a:accent6>
          <a:srgbClr val="4147C4"/>
        </a:accent6>
        <a:hlink>
          <a:srgbClr val="757DD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7FCC6A"/>
        </a:lt2>
        <a:accent1>
          <a:srgbClr val="5DBF62"/>
        </a:accent1>
        <a:accent2>
          <a:srgbClr val="7CCD6F"/>
        </a:accent2>
        <a:accent3>
          <a:srgbClr val="FFFFFF"/>
        </a:accent3>
        <a:accent4>
          <a:srgbClr val="404040"/>
        </a:accent4>
        <a:accent5>
          <a:srgbClr val="B6DCB7"/>
        </a:accent5>
        <a:accent6>
          <a:srgbClr val="70BA64"/>
        </a:accent6>
        <a:hlink>
          <a:srgbClr val="48AE5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2112</TotalTime>
  <Words>1222</Words>
  <Application>Microsoft Office PowerPoint</Application>
  <PresentationFormat>Экран (4:3)</PresentationFormat>
  <Paragraphs>166</Paragraphs>
  <Slides>28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42" baseType="lpstr">
      <vt:lpstr>Microsoft YaHei</vt:lpstr>
      <vt:lpstr>Arial</vt:lpstr>
      <vt:lpstr>Calibri</vt:lpstr>
      <vt:lpstr>Garamond</vt:lpstr>
      <vt:lpstr>Lucida Sans Unicode</vt:lpstr>
      <vt:lpstr>Microsoft Sans Serif</vt:lpstr>
      <vt:lpstr>PT Sans</vt:lpstr>
      <vt:lpstr>Times New Roman</vt:lpstr>
      <vt:lpstr>Verdana</vt:lpstr>
      <vt:lpstr>Wingdings 2</vt:lpstr>
      <vt:lpstr>Wingdings 3</vt:lpstr>
      <vt:lpstr>powerpoint-template-24</vt:lpstr>
      <vt:lpstr>4_Открытая</vt:lpstr>
      <vt:lpstr>CorelDRAW</vt:lpstr>
      <vt:lpstr>Особенности формирования познавательной активности  у учащихся начальных классов</vt:lpstr>
      <vt:lpstr>Задачи, решаемые личностью в современном мире</vt:lpstr>
      <vt:lpstr>Концепция преподавания русского языка и литературы в РФ (утверждена распоряжением Правительства РФ от 9 апреля 2016 г.)</vt:lpstr>
      <vt:lpstr>Факторы развития познавательной активности младших школьников</vt:lpstr>
      <vt:lpstr>Познавательный интерес </vt:lpstr>
      <vt:lpstr>Условия формирования познавательных интересов младшего школьника </vt:lpstr>
      <vt:lpstr>Познавательная активность </vt:lpstr>
      <vt:lpstr>Проявление познавательной активности</vt:lpstr>
      <vt:lpstr>Уровни познавательной активности</vt:lpstr>
      <vt:lpstr>Дидактические принципы ПА</vt:lpstr>
      <vt:lpstr>Условия формирования познавательной активности </vt:lpstr>
      <vt:lpstr>Общие направления в формировании познавательной активности</vt:lpstr>
      <vt:lpstr>Основные приёмы внешней активизации ПД</vt:lpstr>
      <vt:lpstr>Дидактические игры </vt:lpstr>
      <vt:lpstr>Система заданий и упражнений на формирование метапредметных результатов</vt:lpstr>
      <vt:lpstr>Система заданий и упражнений на формирование метапредметных результатов</vt:lpstr>
      <vt:lpstr>Система заданий и упражнений на формирование метапредметных результатов</vt:lpstr>
      <vt:lpstr>Задания занимательного характера</vt:lpstr>
      <vt:lpstr>Презентация PowerPoint</vt:lpstr>
      <vt:lpstr>Основные приёмы внутренней активизации</vt:lpstr>
      <vt:lpstr>Решение проблемных ситуаций</vt:lpstr>
      <vt:lpstr> Нестандартные задания </vt:lpstr>
      <vt:lpstr>Учебная самостоятельность школьника</vt:lpstr>
      <vt:lpstr>Схема процесса самостоятельной деятельности</vt:lpstr>
      <vt:lpstr>Показатели развития самостоятельности младшего школьника  </vt:lpstr>
      <vt:lpstr> Организация индивидуального и дифференцированного подходов </vt:lpstr>
      <vt:lpstr>Система интегрированных уроков </vt:lpstr>
      <vt:lpstr>Презентация PowerPoint</vt:lpstr>
    </vt:vector>
  </TitlesOfParts>
  <Company>Templates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Fenix</dc:creator>
  <cp:lastModifiedBy>Machine</cp:lastModifiedBy>
  <cp:revision>61</cp:revision>
  <dcterms:created xsi:type="dcterms:W3CDTF">2018-10-30T08:02:04Z</dcterms:created>
  <dcterms:modified xsi:type="dcterms:W3CDTF">2020-11-25T09:53:41Z</dcterms:modified>
</cp:coreProperties>
</file>