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80" r:id="rId2"/>
    <p:sldMasterId id="2147483792" r:id="rId3"/>
    <p:sldMasterId id="2147483804" r:id="rId4"/>
    <p:sldMasterId id="2147483816" r:id="rId5"/>
  </p:sldMasterIdLst>
  <p:notesMasterIdLst>
    <p:notesMasterId r:id="rId28"/>
  </p:notesMasterIdLst>
  <p:handoutMasterIdLst>
    <p:handoutMasterId r:id="rId29"/>
  </p:handoutMasterIdLst>
  <p:sldIdLst>
    <p:sldId id="256" r:id="rId6"/>
    <p:sldId id="264" r:id="rId7"/>
    <p:sldId id="287" r:id="rId8"/>
    <p:sldId id="303" r:id="rId9"/>
    <p:sldId id="302" r:id="rId10"/>
    <p:sldId id="304" r:id="rId11"/>
    <p:sldId id="269" r:id="rId12"/>
    <p:sldId id="305" r:id="rId13"/>
    <p:sldId id="299" r:id="rId14"/>
    <p:sldId id="301" r:id="rId15"/>
    <p:sldId id="280" r:id="rId16"/>
    <p:sldId id="283" r:id="rId17"/>
    <p:sldId id="291" r:id="rId18"/>
    <p:sldId id="300" r:id="rId19"/>
    <p:sldId id="281" r:id="rId20"/>
    <p:sldId id="282" r:id="rId21"/>
    <p:sldId id="289" r:id="rId22"/>
    <p:sldId id="295" r:id="rId23"/>
    <p:sldId id="296" r:id="rId24"/>
    <p:sldId id="298" r:id="rId25"/>
    <p:sldId id="292" r:id="rId26"/>
    <p:sldId id="290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1B6"/>
    <a:srgbClr val="F9D600"/>
    <a:srgbClr val="97000B"/>
    <a:srgbClr val="324057"/>
    <a:srgbClr val="007CCE"/>
    <a:srgbClr val="2A1255"/>
    <a:srgbClr val="A58C51"/>
    <a:srgbClr val="213969"/>
    <a:srgbClr val="332319"/>
    <a:srgbClr val="173A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2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2200BA-8C44-4F15-863F-469AA0159265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612E44-D4E4-441A-82B6-51E901FAB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90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2DA2BF">
                  <a:tint val="20000"/>
                </a:srgbClr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29291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120478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90901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678394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94941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6159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51773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09784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87651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7133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1383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2DA2BF">
                  <a:tint val="20000"/>
                </a:srgbClr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83932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664623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39935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5741180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68670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754000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3117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31624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47329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02572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72209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2DA2BF">
                  <a:tint val="20000"/>
                </a:srgbClr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19152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683452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52917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264860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0309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005072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04130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98329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68971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96804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7341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2DA2BF">
                  <a:tint val="20000"/>
                </a:srgbClr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60812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6269343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53122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848404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14639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138708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646343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2058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97207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955741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8596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0911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7177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7102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25.11.2020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9645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8" cy="68580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3163828" y="1900490"/>
            <a:ext cx="5811415" cy="300083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rgbClr val="0041B6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  <a:p>
            <a:endParaRPr lang="en-US" b="1" dirty="0">
              <a:ln w="9525">
                <a:solidFill>
                  <a:schemeClr val="bg1"/>
                </a:solidFill>
                <a:prstDash val="solid"/>
              </a:ln>
              <a:solidFill>
                <a:srgbClr val="0041B6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51FF82CC-802E-4363-9E92-D889AD76BA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6467611"/>
              </p:ext>
            </p:extLst>
          </p:nvPr>
        </p:nvGraphicFramePr>
        <p:xfrm>
          <a:off x="168757" y="141950"/>
          <a:ext cx="1771812" cy="1460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CorelDRAW" r:id="rId4" imgW="8803800" imgH="7252920" progId="">
                  <p:embed/>
                </p:oleObj>
              </mc:Choice>
              <mc:Fallback>
                <p:oleObj name="CorelDRAW" r:id="rId4" imgW="8803800" imgH="725292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757" y="141950"/>
                        <a:ext cx="1771812" cy="146034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D7DCFCC4-3DF4-4C83-9869-92A2524D4A2D}"/>
              </a:ext>
            </a:extLst>
          </p:cNvPr>
          <p:cNvSpPr>
            <a:spLocks noGrp="1"/>
          </p:cNvSpPr>
          <p:nvPr/>
        </p:nvSpPr>
        <p:spPr bwMode="auto">
          <a:xfrm>
            <a:off x="2520891" y="5199018"/>
            <a:ext cx="6454351" cy="126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0" indent="0" algn="ctr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800">
                <a:solidFill>
                  <a:srgbClr val="000000"/>
                </a:solidFill>
                <a:latin typeface="+mn-lt"/>
                <a:ea typeface="+mn-ea"/>
              </a:defRPr>
            </a:lvl2pPr>
            <a:lvl3pPr marL="914400" indent="0" algn="ctr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1371600" indent="0" algn="ctr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>
                <a:solidFill>
                  <a:srgbClr val="000000"/>
                </a:solidFill>
                <a:latin typeface="+mn-lt"/>
                <a:ea typeface="+mn-ea"/>
              </a:defRPr>
            </a:lvl4pPr>
            <a:lvl5pPr marL="1828800" indent="0" algn="ctr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>
                <a:solidFill>
                  <a:srgbClr val="000000"/>
                </a:solidFill>
                <a:latin typeface="+mn-lt"/>
                <a:ea typeface="+mn-ea"/>
              </a:defRPr>
            </a:lvl5pPr>
            <a:lvl6pPr marL="2286000" indent="0" algn="ctr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 sz="2000">
                <a:solidFill>
                  <a:srgbClr val="000000"/>
                </a:solidFill>
                <a:latin typeface="+mn-lt"/>
                <a:ea typeface="+mn-ea"/>
              </a:defRPr>
            </a:lvl6pPr>
            <a:lvl7pPr marL="2743200" indent="0" algn="ctr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 sz="2000">
                <a:solidFill>
                  <a:srgbClr val="000000"/>
                </a:solidFill>
                <a:latin typeface="+mn-lt"/>
                <a:ea typeface="+mn-ea"/>
              </a:defRPr>
            </a:lvl7pPr>
            <a:lvl8pPr marL="3200400" indent="0" algn="ctr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 sz="2000">
                <a:solidFill>
                  <a:srgbClr val="000000"/>
                </a:solidFill>
                <a:latin typeface="+mn-lt"/>
                <a:ea typeface="+mn-ea"/>
              </a:defRPr>
            </a:lvl8pPr>
            <a:lvl9pPr marL="3657600" indent="0" algn="ctr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 sz="20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algn="r">
              <a:defRPr/>
            </a:pPr>
            <a:r>
              <a:rPr lang="ru-RU" sz="18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Гавриш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А.И., </a:t>
            </a:r>
          </a:p>
          <a:p>
            <a:pPr algn="r">
              <a:defRPr/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кафедры </a:t>
            </a:r>
            <a:endParaRPr lang="ru-RU" sz="1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defRPr/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дошкольного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начального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3C6805B-0841-4CE4-A29C-BD4B3585A668}"/>
              </a:ext>
            </a:extLst>
          </p:cNvPr>
          <p:cNvSpPr/>
          <p:nvPr/>
        </p:nvSpPr>
        <p:spPr>
          <a:xfrm>
            <a:off x="1907176" y="47639"/>
            <a:ext cx="718648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образовательное учреждение 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Крым "Крымский республиканский институт 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постдипломного педагогического образования"</a:t>
            </a:r>
            <a:endParaRPr lang="en-US" sz="2000" dirty="0">
              <a:solidFill>
                <a:srgbClr val="10101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7045" y="1739153"/>
            <a:ext cx="857661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орфографической грамотности учащихся начальной школы как результат отсутствия познавательной деятельности в образовательном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алгоритм решения орфографических задач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>
              <a:lnSpc>
                <a:spcPct val="115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определить часть слова, в которой находится орфограмма</a:t>
            </a:r>
          </a:p>
          <a:p>
            <a:pPr marL="342900" lvl="0" indent="-342900" algn="just">
              <a:lnSpc>
                <a:spcPct val="115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изменить слово или подобрать другие слова, в которых есть та же морфема</a:t>
            </a:r>
          </a:p>
          <a:p>
            <a:pPr marL="342900" lvl="0" indent="-342900" algn="just">
              <a:lnSpc>
                <a:spcPct val="115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найти среди подобранных слов такое, где бы нужный звук находился в сильной позиции</a:t>
            </a:r>
          </a:p>
          <a:p>
            <a:pPr marL="342900" lvl="0" indent="-342900" algn="just">
              <a:lnSpc>
                <a:spcPct val="115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обозначить звук в слабой позиции той же буквой, которой обозначается звук в сильной позиции в той же части слова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46245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Определи, является ли проверяемое слово именем существительным, оканчивается ли оно на шипящий (ж,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ч,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Определи род и число имени существительного с шипящим (ж,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ч,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на конце. 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Пиши мягкий знак после шипящих на конце имён существительных женского рода единственного числа: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рожь, тушь, ночь, вещь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пиши мягкий знак после шипящих на конце имён существительных мужского рода: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чиж, марш, мяч, лещ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Обозначь орфограмму в слове.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Текстовый алгоритм </a:t>
            </a:r>
            <a:br>
              <a:rPr lang="ru-RU" b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(порядок действий)</a:t>
            </a:r>
            <a:endParaRPr lang="ru-RU" b="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993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714488"/>
            <a:ext cx="8686800" cy="450711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Сердце – корень -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сердц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-. 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В слове сердце есть стечение согласных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рдц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Подберу однокоренные слова так, чтобы непроизносимый согласный слышался чётко (стоял перед гласным): </a:t>
            </a:r>
          </a:p>
          <a:p>
            <a:pPr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Сердце - сердечко, сердечный, сердечность.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Выделю корень в проверочных словах: </a:t>
            </a:r>
          </a:p>
          <a:p>
            <a:pPr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Сердце - сердечко, сердечный, сердечность.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В корне родственных слов происходит чередование конечных согласных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//ч. При этом для удобства произношения появилась беглая гласная «е».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сердц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-/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сердеч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-. 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Сердце.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ru-RU" sz="3000" b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Правило-рекомендация </a:t>
            </a:r>
            <a:br>
              <a:rPr lang="ru-RU" sz="3000" b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b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(Непроизносимые согласные в корне слова)</a:t>
            </a:r>
            <a:endParaRPr lang="ru-RU" sz="3000" b="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2052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моделями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08711" y="1465263"/>
            <a:ext cx="4344040" cy="471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2562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>
              <a:lnSpc>
                <a:spcPct val="115000"/>
              </a:lnSpc>
              <a:spcBef>
                <a:spcPts val="0"/>
              </a:spcBef>
            </a:pP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моделями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96193" y="3920713"/>
            <a:ext cx="5639289" cy="20240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2376" y="1461247"/>
            <a:ext cx="6445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проверить орфограмму слабой позиции в значимых частях основы, надо подобрать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одноморфемное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слово так, чтобы нужный звук находился в сильной позиции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56679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900igr.net/datas/russkij-jazyk/Algoritmy-po-russkomu-jazyku/0024-024--posle-shipjaschikh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54692" y="1481138"/>
            <a:ext cx="6034616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Autofit/>
          </a:bodyPr>
          <a:lstStyle/>
          <a:p>
            <a:r>
              <a:rPr lang="ru-RU" sz="3200" dirty="0" smtClean="0"/>
              <a:t>Алгоритм-схема употребления мягкого знака (</a:t>
            </a:r>
            <a:r>
              <a:rPr lang="ru-RU" sz="3200" dirty="0" err="1" smtClean="0"/>
              <a:t>ь</a:t>
            </a:r>
            <a:r>
              <a:rPr lang="ru-RU" sz="3200" dirty="0" smtClean="0"/>
              <a:t>) после шипящих на конце имен существительных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662800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arhivurokov.ru/multiurok/html/2016/12/23/s_585d5cfe66d66/img23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54692" y="1481138"/>
            <a:ext cx="6034616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/>
              <a:t>Модель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15666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транскрипцией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81354" y="1465263"/>
            <a:ext cx="4198754" cy="471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7101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Орфографическое проговаривание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45459" y="1465729"/>
            <a:ext cx="7869891" cy="5329518"/>
          </a:xfrm>
        </p:spPr>
        <p:txBody>
          <a:bodyPr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регулируется работой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речедвигательного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аппарата: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письмо было грамотным,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звуковой образ слова должен быть построен не по произносительным,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по орфографическим нормам,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и достигается особым, «орфографическим» прочтением. 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5386" y="5066067"/>
            <a:ext cx="2267909" cy="156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217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2000" y="1407459"/>
            <a:ext cx="7422776" cy="476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algn="ctr">
              <a:lnSpc>
                <a:spcPct val="115000"/>
              </a:lnSpc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Орфографическое проговаривание записываемого слова является не просто «аккомпанементом» письма, но существенной его составной частью. </a:t>
            </a:r>
          </a:p>
          <a:p>
            <a:pPr marL="457200" lvl="0">
              <a:lnSpc>
                <a:spcPct val="115000"/>
              </a:lnSpc>
            </a:pPr>
            <a:endParaRPr lang="ru-RU" sz="2400" b="1" i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речевого аппарата в процессе проговаривания создает своеобразный «</a:t>
            </a:r>
            <a:r>
              <a:rPr lang="ru-RU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запоминательный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образ слова, многократное повторение которого вслух и про себя способствует более прочному запоминанию его написания.</a:t>
            </a:r>
          </a:p>
          <a:p>
            <a:pPr lvl="0" algn="r">
              <a:lnSpc>
                <a:spcPct val="115000"/>
              </a:lnSpc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Н.И. </a:t>
            </a:r>
            <a:r>
              <a:rPr lang="ru-RU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Жинкин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375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Содержательная линия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 «Орфография и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пунктуация»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5459" y="1465729"/>
            <a:ext cx="7869891" cy="5105400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осознавать место возможного возникновения орфографической ошибки;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подбирать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с определённой орфограммой;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составлении собственных текстов перефразировать записываемое, чтобы избежать орфографических и пунктуационных ошибок;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работе над ошибками осознавать причины появления ошибки и определять способы действий, помогающих предотвратить её в последующих письменных работах. 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8037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765" y="233082"/>
            <a:ext cx="8588187" cy="1927411"/>
          </a:xfrm>
        </p:spPr>
        <p:txBody>
          <a:bodyPr>
            <a:normAutofit/>
          </a:bodyPr>
          <a:lstStyle/>
          <a:p>
            <a:r>
              <a:rPr lang="ru-RU" sz="3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словарными словами по методике </a:t>
            </a:r>
            <a:r>
              <a:rPr lang="ru-RU" sz="3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Тоцкого </a:t>
            </a:r>
            <a:r>
              <a:rPr lang="ru-RU" sz="3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 </a:t>
            </a:r>
            <a:r>
              <a:rPr lang="ru-RU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методики </a:t>
            </a:r>
            <a: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орфографическое чтение и артикуляционная память.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2912" y="1801905"/>
            <a:ext cx="7869891" cy="4375057"/>
          </a:xfrm>
        </p:spPr>
        <p:txBody>
          <a:bodyPr>
            <a:normAutofit fontScale="92500" lnSpcReduction="10000"/>
          </a:bodyPr>
          <a:lstStyle/>
          <a:p>
            <a:pPr marL="0" lvl="0" indent="0" algn="ctr">
              <a:lnSpc>
                <a:spcPct val="115000"/>
              </a:lnSpc>
              <a:spcBef>
                <a:spcPts val="0"/>
              </a:spcBef>
              <a:buNone/>
            </a:pPr>
            <a:endParaRPr lang="ru-RU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Примеры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орфографического чтения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>
              <a:lnSpc>
                <a:spcPct val="115000"/>
              </a:lnSpc>
              <a:spcBef>
                <a:spcPts val="0"/>
              </a:spcBef>
              <a:buFontTx/>
              <a:buAutoNum type="arabicParenR"/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поздний автобус – [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поздн’ий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’ автобус], школьный автобус – [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школ’ный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’ автобус], ехать на автобусе – [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й’эхат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’ на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автобус’э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], опоздать на автобус – [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опоздат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’ на  автобус], сесть в автобус – [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с’эст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’ в автобус];</a:t>
            </a:r>
          </a:p>
          <a:p>
            <a:pPr marL="0" lvl="0" indent="0" algn="just">
              <a:lnSpc>
                <a:spcPct val="115000"/>
              </a:lnSpc>
              <a:spcBef>
                <a:spcPts val="0"/>
              </a:spcBef>
              <a:buNone/>
            </a:pP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пасмурная погода –  [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пасмурнай'а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погода], солнечная погода – [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солн’эчнай’а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погода], погода в городе – [погода в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город’э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], прогноз погоды – [прогноз погоды], изменения в погоде – [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изм’эн’эн’ий’а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погод’э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].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транскрипции поставить ударение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8631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над ошибками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4329" y="1465263"/>
            <a:ext cx="6152805" cy="471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5743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6678" y="1528016"/>
            <a:ext cx="3398789" cy="4711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1861" y="1528016"/>
            <a:ext cx="3883489" cy="4712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443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Орфографическая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грамотность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4254874" cy="4351338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составная часть общей языковой культуры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 уровня его образованности, залог точности выражения мысли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взаимопонимания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pPr marL="0" indent="0" algn="just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орфографической грамотности учащихся закладываются в начальной школе. </a:t>
            </a:r>
          </a:p>
          <a:p>
            <a:endParaRPr lang="ru-RU" dirty="0"/>
          </a:p>
        </p:txBody>
      </p:sp>
      <p:pic>
        <p:nvPicPr>
          <p:cNvPr id="5" name="Picture 2" descr="https://pimg.mycdn.me/getImage?disableStub=true&amp;type=VIDEO_S_720&amp;url=http%3A%2F%2Fi.mycdn.me%2Fimage%3Fid%3D816812081216%26t%3D50%26plc%3DWEB%26tkn%3D*JdV_NZRd3otkMFBClQ4nqNM9E3M&amp;signatureToken=T_Eve6_e-WK5-q2YDqS-u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" y="1825624"/>
            <a:ext cx="3886200" cy="418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6855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над решением проблемных ситуаций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6113" y="1737608"/>
            <a:ext cx="7869237" cy="4167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443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русской орфографии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Морфологический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Фонематический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Дифференциации значений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Фонетический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113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истории возникновения и развития письменности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just"/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Проблемная ситуация «Как обходились без письма…»</a:t>
            </a:r>
          </a:p>
          <a:p>
            <a:pPr lvl="0" algn="just"/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Решение проблемной ситуации:</a:t>
            </a:r>
          </a:p>
          <a:p>
            <a:pPr marL="0" lvl="0" indent="0" algn="just">
              <a:buNone/>
            </a:pP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царапание каких-то изображений</a:t>
            </a:r>
          </a:p>
          <a:p>
            <a:pPr marL="0" lvl="0" indent="0" algn="just">
              <a:buNone/>
            </a:pP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язык жестов</a:t>
            </a:r>
          </a:p>
          <a:p>
            <a:pPr marL="0" lvl="0" indent="0" algn="just">
              <a:buNone/>
            </a:pP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использование сигналов- символов</a:t>
            </a:r>
          </a:p>
          <a:p>
            <a:pPr marL="0" lvl="0" indent="0" algn="just">
              <a:buNone/>
            </a:pP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придумывание слов-обозначений для предметов, действий и т.д.</a:t>
            </a:r>
          </a:p>
          <a:p>
            <a:pPr marL="0" lvl="0" indent="0" algn="just">
              <a:buNone/>
            </a:pP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необходимость устной речи</a:t>
            </a:r>
          </a:p>
          <a:p>
            <a:pPr marL="0" lvl="0" indent="0" algn="just">
              <a:buNone/>
            </a:pP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рисуночное письмо</a:t>
            </a:r>
          </a:p>
          <a:p>
            <a:pPr marL="0" lvl="0" indent="0" algn="just">
              <a:buNone/>
            </a:pP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письменная речь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79211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возникла наша письменность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1" y="1429870"/>
            <a:ext cx="8343900" cy="4711234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возникновения букв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Фонема – звуки-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смыслоразличители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Звонкие и глухие «двойняшки»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воображения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букв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Связь произношения и написания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763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541" y="421341"/>
            <a:ext cx="8875059" cy="916392"/>
          </a:xfrm>
        </p:spPr>
        <p:txBody>
          <a:bodyPr>
            <a:normAutofit fontScale="90000"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400" b="1" dirty="0" smtClean="0">
                <a:solidFill>
                  <a:srgbClr val="CC3300"/>
                </a:solidFill>
                <a:latin typeface="Tahoma" pitchFamily="34" charset="0"/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CC3300"/>
                </a:solidFill>
                <a:latin typeface="Tahoma" pitchFamily="34" charset="0"/>
                <a:ea typeface="+mn-ea"/>
                <a:cs typeface="+mn-cs"/>
              </a:rPr>
            </a:br>
            <a:r>
              <a:rPr lang="ru-RU" sz="2400" b="1" dirty="0">
                <a:solidFill>
                  <a:srgbClr val="CC3300"/>
                </a:solidFill>
                <a:latin typeface="Tahoma" pitchFamily="34" charset="0"/>
                <a:ea typeface="+mn-ea"/>
                <a:cs typeface="+mn-cs"/>
              </a:rPr>
              <a:t/>
            </a:r>
            <a:br>
              <a:rPr lang="ru-RU" sz="2400" b="1" dirty="0">
                <a:solidFill>
                  <a:srgbClr val="CC3300"/>
                </a:solidFill>
                <a:latin typeface="Tahoma" pitchFamily="34" charset="0"/>
                <a:ea typeface="+mn-ea"/>
                <a:cs typeface="+mn-cs"/>
              </a:rPr>
            </a:br>
            <a:r>
              <a:rPr lang="ru-RU" sz="3100" dirty="0" smtClean="0">
                <a:solidFill>
                  <a:srgbClr val="CC33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Использование справочной литературы </a:t>
            </a:r>
            <a:r>
              <a:rPr lang="ru-RU" sz="3100" dirty="0">
                <a:solidFill>
                  <a:srgbClr val="CC33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rgbClr val="CC33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rgbClr val="CC33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Осуществление самостоятельного поиска </a:t>
            </a:r>
            <a:r>
              <a:rPr lang="ru-RU" sz="3100" dirty="0">
                <a:solidFill>
                  <a:srgbClr val="CC33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информации</a:t>
            </a:r>
            <a:br>
              <a:rPr lang="ru-RU" sz="3100" dirty="0">
                <a:solidFill>
                  <a:srgbClr val="CC33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01671" y="1465263"/>
            <a:ext cx="3881716" cy="47117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410" y="1465263"/>
            <a:ext cx="3340898" cy="506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246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правописания слов с непроверяемыми орфограммами по орфографическому словарику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lvl="0" indent="-34290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 нужное слово в орфографическом словарике.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Прочитай его и объясни значение. 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Подчеркни в слове орфограммы.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Прочитай слово вслух, как написано (орфографически).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глядя в словарь, запиши слово по слогам, диктуя себе орфографически.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Поставь ударение и подчеркни орфограммы.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Сверь свою запись со словарём.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8903512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9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0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1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2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3155</TotalTime>
  <Words>734</Words>
  <Application>Microsoft Office PowerPoint</Application>
  <PresentationFormat>Экран (4:3)</PresentationFormat>
  <Paragraphs>92</Paragraphs>
  <Slides>22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7" baseType="lpstr">
      <vt:lpstr>Arial</vt:lpstr>
      <vt:lpstr>Calibri</vt:lpstr>
      <vt:lpstr>Calibri Light</vt:lpstr>
      <vt:lpstr>Lucida Sans Unicode</vt:lpstr>
      <vt:lpstr>Tahoma</vt:lpstr>
      <vt:lpstr>Times New Roman</vt:lpstr>
      <vt:lpstr>Verdana</vt:lpstr>
      <vt:lpstr>Wingdings 2</vt:lpstr>
      <vt:lpstr>Wingdings 3</vt:lpstr>
      <vt:lpstr>Office Theme</vt:lpstr>
      <vt:lpstr>9_Открытая</vt:lpstr>
      <vt:lpstr>10_Открытая</vt:lpstr>
      <vt:lpstr>11_Открытая</vt:lpstr>
      <vt:lpstr>12_Открытая</vt:lpstr>
      <vt:lpstr>CorelDRAW</vt:lpstr>
      <vt:lpstr>Презентация PowerPoint</vt:lpstr>
      <vt:lpstr>Содержательная линия раздела «Орфография и пунктуация»</vt:lpstr>
      <vt:lpstr>Орфографическая грамотность</vt:lpstr>
      <vt:lpstr>Работа над решением проблемных ситуаций</vt:lpstr>
      <vt:lpstr>Принципы русской орфографии</vt:lpstr>
      <vt:lpstr>Изучение истории возникновения и развития письменности</vt:lpstr>
      <vt:lpstr>Как возникла наша письменность</vt:lpstr>
      <vt:lpstr>  Использование справочной литературы  Осуществление самостоятельного поиска информации </vt:lpstr>
      <vt:lpstr> Проверка правописания слов с непроверяемыми орфограммами по орфографическому словарику </vt:lpstr>
      <vt:lpstr>Единый алгоритм решения орфографических задач</vt:lpstr>
      <vt:lpstr>Текстовый алгоритм  (порядок действий)</vt:lpstr>
      <vt:lpstr>Правило-рекомендация  (Непроизносимые согласные в корне слова)</vt:lpstr>
      <vt:lpstr>Работа с моделями</vt:lpstr>
      <vt:lpstr>Работа с моделями</vt:lpstr>
      <vt:lpstr>Алгоритм-схема употребления мягкого знака (ь) после шипящих на конце имен существительных</vt:lpstr>
      <vt:lpstr>Модель</vt:lpstr>
      <vt:lpstr>Работа с транскрипцией</vt:lpstr>
      <vt:lpstr>Орфографическое проговаривание</vt:lpstr>
      <vt:lpstr>Презентация PowerPoint</vt:lpstr>
      <vt:lpstr>Работа со словарными словами по методике  П. Тоцкого  Основа методики –   орфографическое чтение и артикуляционная память. </vt:lpstr>
      <vt:lpstr>Работа над ошибками</vt:lpstr>
      <vt:lpstr>Контроль</vt:lpstr>
    </vt:vector>
  </TitlesOfParts>
  <Company>PJSC "New Engineering Technologies"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Machine</cp:lastModifiedBy>
  <cp:revision>130</cp:revision>
  <dcterms:created xsi:type="dcterms:W3CDTF">2016-11-18T14:12:19Z</dcterms:created>
  <dcterms:modified xsi:type="dcterms:W3CDTF">2020-11-25T09:55:40Z</dcterms:modified>
</cp:coreProperties>
</file>