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57" r:id="rId2"/>
    <p:sldId id="258" r:id="rId3"/>
    <p:sldId id="274" r:id="rId4"/>
    <p:sldId id="280" r:id="rId5"/>
    <p:sldId id="277" r:id="rId6"/>
    <p:sldId id="278" r:id="rId7"/>
    <p:sldId id="281" r:id="rId8"/>
    <p:sldId id="282" r:id="rId9"/>
    <p:sldId id="283" r:id="rId10"/>
    <p:sldId id="285" r:id="rId11"/>
    <p:sldId id="286" r:id="rId12"/>
    <p:sldId id="287" r:id="rId13"/>
    <p:sldId id="288" r:id="rId14"/>
    <p:sldId id="289" r:id="rId15"/>
    <p:sldId id="284" r:id="rId16"/>
    <p:sldId id="292" r:id="rId17"/>
    <p:sldId id="290" r:id="rId18"/>
    <p:sldId id="291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78B"/>
    <a:srgbClr val="C8D8F6"/>
    <a:srgbClr val="7088E3"/>
    <a:srgbClr val="F3F3F3"/>
    <a:srgbClr val="3F4A83"/>
    <a:srgbClr val="E0EDF5"/>
    <a:srgbClr val="7C8197"/>
    <a:srgbClr val="A7C9E4"/>
    <a:srgbClr val="123B67"/>
    <a:srgbClr val="437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5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504" y="10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996490273451364"/>
          <c:y val="3.9645550746452693E-2"/>
          <c:w val="0.51337195594921381"/>
          <c:h val="0.618845167533498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образовательных учреждений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  <c:pt idx="5">
                  <c:v>2022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</c:v>
                </c:pt>
                <c:pt idx="1">
                  <c:v>8</c:v>
                </c:pt>
                <c:pt idx="2">
                  <c:v>17</c:v>
                </c:pt>
                <c:pt idx="3">
                  <c:v>24</c:v>
                </c:pt>
                <c:pt idx="4">
                  <c:v>24</c:v>
                </c:pt>
                <c:pt idx="5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DC-40A4-9406-4B9F8C22208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обучающихся</c:v>
                </c:pt>
              </c:strCache>
            </c:strRef>
          </c:tx>
          <c:invertIfNegative val="0"/>
          <c:cat>
            <c:strRef>
              <c:f>Лист1!$A$2:$A$7</c:f>
              <c:strCache>
                <c:ptCount val="6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  <c:pt idx="5">
                  <c:v>2022 год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9</c:v>
                </c:pt>
                <c:pt idx="1">
                  <c:v>22</c:v>
                </c:pt>
                <c:pt idx="2">
                  <c:v>45</c:v>
                </c:pt>
                <c:pt idx="3">
                  <c:v>69</c:v>
                </c:pt>
                <c:pt idx="4">
                  <c:v>86</c:v>
                </c:pt>
                <c:pt idx="5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DC-40A4-9406-4B9F8C2220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1463040"/>
        <c:axId val="131464576"/>
        <c:axId val="0"/>
      </c:bar3DChart>
      <c:catAx>
        <c:axId val="131463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1464576"/>
        <c:crosses val="autoZero"/>
        <c:auto val="1"/>
        <c:lblAlgn val="ctr"/>
        <c:lblOffset val="100"/>
        <c:noMultiLvlLbl val="0"/>
      </c:catAx>
      <c:valAx>
        <c:axId val="1314645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1463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816923950479234"/>
          <c:y val="0.2381443492283748"/>
          <c:w val="0.34183076049520766"/>
          <c:h val="0.4481556459500883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0CAC40-9FB2-42B5-8949-19EF59BA7625}" type="doc">
      <dgm:prSet loTypeId="urn:microsoft.com/office/officeart/2005/8/layout/equation2" loCatId="process" qsTypeId="urn:microsoft.com/office/officeart/2005/8/quickstyle/simple4" qsCatId="simple" csTypeId="urn:microsoft.com/office/officeart/2005/8/colors/accent1_2" csCatId="accent1" phldr="1"/>
      <dgm:spPr/>
    </dgm:pt>
    <dgm:pt modelId="{84E9BA6A-7168-43A7-AD3E-0D3B47E9ECB7}">
      <dgm:prSet phldrT="[Текст]" custT="1"/>
      <dgm:spPr/>
      <dgm:t>
        <a:bodyPr/>
        <a:lstStyle/>
        <a:p>
          <a:r>
            <a:rPr lang="ru-RU" sz="1600" b="1" dirty="0"/>
            <a:t>Профессионализм</a:t>
          </a:r>
        </a:p>
      </dgm:t>
    </dgm:pt>
    <dgm:pt modelId="{B66093E4-FABA-4155-BF50-3184A705F693}" type="parTrans" cxnId="{B845073F-EE95-4AE9-A018-A2B1362AEBA3}">
      <dgm:prSet/>
      <dgm:spPr/>
      <dgm:t>
        <a:bodyPr/>
        <a:lstStyle/>
        <a:p>
          <a:endParaRPr lang="ru-RU"/>
        </a:p>
      </dgm:t>
    </dgm:pt>
    <dgm:pt modelId="{155F6EA6-2564-4453-8A05-E62E1C5F65A1}" type="sibTrans" cxnId="{B845073F-EE95-4AE9-A018-A2B1362AEBA3}">
      <dgm:prSet/>
      <dgm:spPr>
        <a:ln>
          <a:solidFill>
            <a:srgbClr val="28578B"/>
          </a:solidFill>
        </a:ln>
      </dgm:spPr>
      <dgm:t>
        <a:bodyPr/>
        <a:lstStyle/>
        <a:p>
          <a:endParaRPr lang="ru-RU"/>
        </a:p>
      </dgm:t>
    </dgm:pt>
    <dgm:pt modelId="{C36121CF-EFEA-44B9-AB75-48769DED7B0A}">
      <dgm:prSet phldrT="[Текст]" custT="1"/>
      <dgm:spPr/>
      <dgm:t>
        <a:bodyPr/>
        <a:lstStyle/>
        <a:p>
          <a:r>
            <a:rPr lang="ru-RU" sz="1600" b="1" dirty="0"/>
            <a:t>Командная работа</a:t>
          </a:r>
        </a:p>
      </dgm:t>
    </dgm:pt>
    <dgm:pt modelId="{D46C7DE3-A10E-483F-AC3C-092330726FCC}" type="parTrans" cxnId="{F9703AF8-A53E-456E-98C8-F610466E617B}">
      <dgm:prSet/>
      <dgm:spPr/>
      <dgm:t>
        <a:bodyPr/>
        <a:lstStyle/>
        <a:p>
          <a:endParaRPr lang="ru-RU"/>
        </a:p>
      </dgm:t>
    </dgm:pt>
    <dgm:pt modelId="{E22DDE83-27FF-444C-8030-AD48A06404D1}" type="sibTrans" cxnId="{F9703AF8-A53E-456E-98C8-F610466E617B}">
      <dgm:prSet/>
      <dgm:spPr>
        <a:ln>
          <a:solidFill>
            <a:srgbClr val="28578B"/>
          </a:solidFill>
        </a:ln>
      </dgm:spPr>
      <dgm:t>
        <a:bodyPr/>
        <a:lstStyle/>
        <a:p>
          <a:endParaRPr lang="ru-RU"/>
        </a:p>
      </dgm:t>
    </dgm:pt>
    <dgm:pt modelId="{9995261D-C8A3-4A3C-A6DF-58D0925DA776}">
      <dgm:prSet phldrT="[Текст]"/>
      <dgm:spPr/>
      <dgm:t>
        <a:bodyPr/>
        <a:lstStyle/>
        <a:p>
          <a:r>
            <a:rPr lang="ru-RU" dirty="0"/>
            <a:t>Качество методической работы</a:t>
          </a:r>
        </a:p>
      </dgm:t>
    </dgm:pt>
    <dgm:pt modelId="{A3747725-F6B7-4528-A4B9-E5796924DE11}" type="parTrans" cxnId="{730F2AC0-BBA5-40C9-9C55-04218F7F6840}">
      <dgm:prSet/>
      <dgm:spPr/>
      <dgm:t>
        <a:bodyPr/>
        <a:lstStyle/>
        <a:p>
          <a:endParaRPr lang="ru-RU"/>
        </a:p>
      </dgm:t>
    </dgm:pt>
    <dgm:pt modelId="{C8B2B013-0B76-405C-9305-5A6170C1A0CA}" type="sibTrans" cxnId="{730F2AC0-BBA5-40C9-9C55-04218F7F6840}">
      <dgm:prSet/>
      <dgm:spPr/>
      <dgm:t>
        <a:bodyPr/>
        <a:lstStyle/>
        <a:p>
          <a:endParaRPr lang="ru-RU"/>
        </a:p>
      </dgm:t>
    </dgm:pt>
    <dgm:pt modelId="{A9B668FE-9001-48D6-BB8B-D9BDE1E6EBC9}" type="pres">
      <dgm:prSet presAssocID="{C90CAC40-9FB2-42B5-8949-19EF59BA7625}" presName="Name0" presStyleCnt="0">
        <dgm:presLayoutVars>
          <dgm:dir/>
          <dgm:resizeHandles val="exact"/>
        </dgm:presLayoutVars>
      </dgm:prSet>
      <dgm:spPr/>
    </dgm:pt>
    <dgm:pt modelId="{E6668F4A-58C9-436F-802E-2974CF76A91F}" type="pres">
      <dgm:prSet presAssocID="{C90CAC40-9FB2-42B5-8949-19EF59BA7625}" presName="vNodes" presStyleCnt="0"/>
      <dgm:spPr/>
    </dgm:pt>
    <dgm:pt modelId="{AFA9BEBE-F615-405C-B59E-8074EABE92AF}" type="pres">
      <dgm:prSet presAssocID="{84E9BA6A-7168-43A7-AD3E-0D3B47E9ECB7}" presName="node" presStyleLbl="node1" presStyleIdx="0" presStyleCnt="3" custScaleX="158697" custScaleY="102571" custLinFactNeighborX="2187" custLinFactNeighborY="12568">
        <dgm:presLayoutVars>
          <dgm:bulletEnabled val="1"/>
        </dgm:presLayoutVars>
      </dgm:prSet>
      <dgm:spPr/>
    </dgm:pt>
    <dgm:pt modelId="{C4CCA343-E217-4D56-938A-21722DD1BA39}" type="pres">
      <dgm:prSet presAssocID="{155F6EA6-2564-4453-8A05-E62E1C5F65A1}" presName="spacerT" presStyleCnt="0"/>
      <dgm:spPr/>
    </dgm:pt>
    <dgm:pt modelId="{ACA34C20-D428-4BF0-9486-EF077AE4E0B3}" type="pres">
      <dgm:prSet presAssocID="{155F6EA6-2564-4453-8A05-E62E1C5F65A1}" presName="sibTrans" presStyleLbl="sibTrans2D1" presStyleIdx="0" presStyleCnt="2"/>
      <dgm:spPr/>
    </dgm:pt>
    <dgm:pt modelId="{6DCA3FA4-51F2-4DEA-9C68-2344D5B9E94A}" type="pres">
      <dgm:prSet presAssocID="{155F6EA6-2564-4453-8A05-E62E1C5F65A1}" presName="spacerB" presStyleCnt="0"/>
      <dgm:spPr/>
    </dgm:pt>
    <dgm:pt modelId="{51C99BBB-0385-4E0A-B319-5ADE6ED10505}" type="pres">
      <dgm:prSet presAssocID="{C36121CF-EFEA-44B9-AB75-48769DED7B0A}" presName="node" presStyleLbl="node1" presStyleIdx="1" presStyleCnt="3" custScaleX="154908">
        <dgm:presLayoutVars>
          <dgm:bulletEnabled val="1"/>
        </dgm:presLayoutVars>
      </dgm:prSet>
      <dgm:spPr/>
    </dgm:pt>
    <dgm:pt modelId="{CD0A6A94-21F7-4DAE-A417-B4064B00BE9E}" type="pres">
      <dgm:prSet presAssocID="{C90CAC40-9FB2-42B5-8949-19EF59BA7625}" presName="sibTransLast" presStyleLbl="sibTrans2D1" presStyleIdx="1" presStyleCnt="2"/>
      <dgm:spPr/>
    </dgm:pt>
    <dgm:pt modelId="{F15E28A8-6BAC-4CF1-94F1-867D5F93B766}" type="pres">
      <dgm:prSet presAssocID="{C90CAC40-9FB2-42B5-8949-19EF59BA7625}" presName="connectorText" presStyleLbl="sibTrans2D1" presStyleIdx="1" presStyleCnt="2"/>
      <dgm:spPr/>
    </dgm:pt>
    <dgm:pt modelId="{D099A4DC-E508-47A1-BFB4-7BDB3123F60F}" type="pres">
      <dgm:prSet presAssocID="{C90CAC40-9FB2-42B5-8949-19EF59BA7625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4C3A2603-7C3B-42FE-B01E-4061C052AD91}" type="presOf" srcId="{E22DDE83-27FF-444C-8030-AD48A06404D1}" destId="{CD0A6A94-21F7-4DAE-A417-B4064B00BE9E}" srcOrd="0" destOrd="0" presId="urn:microsoft.com/office/officeart/2005/8/layout/equation2"/>
    <dgm:cxn modelId="{2FAB322F-49B9-4517-904E-2757EC22E369}" type="presOf" srcId="{E22DDE83-27FF-444C-8030-AD48A06404D1}" destId="{F15E28A8-6BAC-4CF1-94F1-867D5F93B766}" srcOrd="1" destOrd="0" presId="urn:microsoft.com/office/officeart/2005/8/layout/equation2"/>
    <dgm:cxn modelId="{B845073F-EE95-4AE9-A018-A2B1362AEBA3}" srcId="{C90CAC40-9FB2-42B5-8949-19EF59BA7625}" destId="{84E9BA6A-7168-43A7-AD3E-0D3B47E9ECB7}" srcOrd="0" destOrd="0" parTransId="{B66093E4-FABA-4155-BF50-3184A705F693}" sibTransId="{155F6EA6-2564-4453-8A05-E62E1C5F65A1}"/>
    <dgm:cxn modelId="{F3E9B85B-788C-49A4-AF4D-202A3C9C8168}" type="presOf" srcId="{9995261D-C8A3-4A3C-A6DF-58D0925DA776}" destId="{D099A4DC-E508-47A1-BFB4-7BDB3123F60F}" srcOrd="0" destOrd="0" presId="urn:microsoft.com/office/officeart/2005/8/layout/equation2"/>
    <dgm:cxn modelId="{226E0445-4ABA-4A97-BF63-EDEBA4244950}" type="presOf" srcId="{C36121CF-EFEA-44B9-AB75-48769DED7B0A}" destId="{51C99BBB-0385-4E0A-B319-5ADE6ED10505}" srcOrd="0" destOrd="0" presId="urn:microsoft.com/office/officeart/2005/8/layout/equation2"/>
    <dgm:cxn modelId="{CA32CEB0-E0E9-4DB4-842E-25BA6C7723BE}" type="presOf" srcId="{84E9BA6A-7168-43A7-AD3E-0D3B47E9ECB7}" destId="{AFA9BEBE-F615-405C-B59E-8074EABE92AF}" srcOrd="0" destOrd="0" presId="urn:microsoft.com/office/officeart/2005/8/layout/equation2"/>
    <dgm:cxn modelId="{50C131BA-B1F9-43C8-8AC0-32DB3FCB6C7A}" type="presOf" srcId="{155F6EA6-2564-4453-8A05-E62E1C5F65A1}" destId="{ACA34C20-D428-4BF0-9486-EF077AE4E0B3}" srcOrd="0" destOrd="0" presId="urn:microsoft.com/office/officeart/2005/8/layout/equation2"/>
    <dgm:cxn modelId="{730F2AC0-BBA5-40C9-9C55-04218F7F6840}" srcId="{C90CAC40-9FB2-42B5-8949-19EF59BA7625}" destId="{9995261D-C8A3-4A3C-A6DF-58D0925DA776}" srcOrd="2" destOrd="0" parTransId="{A3747725-F6B7-4528-A4B9-E5796924DE11}" sibTransId="{C8B2B013-0B76-405C-9305-5A6170C1A0CA}"/>
    <dgm:cxn modelId="{68D449DB-36DF-4E7B-BA21-B74B7DF737E4}" type="presOf" srcId="{C90CAC40-9FB2-42B5-8949-19EF59BA7625}" destId="{A9B668FE-9001-48D6-BB8B-D9BDE1E6EBC9}" srcOrd="0" destOrd="0" presId="urn:microsoft.com/office/officeart/2005/8/layout/equation2"/>
    <dgm:cxn modelId="{F9703AF8-A53E-456E-98C8-F610466E617B}" srcId="{C90CAC40-9FB2-42B5-8949-19EF59BA7625}" destId="{C36121CF-EFEA-44B9-AB75-48769DED7B0A}" srcOrd="1" destOrd="0" parTransId="{D46C7DE3-A10E-483F-AC3C-092330726FCC}" sibTransId="{E22DDE83-27FF-444C-8030-AD48A06404D1}"/>
    <dgm:cxn modelId="{6A0BD9FB-A9F7-44C0-89B1-1C70E4FE12E1}" type="presParOf" srcId="{A9B668FE-9001-48D6-BB8B-D9BDE1E6EBC9}" destId="{E6668F4A-58C9-436F-802E-2974CF76A91F}" srcOrd="0" destOrd="0" presId="urn:microsoft.com/office/officeart/2005/8/layout/equation2"/>
    <dgm:cxn modelId="{ABC659F8-3229-4865-AF26-BDBB4F6BE05A}" type="presParOf" srcId="{E6668F4A-58C9-436F-802E-2974CF76A91F}" destId="{AFA9BEBE-F615-405C-B59E-8074EABE92AF}" srcOrd="0" destOrd="0" presId="urn:microsoft.com/office/officeart/2005/8/layout/equation2"/>
    <dgm:cxn modelId="{06C8CB91-6676-4C7B-93CE-FEA9961D7992}" type="presParOf" srcId="{E6668F4A-58C9-436F-802E-2974CF76A91F}" destId="{C4CCA343-E217-4D56-938A-21722DD1BA39}" srcOrd="1" destOrd="0" presId="urn:microsoft.com/office/officeart/2005/8/layout/equation2"/>
    <dgm:cxn modelId="{9D5E349C-6BDE-4281-8839-4C0951422D18}" type="presParOf" srcId="{E6668F4A-58C9-436F-802E-2974CF76A91F}" destId="{ACA34C20-D428-4BF0-9486-EF077AE4E0B3}" srcOrd="2" destOrd="0" presId="urn:microsoft.com/office/officeart/2005/8/layout/equation2"/>
    <dgm:cxn modelId="{132BBD0A-6E4B-4DC4-B231-1CD8B08CA9FA}" type="presParOf" srcId="{E6668F4A-58C9-436F-802E-2974CF76A91F}" destId="{6DCA3FA4-51F2-4DEA-9C68-2344D5B9E94A}" srcOrd="3" destOrd="0" presId="urn:microsoft.com/office/officeart/2005/8/layout/equation2"/>
    <dgm:cxn modelId="{7AE255A6-6E41-4E6A-A4D9-76634D4CD170}" type="presParOf" srcId="{E6668F4A-58C9-436F-802E-2974CF76A91F}" destId="{51C99BBB-0385-4E0A-B319-5ADE6ED10505}" srcOrd="4" destOrd="0" presId="urn:microsoft.com/office/officeart/2005/8/layout/equation2"/>
    <dgm:cxn modelId="{8B199F24-6F36-4C2D-B2AC-98627793FC6A}" type="presParOf" srcId="{A9B668FE-9001-48D6-BB8B-D9BDE1E6EBC9}" destId="{CD0A6A94-21F7-4DAE-A417-B4064B00BE9E}" srcOrd="1" destOrd="0" presId="urn:microsoft.com/office/officeart/2005/8/layout/equation2"/>
    <dgm:cxn modelId="{4301EF5F-6E32-4A98-8389-81D73298F681}" type="presParOf" srcId="{CD0A6A94-21F7-4DAE-A417-B4064B00BE9E}" destId="{F15E28A8-6BAC-4CF1-94F1-867D5F93B766}" srcOrd="0" destOrd="0" presId="urn:microsoft.com/office/officeart/2005/8/layout/equation2"/>
    <dgm:cxn modelId="{3D7B7280-5CCB-460D-8104-0D877C112B27}" type="presParOf" srcId="{A9B668FE-9001-48D6-BB8B-D9BDE1E6EBC9}" destId="{D099A4DC-E508-47A1-BFB4-7BDB3123F60F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A9BEBE-F615-405C-B59E-8074EABE92AF}">
      <dsp:nvSpPr>
        <dsp:cNvPr id="0" name=""/>
        <dsp:cNvSpPr/>
      </dsp:nvSpPr>
      <dsp:spPr>
        <a:xfrm>
          <a:off x="68646" y="17915"/>
          <a:ext cx="2599752" cy="168030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Профессионализм</a:t>
          </a:r>
        </a:p>
      </dsp:txBody>
      <dsp:txXfrm>
        <a:off x="449371" y="263990"/>
        <a:ext cx="1838302" cy="1188154"/>
      </dsp:txXfrm>
    </dsp:sp>
    <dsp:sp modelId="{ACA34C20-D428-4BF0-9486-EF077AE4E0B3}">
      <dsp:nvSpPr>
        <dsp:cNvPr id="0" name=""/>
        <dsp:cNvSpPr/>
      </dsp:nvSpPr>
      <dsp:spPr>
        <a:xfrm>
          <a:off x="857621" y="1814522"/>
          <a:ext cx="950148" cy="950148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rgbClr val="28578B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/>
        </a:p>
      </dsp:txBody>
      <dsp:txXfrm>
        <a:off x="983563" y="2177859"/>
        <a:ext cx="698264" cy="223474"/>
      </dsp:txXfrm>
    </dsp:sp>
    <dsp:sp modelId="{51C99BBB-0385-4E0A-B319-5ADE6ED10505}">
      <dsp:nvSpPr>
        <dsp:cNvPr id="0" name=""/>
        <dsp:cNvSpPr/>
      </dsp:nvSpPr>
      <dsp:spPr>
        <a:xfrm>
          <a:off x="63855" y="2897691"/>
          <a:ext cx="2537681" cy="163818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Командная работа</a:t>
          </a:r>
        </a:p>
      </dsp:txBody>
      <dsp:txXfrm>
        <a:off x="435490" y="3137598"/>
        <a:ext cx="1794411" cy="1158372"/>
      </dsp:txXfrm>
    </dsp:sp>
    <dsp:sp modelId="{CD0A6A94-21F7-4DAE-A417-B4064B00BE9E}">
      <dsp:nvSpPr>
        <dsp:cNvPr id="0" name=""/>
        <dsp:cNvSpPr/>
      </dsp:nvSpPr>
      <dsp:spPr>
        <a:xfrm rot="21592608">
          <a:off x="2905170" y="1968344"/>
          <a:ext cx="501958" cy="60940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rgbClr val="28578B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600" kern="1200"/>
        </a:p>
      </dsp:txBody>
      <dsp:txXfrm>
        <a:off x="2905170" y="2090387"/>
        <a:ext cx="351371" cy="365643"/>
      </dsp:txXfrm>
    </dsp:sp>
    <dsp:sp modelId="{D099A4DC-E508-47A1-BFB4-7BDB3123F60F}">
      <dsp:nvSpPr>
        <dsp:cNvPr id="0" name=""/>
        <dsp:cNvSpPr/>
      </dsp:nvSpPr>
      <dsp:spPr>
        <a:xfrm>
          <a:off x="3615483" y="630351"/>
          <a:ext cx="3276372" cy="32763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Качество методической работы</a:t>
          </a:r>
        </a:p>
      </dsp:txBody>
      <dsp:txXfrm>
        <a:off x="4095297" y="1110165"/>
        <a:ext cx="2316744" cy="2316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E0E13-B01F-4269-8E20-698A6C7092F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F51E7-1C95-4B38-BA68-016F63B57E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684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273846"/>
            <a:ext cx="1478756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93" y="273846"/>
            <a:ext cx="4321969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92" y="1369219"/>
            <a:ext cx="2900363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5" y="1369219"/>
            <a:ext cx="2900363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0" r="20825"/>
          <a:stretch/>
        </p:blipFill>
        <p:spPr>
          <a:xfrm>
            <a:off x="7" y="3"/>
            <a:ext cx="1909011" cy="5143501"/>
          </a:xfrm>
          <a:prstGeom prst="rect">
            <a:avLst/>
          </a:prstGeom>
        </p:spPr>
      </p:pic>
      <p:sp>
        <p:nvSpPr>
          <p:cNvPr id="28" name="Прямоугольник 27"/>
          <p:cNvSpPr/>
          <p:nvPr userDrawn="1"/>
        </p:nvSpPr>
        <p:spPr>
          <a:xfrm>
            <a:off x="1796716" y="1"/>
            <a:ext cx="7347282" cy="5143500"/>
          </a:xfrm>
          <a:prstGeom prst="rect">
            <a:avLst/>
          </a:prstGeom>
          <a:gradFill flip="none" rotWithShape="1">
            <a:gsLst>
              <a:gs pos="0">
                <a:srgbClr val="E0EDF5"/>
              </a:gs>
              <a:gs pos="46000">
                <a:srgbClr val="C8D8F6"/>
              </a:gs>
              <a:gs pos="100000">
                <a:srgbClr val="7088E3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5" Type="http://schemas.openxmlformats.org/officeDocument/2006/relationships/image" Target="../media/image9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40"/>
            <a:ext cx="9144000" cy="3864229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-2" y="3789950"/>
            <a:ext cx="9144000" cy="1353553"/>
          </a:xfrm>
          <a:prstGeom prst="rect">
            <a:avLst/>
          </a:prstGeom>
          <a:gradFill flip="none" rotWithShape="1">
            <a:gsLst>
              <a:gs pos="0">
                <a:srgbClr val="E0EDF5"/>
              </a:gs>
              <a:gs pos="46000">
                <a:srgbClr val="C8D8F6"/>
              </a:gs>
              <a:gs pos="100000">
                <a:srgbClr val="7088E3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0" y="3789947"/>
            <a:ext cx="9144000" cy="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2900860" y="2616628"/>
            <a:ext cx="3515711" cy="2495204"/>
          </a:xfrm>
          <a:prstGeom prst="ellipse">
            <a:avLst/>
          </a:prstGeom>
          <a:solidFill>
            <a:srgbClr val="3F4A83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3238623" y="3195983"/>
            <a:ext cx="2840183" cy="1597363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chemeClr val="bg1"/>
                </a:solidFill>
                <a:cs typeface="Times New Roman" pitchFamily="18" charset="0"/>
              </a:rPr>
              <a:t>СОВЕРШЕНСТВОВАНИЕ УРОВНЯ ПРОФЕССИОНАЛЬНОГО МАСТЕРСТВА ПЕДАГОГОВ ЯЛТЫ ДЛЯ ЭФФЕКТИВНОСТИ ПОВЫШЕНИЯ КАЧЕСТВА ОБРАЗОВАНИЯ</a:t>
            </a:r>
            <a:br>
              <a:rPr lang="ru-RU" altLang="ru-RU" sz="1600" b="1" dirty="0">
                <a:solidFill>
                  <a:schemeClr val="bg1"/>
                </a:solidFill>
              </a:rPr>
            </a:br>
            <a:endParaRPr lang="ru-RU" sz="1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581665" y="-18095"/>
            <a:ext cx="7562335" cy="1003397"/>
          </a:xfrm>
          <a:prstGeom prst="rect">
            <a:avLst/>
          </a:prstGeom>
          <a:solidFill>
            <a:srgbClr val="F3F3F3">
              <a:alpha val="63000"/>
            </a:srgb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400" b="1" dirty="0">
                <a:solidFill>
                  <a:srgbClr val="28578B"/>
                </a:solidFill>
                <a:cs typeface="Times New Roman" pitchFamily="18" charset="0"/>
              </a:rPr>
              <a:t>Муниципальное казенное научно-методическое учреждение </a:t>
            </a:r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400" b="1" dirty="0">
                <a:solidFill>
                  <a:srgbClr val="28578B"/>
                </a:solidFill>
                <a:cs typeface="Times New Roman" pitchFamily="18" charset="0"/>
              </a:rPr>
              <a:t>«Городской методический кабинет </a:t>
            </a:r>
            <a:r>
              <a:rPr lang="de-DE" sz="1400" b="1" dirty="0">
                <a:solidFill>
                  <a:srgbClr val="28578B"/>
                </a:solidFill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28578B"/>
                </a:solidFill>
                <a:cs typeface="Times New Roman" pitchFamily="18" charset="0"/>
              </a:rPr>
              <a:t>Департамента образования и молодежной политики Администрации города Ялта Республики Крым» </a:t>
            </a:r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400" b="1" dirty="0">
                <a:solidFill>
                  <a:srgbClr val="28578B"/>
                </a:solidFill>
                <a:cs typeface="Times New Roman" pitchFamily="18" charset="0"/>
              </a:rPr>
              <a:t>муниципального образования городской округ Ялта Республики Крым </a:t>
            </a:r>
            <a:endParaRPr lang="ru-RU" altLang="ru-RU" sz="1400" b="1" dirty="0">
              <a:solidFill>
                <a:srgbClr val="28578B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" y="-8331"/>
            <a:ext cx="1581667" cy="99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Набережная Ялты в Крыму (им. Ленина), фото, адрес, как доехать"/>
          <p:cNvPicPr>
            <a:picLocks noChangeAspect="1" noChangeArrowheads="1"/>
          </p:cNvPicPr>
          <p:nvPr/>
        </p:nvPicPr>
        <p:blipFill>
          <a:blip r:embed="rId4" cstate="print"/>
          <a:srcRect l="7526" t="5338" r="9411" b="13879"/>
          <a:stretch>
            <a:fillRect/>
          </a:stretch>
        </p:blipFill>
        <p:spPr bwMode="auto">
          <a:xfrm>
            <a:off x="6511636" y="3834248"/>
            <a:ext cx="2632364" cy="1309255"/>
          </a:xfrm>
          <a:prstGeom prst="rect">
            <a:avLst/>
          </a:prstGeom>
          <a:noFill/>
        </p:spPr>
      </p:pic>
      <p:sp>
        <p:nvSpPr>
          <p:cNvPr id="1032" name="AutoShape 8" descr="Герб Ялты — Википедия"/>
          <p:cNvSpPr>
            <a:spLocks noChangeAspect="1" noChangeArrowheads="1"/>
          </p:cNvSpPr>
          <p:nvPr/>
        </p:nvSpPr>
        <p:spPr bwMode="auto">
          <a:xfrm>
            <a:off x="155575" y="-616744"/>
            <a:ext cx="1828800" cy="1285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Герб Ялты — Википедия"/>
          <p:cNvSpPr>
            <a:spLocks noChangeAspect="1" noChangeArrowheads="1"/>
          </p:cNvSpPr>
          <p:nvPr/>
        </p:nvSpPr>
        <p:spPr bwMode="auto">
          <a:xfrm>
            <a:off x="155575" y="-616744"/>
            <a:ext cx="1828800" cy="1285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Герб Ялты — Википед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15054" y="893618"/>
            <a:ext cx="1641764" cy="1157444"/>
          </a:xfrm>
          <a:prstGeom prst="rect">
            <a:avLst/>
          </a:prstGeom>
          <a:noFill/>
        </p:spPr>
      </p:pic>
      <p:sp>
        <p:nvSpPr>
          <p:cNvPr id="14" name="Заголовок 8">
            <a:extLst>
              <a:ext uri="{FF2B5EF4-FFF2-40B4-BE49-F238E27FC236}">
                <a16:creationId xmlns:a16="http://schemas.microsoft.com/office/drawing/2014/main" id="{A212C1D5-8984-419E-B3ED-DB36A331E7DD}"/>
              </a:ext>
            </a:extLst>
          </p:cNvPr>
          <p:cNvSpPr txBox="1">
            <a:spLocks/>
          </p:cNvSpPr>
          <p:nvPr/>
        </p:nvSpPr>
        <p:spPr>
          <a:xfrm>
            <a:off x="117995" y="3659911"/>
            <a:ext cx="2295333" cy="11383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chemeClr val="bg1"/>
              </a:solidFill>
              <a:latin typeface="Arial Black" pitchFamily="34" charset="0"/>
              <a:cs typeface="Times New Roman" pitchFamily="18" charset="0"/>
            </a:endParaRPr>
          </a:p>
          <a:p>
            <a:pPr algn="l"/>
            <a:r>
              <a:rPr lang="ru-RU" sz="1600" b="1" dirty="0">
                <a:solidFill>
                  <a:srgbClr val="28578B"/>
                </a:solidFill>
                <a:cs typeface="Times New Roman" pitchFamily="18" charset="0"/>
              </a:rPr>
              <a:t>Директор </a:t>
            </a:r>
          </a:p>
          <a:p>
            <a:pPr algn="l"/>
            <a:endParaRPr lang="ru-RU" sz="1600" b="1" dirty="0">
              <a:solidFill>
                <a:srgbClr val="28578B"/>
              </a:solidFill>
              <a:cs typeface="Times New Roman" pitchFamily="18" charset="0"/>
            </a:endParaRPr>
          </a:p>
          <a:p>
            <a:pPr algn="l"/>
            <a:r>
              <a:rPr lang="ru-RU" sz="1400" b="1" dirty="0">
                <a:solidFill>
                  <a:srgbClr val="28578B"/>
                </a:solidFill>
                <a:cs typeface="Times New Roman" pitchFamily="18" charset="0"/>
              </a:rPr>
              <a:t>ДУДУШКИНА СВЕТЛАНА ВЛАДИМИРОВНА</a:t>
            </a:r>
            <a:endParaRPr lang="ru-RU" sz="1400" b="1" dirty="0">
              <a:solidFill>
                <a:srgbClr val="2857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41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DEA0A8B-6377-468A-AD8F-397CF6C1C4E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"/>
            <a:ext cx="9144000" cy="419099"/>
          </a:xfrm>
          <a:prstGeom prst="rect">
            <a:avLst/>
          </a:prstGeom>
          <a:solidFill>
            <a:srgbClr val="F3F3F3">
              <a:alpha val="63000"/>
            </a:srgb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b="1" dirty="0">
                <a:solidFill>
                  <a:srgbClr val="28578B"/>
                </a:solidFill>
                <a:latin typeface="+mj-lt"/>
              </a:rPr>
              <a:t>Сетевые педагогические сообщества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4B4813-2642-4014-9C8F-120AC861D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4572000" cy="2489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1E631D-3ECC-4090-AD2B-95AC05F21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419100"/>
            <a:ext cx="4572000" cy="2489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F9EA87-2CE4-4204-B0CC-A3781EA6DB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80" r="58" b="10230"/>
          <a:stretch/>
        </p:blipFill>
        <p:spPr>
          <a:xfrm>
            <a:off x="2388523" y="2908500"/>
            <a:ext cx="4366953" cy="223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95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56FCEF3-893C-4738-A28A-2D6F054FFCEC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"/>
            <a:ext cx="9144000" cy="419099"/>
          </a:xfrm>
          <a:prstGeom prst="rect">
            <a:avLst/>
          </a:prstGeom>
          <a:solidFill>
            <a:srgbClr val="F3F3F3">
              <a:alpha val="63000"/>
            </a:srgb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b="1" dirty="0">
                <a:solidFill>
                  <a:srgbClr val="28578B"/>
                </a:solidFill>
                <a:latin typeface="+mj-lt"/>
              </a:rPr>
              <a:t>Методическое сопровождение педагога-библиотекаря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B9B7A0C-7481-4C83-843B-E40FC91AED78}"/>
              </a:ext>
            </a:extLst>
          </p:cNvPr>
          <p:cNvSpPr/>
          <p:nvPr/>
        </p:nvSpPr>
        <p:spPr>
          <a:xfrm>
            <a:off x="6015930" y="3707398"/>
            <a:ext cx="3023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8578B"/>
                </a:solidFill>
                <a:latin typeface="+mj-lt"/>
              </a:rPr>
              <a:t>КАЛЕНДАРИ ЗНАМЕНАТЕЛЬНЫХ ДАТ И ПАМЯТНЫХ СОБЫТИЙ КРЫМА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658E55-49B3-4CDA-A700-FE049383B3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40" y="2625982"/>
            <a:ext cx="1829535" cy="2439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1963B0-C9C4-461B-8697-6C1D2DD9B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25" t="20457" r="32114" b="15126"/>
          <a:stretch/>
        </p:blipFill>
        <p:spPr>
          <a:xfrm>
            <a:off x="2907292" y="2571589"/>
            <a:ext cx="1767104" cy="2528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7658B7-A7E5-4AB9-BE2F-15BEB5228E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87" t="20874" r="17313" b="20501"/>
          <a:stretch/>
        </p:blipFill>
        <p:spPr>
          <a:xfrm>
            <a:off x="28575" y="428625"/>
            <a:ext cx="3016209" cy="2105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57F6CF-2601-488E-BB4E-BBD6AAF149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19" t="26250" r="29657" b="28250"/>
          <a:stretch/>
        </p:blipFill>
        <p:spPr>
          <a:xfrm>
            <a:off x="5731120" y="605105"/>
            <a:ext cx="3412880" cy="2609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1493D7-586A-4E7C-9DFB-5B443E6259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13" t="22454" r="50000" b="23996"/>
          <a:stretch/>
        </p:blipFill>
        <p:spPr>
          <a:xfrm>
            <a:off x="3620549" y="428625"/>
            <a:ext cx="1582209" cy="2105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466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D4E796-3FCA-4767-A77C-10EEB6418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0" t="12376" r="13250" b="12376"/>
          <a:stretch/>
        </p:blipFill>
        <p:spPr>
          <a:xfrm>
            <a:off x="7110185" y="622340"/>
            <a:ext cx="2033815" cy="15616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37F474-5B0A-457E-8125-C134FDC6E5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3" t="13250" r="13251" b="17627"/>
          <a:stretch/>
        </p:blipFill>
        <p:spPr>
          <a:xfrm>
            <a:off x="4882836" y="683671"/>
            <a:ext cx="1942348" cy="13949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31BE95-F9F2-4128-AAA7-17264A5BDF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44" t="13250" r="18500" b="15001"/>
          <a:stretch/>
        </p:blipFill>
        <p:spPr>
          <a:xfrm>
            <a:off x="6087416" y="2977723"/>
            <a:ext cx="2120472" cy="17925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89306D-872F-4449-BC2B-2A830ED59CC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8454" y="2977723"/>
            <a:ext cx="2120471" cy="19178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9289BC-6DF4-4E3F-9C66-FC84BE93A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06" y="1142785"/>
            <a:ext cx="2405287" cy="14074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5ADB00-B36F-49C6-8FC1-073B5604279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20114" y="1142785"/>
            <a:ext cx="1851886" cy="14180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7EEB96-5C90-40FE-9D64-A74A219A28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1431" y="2991346"/>
            <a:ext cx="2314130" cy="177894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E8B76E2-A7FF-47C9-91D4-A203F39DC20F}"/>
              </a:ext>
            </a:extLst>
          </p:cNvPr>
          <p:cNvSpPr/>
          <p:nvPr/>
        </p:nvSpPr>
        <p:spPr>
          <a:xfrm>
            <a:off x="5593746" y="2222112"/>
            <a:ext cx="30370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28578B"/>
                </a:solidFill>
                <a:latin typeface="+mj-lt"/>
              </a:rPr>
              <a:t>ЛИТЕРАТУРНЫЙ БУКБОКС - 2022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0D8D400-5477-4A17-94BB-188596B9A451}"/>
              </a:ext>
            </a:extLst>
          </p:cNvPr>
          <p:cNvSpPr/>
          <p:nvPr/>
        </p:nvSpPr>
        <p:spPr>
          <a:xfrm>
            <a:off x="272393" y="62009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28578B"/>
                </a:solidFill>
                <a:latin typeface="+mj-lt"/>
              </a:rPr>
              <a:t>СЕТЕВОЙ КОНКУРС «БУКЛУК» - 2021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DE5A4FF-E30A-408D-901B-140F6C8A3CEB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"/>
            <a:ext cx="9144000" cy="419099"/>
          </a:xfrm>
          <a:prstGeom prst="rect">
            <a:avLst/>
          </a:prstGeom>
          <a:solidFill>
            <a:srgbClr val="F3F3F3">
              <a:alpha val="63000"/>
            </a:srgb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b="1" dirty="0">
                <a:solidFill>
                  <a:srgbClr val="28578B"/>
                </a:solidFill>
                <a:latin typeface="+mj-lt"/>
              </a:rPr>
              <a:t>Методическое сопровождение педагога-библиотекаря</a:t>
            </a:r>
          </a:p>
        </p:txBody>
      </p:sp>
    </p:spTree>
    <p:extLst>
      <p:ext uri="{BB962C8B-B14F-4D97-AF65-F5344CB8AC3E}">
        <p14:creationId xmlns:p14="http://schemas.microsoft.com/office/powerpoint/2010/main" val="714568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BFE18F-ABDF-4AEA-9BD6-548456E285F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49" y="793216"/>
            <a:ext cx="3634269" cy="2366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966B65-3A38-4CF3-9688-CF4CAC165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521" y="1612366"/>
            <a:ext cx="5168230" cy="3420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19E8D49-DC14-426A-AD87-11A02F784E98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"/>
            <a:ext cx="9144000" cy="419099"/>
          </a:xfrm>
          <a:prstGeom prst="rect">
            <a:avLst/>
          </a:prstGeom>
          <a:solidFill>
            <a:srgbClr val="F3F3F3">
              <a:alpha val="63000"/>
            </a:srgb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b="1" dirty="0">
                <a:solidFill>
                  <a:srgbClr val="28578B"/>
                </a:solidFill>
                <a:latin typeface="+mj-lt"/>
              </a:rPr>
              <a:t>Методическое сопровождение педагога-библиотекаря</a:t>
            </a:r>
          </a:p>
        </p:txBody>
      </p:sp>
    </p:spTree>
    <p:extLst>
      <p:ext uri="{BB962C8B-B14F-4D97-AF65-F5344CB8AC3E}">
        <p14:creationId xmlns:p14="http://schemas.microsoft.com/office/powerpoint/2010/main" val="1932083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DBDFC4-7381-4C52-87AF-49C7FFD88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804" y="3059884"/>
            <a:ext cx="2960335" cy="23051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3AD085-9EDE-4FB3-91AA-64D0240EC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999" y="234686"/>
            <a:ext cx="5436704" cy="41410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74FD8B-6607-4380-BADE-819C369464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4202" y="1620915"/>
            <a:ext cx="2696635" cy="37721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1F781C-83EB-4A62-98AA-9E3F46127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581" y="299385"/>
            <a:ext cx="2535558" cy="17933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50E47B-9DB3-4D82-AADA-55AEE9A60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568" y="1620915"/>
            <a:ext cx="2535559" cy="1901669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949ABC75-9BFB-4442-B1C2-ADF4A4C9809D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"/>
            <a:ext cx="9144000" cy="419099"/>
          </a:xfrm>
          <a:prstGeom prst="rect">
            <a:avLst/>
          </a:prstGeom>
          <a:solidFill>
            <a:srgbClr val="F3F3F3">
              <a:alpha val="63000"/>
            </a:srgb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b="1" dirty="0">
                <a:solidFill>
                  <a:srgbClr val="28578B"/>
                </a:solidFill>
                <a:latin typeface="+mj-lt"/>
              </a:rPr>
              <a:t>Методическое сопровождение педагога-библиотекаря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A700E3D-A34D-4F80-8047-D10C416C06EF}"/>
              </a:ext>
            </a:extLst>
          </p:cNvPr>
          <p:cNvSpPr/>
          <p:nvPr/>
        </p:nvSpPr>
        <p:spPr>
          <a:xfrm>
            <a:off x="2759197" y="4133387"/>
            <a:ext cx="39120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8578B"/>
                </a:solidFill>
                <a:latin typeface="+mj-lt"/>
              </a:rPr>
              <a:t>МЕЖДУНАРОДНЫЙ ПРОЕКТ </a:t>
            </a:r>
          </a:p>
          <a:p>
            <a:r>
              <a:rPr lang="ru-RU" sz="1400" b="1" dirty="0">
                <a:solidFill>
                  <a:srgbClr val="28578B"/>
                </a:solidFill>
                <a:latin typeface="+mj-lt"/>
              </a:rPr>
              <a:t>АССОЦИАЦИИ </a:t>
            </a:r>
          </a:p>
          <a:p>
            <a:r>
              <a:rPr lang="ru-RU" sz="1400" b="1" dirty="0">
                <a:solidFill>
                  <a:srgbClr val="28578B"/>
                </a:solidFill>
                <a:latin typeface="+mj-lt"/>
              </a:rPr>
              <a:t>ШКОЛЬНЫХ БИБЛИОТЕК</a:t>
            </a:r>
          </a:p>
          <a:p>
            <a:r>
              <a:rPr lang="ru-RU" sz="1400" b="1" dirty="0">
                <a:solidFill>
                  <a:srgbClr val="28578B"/>
                </a:solidFill>
                <a:latin typeface="+mj-lt"/>
              </a:rPr>
              <a:t>«ОБМЕН КНИЖНЫМИ ЗАКЛАДКАМИ»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D5EFDD-F50F-4EC4-B4B6-450C26E2F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5856" y="299385"/>
            <a:ext cx="3346503" cy="227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8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086784-2A09-4517-9089-986DC330BA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54" y="2253973"/>
            <a:ext cx="3796921" cy="284769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C882271-2FBC-4720-A039-958719EA78D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"/>
            <a:ext cx="9144000" cy="560172"/>
          </a:xfrm>
          <a:prstGeom prst="rect">
            <a:avLst/>
          </a:prstGeom>
          <a:solidFill>
            <a:srgbClr val="F3F3F3">
              <a:alpha val="63000"/>
            </a:srgb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b="1" dirty="0">
                <a:solidFill>
                  <a:srgbClr val="28578B"/>
                </a:solidFill>
                <a:latin typeface="+mj-lt"/>
              </a:rPr>
              <a:t>Фестиваль педагогических инициатив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B2A0711-0FBD-4557-A410-D64D3D2A3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425" y="780402"/>
            <a:ext cx="4391025" cy="1400823"/>
          </a:xfrm>
          <a:solidFill>
            <a:schemeClr val="bg1"/>
          </a:solidFill>
        </p:spPr>
        <p:txBody>
          <a:bodyPr>
            <a:noAutofit/>
          </a:bodyPr>
          <a:lstStyle/>
          <a:p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2019 год – </a:t>
            </a:r>
            <a:r>
              <a:rPr lang="ru-RU" sz="2000" b="1" dirty="0">
                <a:solidFill>
                  <a:schemeClr val="tx1"/>
                </a:solidFill>
              </a:rPr>
              <a:t>24</a:t>
            </a:r>
            <a:r>
              <a:rPr lang="ru-RU" sz="1800" b="1" dirty="0">
                <a:solidFill>
                  <a:schemeClr val="tx1"/>
                </a:solidFill>
              </a:rPr>
              <a:t> проекта – </a:t>
            </a:r>
            <a:r>
              <a:rPr lang="ru-RU" sz="2000" b="1" dirty="0">
                <a:solidFill>
                  <a:schemeClr val="tx1"/>
                </a:solidFill>
              </a:rPr>
              <a:t>4</a:t>
            </a:r>
            <a:r>
              <a:rPr lang="ru-RU" sz="1800" b="1" dirty="0">
                <a:solidFill>
                  <a:schemeClr val="tx1"/>
                </a:solidFill>
              </a:rPr>
              <a:t> проекта ММС</a:t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2020 год – </a:t>
            </a:r>
            <a:r>
              <a:rPr lang="ru-RU" sz="2000" b="1" dirty="0">
                <a:solidFill>
                  <a:schemeClr val="tx1"/>
                </a:solidFill>
              </a:rPr>
              <a:t>20</a:t>
            </a:r>
            <a:r>
              <a:rPr lang="ru-RU" sz="1800" b="1" dirty="0">
                <a:solidFill>
                  <a:schemeClr val="tx1"/>
                </a:solidFill>
              </a:rPr>
              <a:t> проектов – </a:t>
            </a:r>
            <a:r>
              <a:rPr lang="ru-RU" sz="2000" b="1" dirty="0">
                <a:solidFill>
                  <a:schemeClr val="tx1"/>
                </a:solidFill>
              </a:rPr>
              <a:t>4</a:t>
            </a:r>
            <a:r>
              <a:rPr lang="ru-RU" sz="1800" b="1" dirty="0">
                <a:solidFill>
                  <a:schemeClr val="tx1"/>
                </a:solidFill>
              </a:rPr>
              <a:t> проекта ММС</a:t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2021 год - </a:t>
            </a:r>
            <a:r>
              <a:rPr lang="ru-RU" sz="1800" b="1" dirty="0"/>
              <a:t> </a:t>
            </a:r>
            <a:r>
              <a:rPr lang="ru-RU" sz="2000" b="1" dirty="0"/>
              <a:t>22</a:t>
            </a:r>
            <a:r>
              <a:rPr lang="ru-RU" sz="1800" b="1" dirty="0"/>
              <a:t> </a:t>
            </a:r>
            <a:r>
              <a:rPr lang="ru-RU" sz="1800" b="1" dirty="0">
                <a:solidFill>
                  <a:schemeClr val="tx1"/>
                </a:solidFill>
              </a:rPr>
              <a:t>проектов - </a:t>
            </a:r>
            <a:r>
              <a:rPr lang="ru-RU" sz="2000" b="1" dirty="0">
                <a:solidFill>
                  <a:schemeClr val="tx1"/>
                </a:solidFill>
              </a:rPr>
              <a:t>5</a:t>
            </a:r>
            <a:r>
              <a:rPr lang="ru-RU" sz="1800" b="1" dirty="0">
                <a:solidFill>
                  <a:schemeClr val="tx1"/>
                </a:solidFill>
              </a:rPr>
              <a:t> проектов ММС</a:t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2022 год - </a:t>
            </a:r>
            <a:r>
              <a:rPr lang="ru-RU" sz="2000" b="1" dirty="0">
                <a:solidFill>
                  <a:schemeClr val="tx1"/>
                </a:solidFill>
              </a:rPr>
              <a:t>8</a:t>
            </a:r>
            <a:r>
              <a:rPr lang="ru-RU" sz="1800" b="1" dirty="0">
                <a:solidFill>
                  <a:schemeClr val="tx1"/>
                </a:solidFill>
              </a:rPr>
              <a:t> проектов – </a:t>
            </a:r>
            <a:r>
              <a:rPr lang="ru-RU" sz="2000" b="1" dirty="0">
                <a:solidFill>
                  <a:schemeClr val="tx1"/>
                </a:solidFill>
              </a:rPr>
              <a:t>1</a:t>
            </a:r>
            <a:r>
              <a:rPr lang="ru-RU" sz="1800" b="1" dirty="0">
                <a:solidFill>
                  <a:schemeClr val="tx1"/>
                </a:solidFill>
              </a:rPr>
              <a:t> проект ММС</a:t>
            </a:r>
            <a:br>
              <a:rPr lang="ru-RU" sz="1800" b="1" dirty="0">
                <a:solidFill>
                  <a:schemeClr val="tx1"/>
                </a:solidFill>
              </a:rPr>
            </a:br>
            <a:br>
              <a:rPr lang="ru-RU" sz="1800" b="1" dirty="0">
                <a:solidFill>
                  <a:schemeClr val="tx1"/>
                </a:solidFill>
              </a:rPr>
            </a:b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6" name="Объект 3">
            <a:extLst>
              <a:ext uri="{FF2B5EF4-FFF2-40B4-BE49-F238E27FC236}">
                <a16:creationId xmlns:a16="http://schemas.microsoft.com/office/drawing/2014/main" id="{419A9188-A1B3-46B2-BD4C-B048C4E9D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38723" y="2253973"/>
            <a:ext cx="2137647" cy="28476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3BE3C5-1D90-4AEA-BD7C-61CC8F440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2" y="1289668"/>
            <a:ext cx="2840152" cy="379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75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847B23D-E2BC-4B86-B230-74E03ACEF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EF53FF-BC46-44E6-AD04-7A428F2BD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146"/>
            <a:ext cx="3805881" cy="38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DC57BAF-8A14-45D1-A031-EE0B82F2A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E3CA352-A3AF-4543-8379-ED999A907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57499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D2DCA42-94F8-41C5-BE6F-E295EEDC1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984" y="0"/>
            <a:ext cx="3799016" cy="284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B9C3727-A205-4A90-B15C-A8A618CB1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2868"/>
            <a:ext cx="4285738" cy="139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32ED0C0-F7EF-488B-88B3-8D52861A6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748" y="1597502"/>
            <a:ext cx="2556815" cy="147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410D935A-F582-4CE7-8AD4-72157DEEF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56" y="2890266"/>
            <a:ext cx="2229364" cy="222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F13DB81C-8C7E-4386-89B0-915FB1ABE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398" y="-15146"/>
            <a:ext cx="1967165" cy="196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055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929D051C-65DD-41E2-86EC-C58B1D75C5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4659812"/>
              </p:ext>
            </p:extLst>
          </p:nvPr>
        </p:nvGraphicFramePr>
        <p:xfrm>
          <a:off x="2114550" y="495299"/>
          <a:ext cx="6924676" cy="4537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D6762E7E-37E6-4C27-B5F6-069B25CC751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"/>
            <a:ext cx="9144000" cy="495299"/>
          </a:xfrm>
          <a:prstGeom prst="rect">
            <a:avLst/>
          </a:prstGeom>
          <a:solidFill>
            <a:srgbClr val="F3F3F3">
              <a:alpha val="63000"/>
            </a:srgb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3200" b="1" dirty="0">
                <a:solidFill>
                  <a:srgbClr val="28578B"/>
                </a:solidFill>
                <a:latin typeface="+mj-lt"/>
              </a:rPr>
              <a:t>Формула успеха</a:t>
            </a:r>
          </a:p>
        </p:txBody>
      </p:sp>
    </p:spTree>
    <p:extLst>
      <p:ext uri="{BB962C8B-B14F-4D97-AF65-F5344CB8AC3E}">
        <p14:creationId xmlns:p14="http://schemas.microsoft.com/office/powerpoint/2010/main" val="926520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8B7765-1F8B-4906-8111-A981DEA176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9" y="3173397"/>
            <a:ext cx="917012" cy="12226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395B0D-B025-4A33-94D1-8F36D1776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6638">
            <a:off x="7077770" y="1264210"/>
            <a:ext cx="966785" cy="12890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AC51DC-360A-412E-A0DA-8F067CFDE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440" y="3173397"/>
            <a:ext cx="917012" cy="12226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6747BB-D730-4FE9-9298-0F79CA013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5584">
            <a:off x="5149618" y="609399"/>
            <a:ext cx="929978" cy="13191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800BF6-6F52-4320-94C3-55FFC8FD5F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2876">
            <a:off x="3192084" y="583753"/>
            <a:ext cx="978628" cy="13048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47AA051-F39C-4AF9-B032-C3E2853DC3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1509">
            <a:off x="6082485" y="850450"/>
            <a:ext cx="978628" cy="13048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68490ED-D948-4454-9FAD-81E3E37966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7233">
            <a:off x="2255644" y="853626"/>
            <a:ext cx="914682" cy="130088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B476C73-B95F-4490-A348-B43DE5033B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6044">
            <a:off x="1314654" y="1173320"/>
            <a:ext cx="960232" cy="128031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A1614DD-A96D-4E0B-A585-7589F1F2CC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081" y="471603"/>
            <a:ext cx="917012" cy="13048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468013-4418-4D6C-A1FA-9363FF8501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4182">
            <a:off x="292626" y="1541227"/>
            <a:ext cx="1194511" cy="164449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B5C758F-8210-4D86-AAE8-3A319B08CEC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0056">
            <a:off x="7965219" y="1752281"/>
            <a:ext cx="917012" cy="122268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C3825CD-1276-43FB-97EC-26CA678B68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734" y="2931348"/>
            <a:ext cx="750466" cy="122268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94A0AA-FB2C-40F3-AFF5-4A57388CB6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16" y="2931348"/>
            <a:ext cx="859212" cy="132825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0CA1BC9-8565-45FC-A0B9-6049DF89EB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6638">
            <a:off x="7079329" y="1264209"/>
            <a:ext cx="966785" cy="128904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8DE8E5-9DE7-4542-A66F-FFDE92C244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6638">
            <a:off x="7077770" y="1264210"/>
            <a:ext cx="966785" cy="128904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73063C9-BCB4-46DC-8A6F-8759F929CCD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725" y="2931348"/>
            <a:ext cx="917012" cy="122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34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9C4E93-CC8E-4ECC-A14C-E3121725F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363" y="745134"/>
            <a:ext cx="3838832" cy="23462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8776C8-B2A8-44D3-9501-F259F2405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05" y="1087590"/>
            <a:ext cx="4049111" cy="183811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B0AD91CE-0EA6-4132-86A3-47471F47DCA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65646"/>
          </a:xfrm>
          <a:prstGeom prst="rect">
            <a:avLst/>
          </a:prstGeom>
          <a:solidFill>
            <a:srgbClr val="F3F3F3">
              <a:alpha val="63000"/>
            </a:srgb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28578B"/>
                </a:solidFill>
                <a:cs typeface="Times New Roman" pitchFamily="18" charset="0"/>
              </a:rPr>
              <a:t>ВСЕРОССИЙСКОЕ СОВЕЩАНИЕ                                                                                              «РАЗВИТИЕ МЕТОДИЧЕСКОЙ СЛУЖБЫ В РОССИЙСКОЙ ФЕДЕРАЦИИ»</a:t>
            </a:r>
            <a:endParaRPr lang="ru-RU" altLang="ru-RU" b="1" dirty="0">
              <a:solidFill>
                <a:srgbClr val="28578B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2629550-227E-48D3-80D2-41DF1B2FC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784" y="3170859"/>
            <a:ext cx="4085938" cy="188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7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4993" y="0"/>
            <a:ext cx="2199007" cy="164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2048307"/>
            <a:ext cx="4813958" cy="3095194"/>
          </a:xfrm>
          <a:prstGeom prst="rect">
            <a:avLst/>
          </a:prstGeom>
          <a:solidFill>
            <a:srgbClr val="A9CA56"/>
          </a:solidFill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atin typeface="+mj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2757" y="2916194"/>
            <a:ext cx="3930532" cy="2100649"/>
          </a:xfrm>
          <a:ln w="38100">
            <a:solidFill>
              <a:srgbClr val="00B050"/>
            </a:solidFill>
          </a:ln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3700" b="1" dirty="0">
                <a:solidFill>
                  <a:srgbClr val="002060"/>
                </a:solidFill>
                <a:latin typeface="+mj-lt"/>
              </a:rPr>
              <a:t>Содержание заседаний: </a:t>
            </a:r>
          </a:p>
          <a:p>
            <a:pPr marL="0" indent="0" algn="ctr">
              <a:buNone/>
            </a:pPr>
            <a:endParaRPr lang="ru-RU" sz="3700" b="1" dirty="0">
              <a:solidFill>
                <a:srgbClr val="002060"/>
              </a:solidFill>
              <a:latin typeface="+mj-lt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400" dirty="0">
                <a:latin typeface="+mj-lt"/>
              </a:rPr>
              <a:t>организация деятельности и функционирования ППк образовательного учреждения,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400" dirty="0">
                <a:latin typeface="+mj-lt"/>
              </a:rPr>
              <a:t>преемственность в работе ППк образовательного учреждения и Ялтинской ТПМПК,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400" dirty="0">
                <a:latin typeface="+mj-lt"/>
              </a:rPr>
              <a:t>основные методики обследования обучающихся в ходе заседания ППк,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400" dirty="0">
                <a:latin typeface="+mj-lt"/>
              </a:rPr>
              <a:t>роль ППк в сопровождении инклюзивного образования,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400" dirty="0">
                <a:latin typeface="+mj-lt"/>
              </a:rPr>
              <a:t>содержание заключений ПМПК и их значение для организации сопровождения обучающихся с ОВЗ,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400" dirty="0">
                <a:latin typeface="+mj-lt"/>
              </a:rPr>
              <a:t>особенности написания характеристик специалистами ППк,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400" dirty="0">
                <a:latin typeface="+mj-lt"/>
              </a:rPr>
              <a:t>роль ППк в подготовке обучающихся к установлению спецусловий для прохождения ГИА,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400" dirty="0">
                <a:latin typeface="+mj-lt"/>
              </a:rPr>
              <a:t>работа ППк с обучающимися, имеющими статус детей--инвалидов.</a:t>
            </a:r>
          </a:p>
          <a:p>
            <a:endParaRPr lang="ru-RU" dirty="0">
              <a:latin typeface="+mj-lt"/>
            </a:endParaRPr>
          </a:p>
        </p:txBody>
      </p:sp>
      <p:pic>
        <p:nvPicPr>
          <p:cNvPr id="11" name="Picture 6" descr="https://scontent-arn2-1.xx.fbcdn.net/v/t1.0-9/87954087_2352778258346588_572849084239446016_o.jpg?_nc_cat=110&amp;_nc_sid=730e14&amp;_nc_ohc=tS7VJ1yONhUAX9J2_0L&amp;_nc_ht=scontent-arn2-1.xx&amp;oh=fed32a0cbfe32a625f5801e858ea736f&amp;oe=5FB1E89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" r="26238"/>
          <a:stretch>
            <a:fillRect/>
          </a:stretch>
        </p:blipFill>
        <p:spPr bwMode="auto">
          <a:xfrm>
            <a:off x="3321120" y="2041072"/>
            <a:ext cx="1495810" cy="1473519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3" name="Picture 4" descr="На изображении может находиться: 11 человек, в том числе Svetlana Dudushkina, Суваде Сеит-Арифова и Елена Круогла, люди улыбаются, люди сидят и в помещени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65715"/>
            <a:ext cx="2821085" cy="1877786"/>
          </a:xfrm>
          <a:prstGeom prst="rect">
            <a:avLst/>
          </a:prstGeom>
          <a:noFill/>
        </p:spPr>
      </p:pic>
      <p:pic>
        <p:nvPicPr>
          <p:cNvPr id="15" name="Picture 2" descr="На изображении может находиться: Елена Круогла и Суваде Сеит-Арифова, люди сидят, стол и в помещени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4785" y="3461658"/>
            <a:ext cx="2312534" cy="1681843"/>
          </a:xfrm>
          <a:prstGeom prst="rect">
            <a:avLst/>
          </a:prstGeom>
          <a:noFill/>
        </p:spPr>
      </p:pic>
      <p:pic>
        <p:nvPicPr>
          <p:cNvPr id="8" name="Picture 4" descr="https://scontent-arn2-1.xx.fbcdn.net/v/t1.0-9/88163931_2352778405013240_8815592555983929344_o.jpg?_nc_cat=109&amp;_nc_sid=730e14&amp;_nc_ohc=aWwGLDGIfPkAX8WJq1l&amp;_nc_ht=scontent-arn2-1.xx&amp;oh=ceb531d6628421ffe1e6242b9b005d6c&amp;oe=5FB200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" r="33614"/>
          <a:stretch>
            <a:fillRect/>
          </a:stretch>
        </p:blipFill>
        <p:spPr bwMode="auto">
          <a:xfrm>
            <a:off x="0" y="2041072"/>
            <a:ext cx="1338943" cy="147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content-arn2-1.xx.fbcdn.net/v/t1.0-9/88093521_2352777965013284_453935235248160768_o.jpg?_nc_cat=106&amp;_nc_sid=730e14&amp;_nc_ohc=dLDjd6si4tkAX9seuUg&amp;_nc_ht=scontent-arn2-1.xx&amp;oh=c75db6129bcb1171dbe9a62bde9ef555&amp;oe=5FB47A4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130" y="2050257"/>
            <a:ext cx="1968571" cy="147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IMG-48771ad760ccee43ca021254cb50676f-V.jpg"/>
          <p:cNvPicPr>
            <a:picLocks noChangeAspect="1"/>
          </p:cNvPicPr>
          <p:nvPr/>
        </p:nvPicPr>
        <p:blipFill>
          <a:blip r:embed="rId8" cstate="print"/>
          <a:srcRect r="23529"/>
          <a:stretch>
            <a:fillRect/>
          </a:stretch>
        </p:blipFill>
        <p:spPr>
          <a:xfrm>
            <a:off x="4767941" y="0"/>
            <a:ext cx="2188031" cy="1609465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5112757" y="1649255"/>
            <a:ext cx="3930532" cy="1141688"/>
          </a:xfrm>
          <a:prstGeom prst="rect">
            <a:avLst/>
          </a:prstGeom>
          <a:ln w="38100">
            <a:solidFill>
              <a:srgbClr val="92D050"/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ru-RU" sz="1400" b="1" i="1" dirty="0">
                <a:latin typeface="+mj-lt"/>
                <a:ea typeface="+mj-ea"/>
                <a:cs typeface="+mj-cs"/>
              </a:rPr>
              <a:t>Семинары и дискуссионные площадки для руководителей и коррекционных специалистов ППк общеобразовательных и дошкольных учреждений г. Ялта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872182"/>
            <a:ext cx="4620986" cy="1141688"/>
          </a:xfrm>
          <a:ln w="38100">
            <a:solidFill>
              <a:srgbClr val="00B05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200" b="1" dirty="0">
                <a:solidFill>
                  <a:srgbClr val="002060"/>
                </a:solidFill>
                <a:latin typeface="+mj-lt"/>
              </a:rPr>
              <a:t>Тематика заседаний: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ru-RU" sz="1100" dirty="0">
                <a:latin typeface="+mj-lt"/>
              </a:rPr>
              <a:t>Организация деятельности психолого-педагогического консилиума образовательного (общеобразовательного) учреждения;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100" dirty="0">
                <a:latin typeface="+mj-lt"/>
              </a:rPr>
              <a:t> Сопровождение инклюзивного образования;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ru-RU" sz="1100" dirty="0">
                <a:latin typeface="+mj-lt"/>
              </a:rPr>
              <a:t> Роль психолого-педагогического консилиума в вопросах социальной адаптации обучающихся;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eriod"/>
            </a:pPr>
            <a:r>
              <a:rPr lang="ru-RU" sz="1100" dirty="0">
                <a:latin typeface="+mj-lt"/>
              </a:rPr>
              <a:t> Циклограмма деятельности психолого-педагогических консилиумов.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5A66FBCC-C5E3-4A40-BA68-7819EACB4339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-19174"/>
            <a:ext cx="4057650" cy="874137"/>
          </a:xfrm>
          <a:prstGeom prst="rect">
            <a:avLst/>
          </a:prstGeom>
          <a:solidFill>
            <a:srgbClr val="F3F3F3">
              <a:alpha val="63000"/>
            </a:srgb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28578B"/>
                </a:solidFill>
                <a:latin typeface="+mj-lt"/>
                <a:cs typeface="Times New Roman" pitchFamily="18" charset="0"/>
              </a:rPr>
              <a:t>«Школа председателя               психолого-педагогического консилиума образовательного учреждения»</a:t>
            </a:r>
            <a:endParaRPr lang="ru-RU" altLang="ru-RU" sz="1600" b="1" dirty="0">
              <a:solidFill>
                <a:srgbClr val="28578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9149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5211" y="983389"/>
            <a:ext cx="2350294" cy="1327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200" dirty="0"/>
              <a:t>Повышение качества психолого-педагогической диагностики, проводимой с обучающимися образовательных учреждений муниципального образования. </a:t>
            </a:r>
          </a:p>
          <a:p>
            <a:pPr marL="0" indent="0">
              <a:buNone/>
            </a:pPr>
            <a:endParaRPr lang="ru-RU" sz="12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5008" y="2199474"/>
            <a:ext cx="4660278" cy="2952410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50" i="1" u="sng" dirty="0"/>
              <a:t>Увеличение количества обучающихся с ОВЗ и инвалидностью, получающих   образование инклюзивно</a:t>
            </a:r>
          </a:p>
          <a:p>
            <a:endParaRPr lang="ru-RU" sz="21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06" y="990634"/>
            <a:ext cx="805834" cy="89507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41985" y="973065"/>
            <a:ext cx="3228655" cy="934980"/>
          </a:xfrm>
          <a:prstGeom prst="rect">
            <a:avLst/>
          </a:prstGeom>
          <a:noFill/>
          <a:ln w="38100">
            <a:solidFill>
              <a:srgbClr val="07D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" name="Прямоугольник 11"/>
          <p:cNvSpPr/>
          <p:nvPr/>
        </p:nvSpPr>
        <p:spPr>
          <a:xfrm>
            <a:off x="57150" y="2177142"/>
            <a:ext cx="4689022" cy="2966358"/>
          </a:xfrm>
          <a:prstGeom prst="rect">
            <a:avLst/>
          </a:prstGeom>
          <a:noFill/>
          <a:ln w="38100">
            <a:solidFill>
              <a:srgbClr val="6F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aphicFrame>
        <p:nvGraphicFramePr>
          <p:cNvPr id="14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3241689"/>
              </p:ext>
            </p:extLst>
          </p:nvPr>
        </p:nvGraphicFramePr>
        <p:xfrm>
          <a:off x="0" y="2602365"/>
          <a:ext cx="4735286" cy="2639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71701" y="665084"/>
            <a:ext cx="2319608" cy="140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6444026" y="967388"/>
            <a:ext cx="2547257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+mj-lt"/>
                <a:cs typeface="Arial" pitchFamily="34" charset="0"/>
              </a:rPr>
              <a:t>Победители  региональных и финалисты Федеральных  этапов         </a:t>
            </a:r>
            <a:r>
              <a:rPr lang="en-US" sz="1200" dirty="0">
                <a:solidFill>
                  <a:prstClr val="black"/>
                </a:solidFill>
                <a:latin typeface="+mj-lt"/>
                <a:cs typeface="Arial" pitchFamily="34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+mj-lt"/>
                <a:cs typeface="Arial" pitchFamily="34" charset="0"/>
              </a:rPr>
              <a:t> </a:t>
            </a:r>
            <a:r>
              <a:rPr lang="ru-RU" sz="12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Всероссийского конкурса «Лучшая инклюзивная школа России»</a:t>
            </a:r>
            <a:endParaRPr lang="ru-RU" sz="1200" b="1" dirty="0">
              <a:latin typeface="+mj-lt"/>
              <a:cs typeface="Arial" pitchFamily="34" charset="0"/>
            </a:endParaRPr>
          </a:p>
        </p:txBody>
      </p:sp>
      <p:pic>
        <p:nvPicPr>
          <p:cNvPr id="20" name="Picture 2" descr="http://yalta67.ru/wp-content/uploads/2018/11/FB_IMG_15414478880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8512" y="2286000"/>
            <a:ext cx="2253659" cy="2857500"/>
          </a:xfrm>
          <a:prstGeom prst="rect">
            <a:avLst/>
          </a:prstGeom>
          <a:noFill/>
        </p:spPr>
      </p:pic>
      <p:pic>
        <p:nvPicPr>
          <p:cNvPr id="18" name="Picture 2" descr="D:\Инклюзия 2022 Ливадийская школ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1543" y="2256737"/>
            <a:ext cx="2242457" cy="1324663"/>
          </a:xfrm>
          <a:prstGeom prst="rect">
            <a:avLst/>
          </a:prstGeom>
          <a:noFill/>
        </p:spPr>
      </p:pic>
      <p:pic>
        <p:nvPicPr>
          <p:cNvPr id="19" name="Picture 1" descr="G:\ПМПК Я\ПМПК\ИНКЛЮЗИЯ\Документы 2017-2018\Коллегиальные заключения\Инклюзивная школа\Инклюзивная школа2020\МБОУ ЯСШК №1\Федеральный этап\ЯСШК № 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08802" y="3581400"/>
            <a:ext cx="2235199" cy="1562100"/>
          </a:xfrm>
          <a:prstGeom prst="rect">
            <a:avLst/>
          </a:prstGeom>
          <a:noFill/>
        </p:spPr>
      </p:pic>
      <p:sp>
        <p:nvSpPr>
          <p:cNvPr id="21" name="Rectangle 2">
            <a:extLst>
              <a:ext uri="{FF2B5EF4-FFF2-40B4-BE49-F238E27FC236}">
                <a16:creationId xmlns:a16="http://schemas.microsoft.com/office/drawing/2014/main" id="{86D5CC67-87C0-45C8-B6C4-8D9DBD3B1DB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65646"/>
          </a:xfrm>
          <a:prstGeom prst="rect">
            <a:avLst/>
          </a:prstGeom>
          <a:solidFill>
            <a:srgbClr val="F3F3F3">
              <a:alpha val="63000"/>
            </a:srgb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b="1" dirty="0">
                <a:solidFill>
                  <a:srgbClr val="28578B"/>
                </a:solidFill>
                <a:cs typeface="Times New Roman" pitchFamily="18" charset="0"/>
              </a:rPr>
              <a:t>РЕЗУЛЬТАТЫ ДЕЯТЕЛЬНОСТИ</a:t>
            </a:r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1600" b="1" dirty="0">
                <a:solidFill>
                  <a:srgbClr val="28578B"/>
                </a:solidFill>
                <a:cs typeface="Times New Roman" pitchFamily="18" charset="0"/>
              </a:rPr>
              <a:t>«Школы председателя психолого-педагогического консилиума образовательного учреждения»</a:t>
            </a:r>
            <a:endParaRPr lang="ru-RU" altLang="ru-RU" sz="1600" b="1" dirty="0">
              <a:solidFill>
                <a:srgbClr val="2857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9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ikCTRMz3k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" y="1447801"/>
            <a:ext cx="1619546" cy="2159395"/>
          </a:xfrm>
          <a:prstGeom prst="rect">
            <a:avLst/>
          </a:prstGeom>
        </p:spPr>
      </p:pic>
      <p:pic>
        <p:nvPicPr>
          <p:cNvPr id="7" name="Рисунок 6" descr="RH5al1c1_7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547" y="1572276"/>
            <a:ext cx="2721428" cy="20410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06056" cy="1747157"/>
          </a:xfrm>
          <a:prstGeom prst="rect">
            <a:avLst/>
          </a:prstGeom>
        </p:spPr>
      </p:pic>
      <p:pic>
        <p:nvPicPr>
          <p:cNvPr id="5" name="Содержимое 4" descr="yUWwq3PW-zQ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3107871" y="321127"/>
            <a:ext cx="1915886" cy="143691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7658" y="3233058"/>
            <a:ext cx="3396343" cy="191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G:\ПМПК Я\ПМПК\ИНКЛЮЗИЯ\Документы 2017-2018\МО логопедов, дефектологов, тьюторов\МО 2022-2023\мастер-класс\Рудаков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98572" y="1366047"/>
            <a:ext cx="3619088" cy="203573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4381" y="0"/>
            <a:ext cx="2999619" cy="168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4DB34B52-8905-4DF4-975D-5D9E5C08044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795087"/>
            <a:ext cx="4996543" cy="955112"/>
          </a:xfrm>
          <a:prstGeom prst="rect">
            <a:avLst/>
          </a:prstGeom>
          <a:solidFill>
            <a:srgbClr val="F3F3F3">
              <a:alpha val="63000"/>
            </a:srgb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b="1" dirty="0">
                <a:solidFill>
                  <a:srgbClr val="28578B"/>
                </a:solidFill>
                <a:latin typeface="+mj-lt"/>
                <a:cs typeface="Times New Roman" pitchFamily="18" charset="0"/>
              </a:rPr>
              <a:t>Городское методическое объединение учителей-логопедов, учителей-дефектологов, тьюторов города Ялта</a:t>
            </a:r>
            <a:endParaRPr lang="ru-RU" altLang="ru-RU" b="1" dirty="0">
              <a:solidFill>
                <a:srgbClr val="28578B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3">
            <a:extLst>
              <a:ext uri="{FF2B5EF4-FFF2-40B4-BE49-F238E27FC236}">
                <a16:creationId xmlns:a16="http://schemas.microsoft.com/office/drawing/2014/main" id="{9CD11F55-DF7A-405D-BFB2-A32BFCA454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1" t="17468" r="20158" b="30129"/>
          <a:stretch>
            <a:fillRect/>
          </a:stretch>
        </p:blipFill>
        <p:spPr>
          <a:xfrm>
            <a:off x="4247283" y="2472250"/>
            <a:ext cx="2898347" cy="263602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E59A721-67AC-4116-B939-7DBB6E5F1000}"/>
              </a:ext>
            </a:extLst>
          </p:cNvPr>
          <p:cNvSpPr/>
          <p:nvPr/>
        </p:nvSpPr>
        <p:spPr>
          <a:xfrm>
            <a:off x="6730573" y="3406177"/>
            <a:ext cx="2413427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sz="1400" b="1" dirty="0" err="1">
                <a:solidFill>
                  <a:prstClr val="black"/>
                </a:solidFill>
                <a:cs typeface="Arial" pitchFamily="34" charset="0"/>
              </a:rPr>
              <a:t>Клюшина</a:t>
            </a:r>
            <a:r>
              <a:rPr lang="ru-RU" sz="1400" b="1" dirty="0">
                <a:solidFill>
                  <a:prstClr val="black"/>
                </a:solidFill>
                <a:cs typeface="Arial" pitchFamily="34" charset="0"/>
              </a:rPr>
              <a:t> Н.А.</a:t>
            </a:r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учитель-дефектолог МБОУ «ЯС(К)Ш» -  Победитель регионального  этапа   </a:t>
            </a: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III 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Всероссийского конкурса «Учитель-дефектолог России-2020»</a:t>
            </a:r>
            <a:endParaRPr lang="ru-RU" sz="1400" dirty="0">
              <a:cs typeface="Arial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6564574-B533-4AFB-8D8C-A1B899D223F3}"/>
              </a:ext>
            </a:extLst>
          </p:cNvPr>
          <p:cNvSpPr/>
          <p:nvPr/>
        </p:nvSpPr>
        <p:spPr>
          <a:xfrm>
            <a:off x="2279459" y="542687"/>
            <a:ext cx="2469821" cy="160043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sz="1400" b="1" dirty="0" err="1">
                <a:solidFill>
                  <a:prstClr val="black"/>
                </a:solidFill>
                <a:cs typeface="Arial" pitchFamily="34" charset="0"/>
              </a:rPr>
              <a:t>Рыбцова</a:t>
            </a:r>
            <a:r>
              <a:rPr lang="ru-RU" sz="1400" b="1" dirty="0">
                <a:solidFill>
                  <a:prstClr val="black"/>
                </a:solidFill>
                <a:cs typeface="Arial" pitchFamily="34" charset="0"/>
              </a:rPr>
              <a:t> О.С.</a:t>
            </a:r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учитель-дефектолог МБОУ «ЯС(К)Ш» -  Победитель (</a:t>
            </a: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II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 место) Федерального  этапа </a:t>
            </a: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II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 Всероссийского конкурса «Учитель-дефектолог России-2019»</a:t>
            </a:r>
            <a:endParaRPr lang="ru-RU" sz="1400" dirty="0">
              <a:cs typeface="Arial" pitchFamily="34" charset="0"/>
            </a:endParaRPr>
          </a:p>
        </p:txBody>
      </p:sp>
      <p:pic>
        <p:nvPicPr>
          <p:cNvPr id="19" name="Picture 4" descr="http://itd0.mycdn.me/image?id=903968063291&amp;t=20&amp;plc=MOBILE&amp;tkn=*i0IyFYT3vqQ5XDac1m6SGR6qpH8">
            <a:extLst>
              <a:ext uri="{FF2B5EF4-FFF2-40B4-BE49-F238E27FC236}">
                <a16:creationId xmlns:a16="http://schemas.microsoft.com/office/drawing/2014/main" id="{9AE323C4-E346-452E-9154-FE388FBC5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2711" y="0"/>
            <a:ext cx="4251289" cy="2390328"/>
          </a:xfrm>
          <a:prstGeom prst="rect">
            <a:avLst/>
          </a:prstGeom>
          <a:noFill/>
        </p:spPr>
      </p:pic>
      <p:pic>
        <p:nvPicPr>
          <p:cNvPr id="20" name="Picture 2" descr="Возможно, это изображение (1 человек и в помещении)">
            <a:extLst>
              <a:ext uri="{FF2B5EF4-FFF2-40B4-BE49-F238E27FC236}">
                <a16:creationId xmlns:a16="http://schemas.microsoft.com/office/drawing/2014/main" id="{640E425C-E9EA-4889-B27F-1B94DBCDF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6" r="4216" b="14347"/>
          <a:stretch/>
        </p:blipFill>
        <p:spPr bwMode="auto">
          <a:xfrm>
            <a:off x="1781" y="2143125"/>
            <a:ext cx="2294405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0014A44-4FCA-4DDB-B9EA-2F1F5BEAC8C5}"/>
              </a:ext>
            </a:extLst>
          </p:cNvPr>
          <p:cNvSpPr/>
          <p:nvPr/>
        </p:nvSpPr>
        <p:spPr>
          <a:xfrm>
            <a:off x="1669598" y="3543062"/>
            <a:ext cx="2718830" cy="1600438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cs typeface="Arial" pitchFamily="34" charset="0"/>
              </a:rPr>
              <a:t>Халилова А.Х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.  учитель-логопед МБДОУ «Детский сад № 67 «Солнечный дом» -  Победитель (</a:t>
            </a: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II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 место) регионального  этапа   </a:t>
            </a: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IV 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Всероссийского конкурса «Учитель-дефектолог России-2021»</a:t>
            </a:r>
            <a:endParaRPr lang="ru-RU" sz="1400" dirty="0">
              <a:cs typeface="Arial" pitchFamily="34" charset="0"/>
            </a:endParaRPr>
          </a:p>
        </p:txBody>
      </p:sp>
      <p:pic>
        <p:nvPicPr>
          <p:cNvPr id="18" name="Picture 4" descr="https://scontent-hel3-1.xx.fbcdn.net/v/t1.6435-0/p403x403/177855291_2676075119350232_4700637729709690680_n.jpg?_nc_cat=107&amp;ccb=1-3&amp;_nc_sid=b9115d&amp;_nc_ohc=52SHdu5PcF0AX_ElmhO&amp;_nc_ht=scontent-hel3-1.xx&amp;tp=6&amp;oh=457417a6fa43c31aa173e13007b8d6a4&amp;oe=60AFB76B">
            <a:extLst>
              <a:ext uri="{FF2B5EF4-FFF2-40B4-BE49-F238E27FC236}">
                <a16:creationId xmlns:a16="http://schemas.microsoft.com/office/drawing/2014/main" id="{FCD90DCE-DB84-43F4-AB04-7D2704C94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2443" t="9302" r="11233" b="7252"/>
          <a:stretch>
            <a:fillRect/>
          </a:stretch>
        </p:blipFill>
        <p:spPr bwMode="auto">
          <a:xfrm>
            <a:off x="0" y="0"/>
            <a:ext cx="2136029" cy="1504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1FE1BDB-C182-478A-8412-B06BC9CAA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31" y="2171699"/>
            <a:ext cx="2661069" cy="163734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DFC814C-4CFD-4DD4-B2B8-B5DB64AD16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59" y="1864379"/>
            <a:ext cx="3525109" cy="251646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73A9F91-3687-484E-A899-8D3C5522C72B}"/>
              </a:ext>
            </a:extLst>
          </p:cNvPr>
          <p:cNvSpPr txBox="1">
            <a:spLocks noChangeArrowheads="1"/>
          </p:cNvSpPr>
          <p:nvPr/>
        </p:nvSpPr>
        <p:spPr>
          <a:xfrm>
            <a:off x="5208" y="1"/>
            <a:ext cx="9138792" cy="438150"/>
          </a:xfrm>
          <a:prstGeom prst="rect">
            <a:avLst/>
          </a:prstGeom>
          <a:solidFill>
            <a:srgbClr val="F3F3F3">
              <a:alpha val="63000"/>
            </a:srgb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rgbClr val="28578B"/>
                </a:solidFill>
                <a:latin typeface="+mj-lt"/>
                <a:cs typeface="Times New Roman" pitchFamily="18" charset="0"/>
              </a:rPr>
              <a:t>Выездные заседания городских методических объединений</a:t>
            </a:r>
            <a:endParaRPr lang="ru-RU" altLang="ru-RU" sz="2000" b="1" dirty="0">
              <a:solidFill>
                <a:srgbClr val="28578B"/>
              </a:solidFill>
              <a:latin typeface="+mj-lt"/>
            </a:endParaRPr>
          </a:p>
        </p:txBody>
      </p:sp>
      <p:pic>
        <p:nvPicPr>
          <p:cNvPr id="27" name="Объект 3">
            <a:extLst>
              <a:ext uri="{FF2B5EF4-FFF2-40B4-BE49-F238E27FC236}">
                <a16:creationId xmlns:a16="http://schemas.microsoft.com/office/drawing/2014/main" id="{1EBC300C-1B08-4A2E-B2C1-687CBEEAC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543"/>
            <a:ext cx="3409092" cy="244109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01E023C-3D22-4F4F-A11A-E778C52F33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3637"/>
            <a:ext cx="2779507" cy="234938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0B210EF-AADA-4E10-A2F8-65881F5B1B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147" y="3522623"/>
            <a:ext cx="2431262" cy="161678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F2E25FD-7287-407D-810D-4DD94AE602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92" y="418751"/>
            <a:ext cx="2305802" cy="146502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C019D94-6E83-4735-94E5-9234A58F2C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05" y="3647941"/>
            <a:ext cx="2364195" cy="149555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690C50A-ED50-4D7B-B96F-7A340BFF0A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157" y="446743"/>
            <a:ext cx="3497843" cy="222134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3E9DE47-5C15-44B8-B235-94C86903D0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2733" y="3006429"/>
            <a:ext cx="2601748" cy="173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79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C998B6B-785F-40DA-A8B5-700F1054C1CE}"/>
              </a:ext>
            </a:extLst>
          </p:cNvPr>
          <p:cNvSpPr txBox="1">
            <a:spLocks noChangeArrowheads="1"/>
          </p:cNvSpPr>
          <p:nvPr/>
        </p:nvSpPr>
        <p:spPr>
          <a:xfrm>
            <a:off x="5208" y="1"/>
            <a:ext cx="9138792" cy="438150"/>
          </a:xfrm>
          <a:prstGeom prst="rect">
            <a:avLst/>
          </a:prstGeom>
          <a:solidFill>
            <a:srgbClr val="F3F3F3">
              <a:alpha val="63000"/>
            </a:srgb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rgbClr val="28578B"/>
                </a:solidFill>
                <a:latin typeface="+mj-lt"/>
                <a:cs typeface="Times New Roman" pitchFamily="18" charset="0"/>
              </a:rPr>
              <a:t>Тематические педагогические школы (зимняя, весенняя, осенняя)</a:t>
            </a:r>
            <a:endParaRPr lang="ru-RU" altLang="ru-RU" sz="2000" b="1" dirty="0">
              <a:solidFill>
                <a:srgbClr val="28578B"/>
              </a:solidFill>
              <a:latin typeface="+mj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A68293-AE19-406D-9EDA-19F3FEDFB6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51"/>
            <a:ext cx="1554480" cy="15544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8C2845-3127-4CD7-BEA2-58B216DA7A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531" y="438151"/>
            <a:ext cx="1150469" cy="1554480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0DAB9B59-EBED-4540-90A2-A4373FDA6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9276" y="1215392"/>
            <a:ext cx="6174256" cy="145056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«Использования музейной педагогики и музейного пространство региона в образовательном процессе» (январь)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- Индивидуальный учебный проект на различных уровнях общего образования» (март)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dirty="0"/>
              <a:t>«Современные образовательные технологии как механизм достижения планируемых результатов» (октябрь)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600" dirty="0"/>
          </a:p>
          <a:p>
            <a:pPr algn="ctr">
              <a:spcBef>
                <a:spcPts val="0"/>
              </a:spcBef>
            </a:pPr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315F8F-22D7-4900-93D3-891348634CFA}"/>
              </a:ext>
            </a:extLst>
          </p:cNvPr>
          <p:cNvSpPr txBox="1"/>
          <p:nvPr/>
        </p:nvSpPr>
        <p:spPr>
          <a:xfrm>
            <a:off x="4095349" y="846059"/>
            <a:ext cx="135731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b="1" u="sng" dirty="0"/>
              <a:t>2020 год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807857-CE76-4D9C-BB6E-26428D972C29}"/>
              </a:ext>
            </a:extLst>
          </p:cNvPr>
          <p:cNvSpPr txBox="1"/>
          <p:nvPr/>
        </p:nvSpPr>
        <p:spPr>
          <a:xfrm>
            <a:off x="1733550" y="3035290"/>
            <a:ext cx="62599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600" dirty="0"/>
              <a:t>«Организация воспитательной среды образовательного учреждения: от условий к эффективному результату» (январь)</a:t>
            </a:r>
          </a:p>
          <a:p>
            <a:pPr marL="0" indent="0" algn="just">
              <a:buNone/>
            </a:pPr>
            <a:r>
              <a:rPr lang="ru-RU" sz="1600" dirty="0"/>
              <a:t>«Организация </a:t>
            </a:r>
            <a:r>
              <a:rPr lang="ru-RU" sz="1600" dirty="0" err="1"/>
              <a:t>допрофильной</a:t>
            </a:r>
            <a:r>
              <a:rPr lang="ru-RU" sz="1600" dirty="0"/>
              <a:t> подготовки и профильного обучения как условие повышения качества образования (март)</a:t>
            </a:r>
          </a:p>
          <a:p>
            <a:pPr marL="0" indent="0" algn="just">
              <a:buNone/>
            </a:pPr>
            <a:r>
              <a:rPr lang="ru-RU" sz="1600" dirty="0"/>
              <a:t>«Эффективное использование ресурсов республики и города на уроках, курсах внеурочной деятельности, разработке индивидуальных проектов, воспитательной работе» (октябрь)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D5DE68-8431-404B-A806-367A4329421B}"/>
              </a:ext>
            </a:extLst>
          </p:cNvPr>
          <p:cNvSpPr txBox="1"/>
          <p:nvPr/>
        </p:nvSpPr>
        <p:spPr>
          <a:xfrm>
            <a:off x="4184884" y="2665958"/>
            <a:ext cx="135731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b="1" u="sng" dirty="0"/>
              <a:t>2021 год</a:t>
            </a:r>
          </a:p>
        </p:txBody>
      </p:sp>
    </p:spTree>
    <p:extLst>
      <p:ext uri="{BB962C8B-B14F-4D97-AF65-F5344CB8AC3E}">
        <p14:creationId xmlns:p14="http://schemas.microsoft.com/office/powerpoint/2010/main" val="3332451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847B1AB4-DC16-49A0-94F4-2420484FA1C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"/>
            <a:ext cx="9144000" cy="819150"/>
          </a:xfrm>
          <a:prstGeom prst="rect">
            <a:avLst/>
          </a:prstGeom>
          <a:solidFill>
            <a:srgbClr val="F3F3F3">
              <a:alpha val="63000"/>
            </a:srgb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b="1" dirty="0">
                <a:solidFill>
                  <a:srgbClr val="28578B"/>
                </a:solidFill>
                <a:latin typeface="+mj-lt"/>
              </a:rPr>
              <a:t>Осенняя педагогическая школа</a:t>
            </a:r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b="1" dirty="0">
                <a:solidFill>
                  <a:srgbClr val="28578B"/>
                </a:solidFill>
                <a:latin typeface="+mj-lt"/>
              </a:rPr>
              <a:t>«Воспитательный аспект в ходе реализации ФГОС второго поколения и обновленных ФГОС» </a:t>
            </a:r>
          </a:p>
          <a:p>
            <a:pPr lvl="0"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b="1" dirty="0">
                <a:solidFill>
                  <a:srgbClr val="28578B"/>
                </a:solidFill>
                <a:latin typeface="+mj-lt"/>
              </a:rPr>
              <a:t>26.10-03.11.2022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5DD3C2-7B63-4F2D-B8D4-FD8E181D4C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580"/>
            <a:ext cx="2413378" cy="1788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57F2FF-1855-4F29-BEF3-CE870ECE5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4148"/>
            <a:ext cx="3418703" cy="17093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07DE3E-A747-4FF5-870D-62B38BB054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28" y="1206118"/>
            <a:ext cx="2484547" cy="18634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9540D3B-9EDF-47DA-A227-7949974733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123" y="1206065"/>
            <a:ext cx="3684060" cy="19514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971EC0-D32B-4A2D-A294-49418C52C8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765" y="3435002"/>
            <a:ext cx="3037235" cy="170844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0444A4-CB72-4033-80C8-538F638B02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17" y="3435002"/>
            <a:ext cx="3037236" cy="17084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975859-B052-4834-A0F1-E8EE0316A3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250" y="1213580"/>
            <a:ext cx="1618750" cy="21556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142618-553D-420C-8C5B-1DE233BAF833}"/>
              </a:ext>
            </a:extLst>
          </p:cNvPr>
          <p:cNvSpPr txBox="1"/>
          <p:nvPr/>
        </p:nvSpPr>
        <p:spPr>
          <a:xfrm>
            <a:off x="0" y="2974938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400" dirty="0"/>
              <a:t>14</a:t>
            </a:r>
            <a:r>
              <a:rPr lang="ru-RU" dirty="0"/>
              <a:t> секций - </a:t>
            </a:r>
            <a:r>
              <a:rPr lang="ru-RU" sz="2400" dirty="0"/>
              <a:t>440</a:t>
            </a:r>
            <a:r>
              <a:rPr lang="ru-RU" dirty="0"/>
              <a:t> участников – </a:t>
            </a:r>
            <a:r>
              <a:rPr lang="ru-RU" sz="2400" dirty="0"/>
              <a:t>52</a:t>
            </a:r>
            <a:r>
              <a:rPr lang="ru-RU" dirty="0"/>
              <a:t> педагога выступили в качестве докладчиков</a:t>
            </a:r>
          </a:p>
        </p:txBody>
      </p:sp>
    </p:spTree>
    <p:extLst>
      <p:ext uri="{BB962C8B-B14F-4D97-AF65-F5344CB8AC3E}">
        <p14:creationId xmlns:p14="http://schemas.microsoft.com/office/powerpoint/2010/main" val="37874816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575</Words>
  <Application>Microsoft Office PowerPoint</Application>
  <PresentationFormat>Экран (16:9)</PresentationFormat>
  <Paragraphs>67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Wingdings</vt:lpstr>
      <vt:lpstr>Тема Office</vt:lpstr>
      <vt:lpstr>СОВЕРШЕНСТВОВАНИЕ УРОВНЯ ПРОФЕССИОНАЛЬНОГО МАСТЕРСТВА ПЕДАГОГОВ ЯЛТЫ ДЛЯ ЭФФЕКТИВНОСТИ ПОВЫШЕНИЯ КАЧЕСТВА ОБРАЗОВАНИЯ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2019 год – 24 проекта – 4 проекта ММС 2020 год – 20 проектов – 4 проекта ММС 2021 год -  22 проектов - 5 проектов ММС 2022 год - 8 проектов – 1 проект ММС 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12</cp:lastModifiedBy>
  <cp:revision>97</cp:revision>
  <dcterms:created xsi:type="dcterms:W3CDTF">2014-11-21T11:00:06Z</dcterms:created>
  <dcterms:modified xsi:type="dcterms:W3CDTF">2023-01-30T12:16:59Z</dcterms:modified>
</cp:coreProperties>
</file>