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43"/>
  </p:notesMasterIdLst>
  <p:sldIdLst>
    <p:sldId id="256" r:id="rId5"/>
    <p:sldId id="369" r:id="rId6"/>
    <p:sldId id="370" r:id="rId7"/>
    <p:sldId id="371" r:id="rId8"/>
    <p:sldId id="372" r:id="rId9"/>
    <p:sldId id="373" r:id="rId10"/>
    <p:sldId id="374" r:id="rId11"/>
    <p:sldId id="375" r:id="rId12"/>
    <p:sldId id="705" r:id="rId13"/>
    <p:sldId id="376" r:id="rId14"/>
    <p:sldId id="706" r:id="rId15"/>
    <p:sldId id="707" r:id="rId16"/>
    <p:sldId id="708" r:id="rId17"/>
    <p:sldId id="709" r:id="rId18"/>
    <p:sldId id="710" r:id="rId19"/>
    <p:sldId id="711" r:id="rId20"/>
    <p:sldId id="712" r:id="rId21"/>
    <p:sldId id="713" r:id="rId22"/>
    <p:sldId id="714" r:id="rId23"/>
    <p:sldId id="715" r:id="rId24"/>
    <p:sldId id="716" r:id="rId25"/>
    <p:sldId id="717" r:id="rId26"/>
    <p:sldId id="718" r:id="rId27"/>
    <p:sldId id="719" r:id="rId28"/>
    <p:sldId id="720" r:id="rId29"/>
    <p:sldId id="721" r:id="rId30"/>
    <p:sldId id="518" r:id="rId31"/>
    <p:sldId id="519" r:id="rId32"/>
    <p:sldId id="520" r:id="rId33"/>
    <p:sldId id="521" r:id="rId34"/>
    <p:sldId id="522" r:id="rId35"/>
    <p:sldId id="741" r:id="rId36"/>
    <p:sldId id="524" r:id="rId37"/>
    <p:sldId id="525" r:id="rId38"/>
    <p:sldId id="526" r:id="rId39"/>
    <p:sldId id="527" r:id="rId40"/>
    <p:sldId id="528" r:id="rId41"/>
    <p:sldId id="529" r:id="rId42"/>
    <p:sldId id="530" r:id="rId43"/>
    <p:sldId id="531" r:id="rId44"/>
    <p:sldId id="532" r:id="rId45"/>
    <p:sldId id="533" r:id="rId46"/>
    <p:sldId id="534" r:id="rId47"/>
    <p:sldId id="535" r:id="rId48"/>
    <p:sldId id="536" r:id="rId49"/>
    <p:sldId id="537" r:id="rId50"/>
    <p:sldId id="538" r:id="rId51"/>
    <p:sldId id="539" r:id="rId52"/>
    <p:sldId id="540" r:id="rId53"/>
    <p:sldId id="541" r:id="rId54"/>
    <p:sldId id="742" r:id="rId55"/>
    <p:sldId id="543" r:id="rId56"/>
    <p:sldId id="544" r:id="rId57"/>
    <p:sldId id="545" r:id="rId58"/>
    <p:sldId id="546" r:id="rId59"/>
    <p:sldId id="547" r:id="rId60"/>
    <p:sldId id="548" r:id="rId61"/>
    <p:sldId id="549" r:id="rId62"/>
    <p:sldId id="550" r:id="rId63"/>
    <p:sldId id="551" r:id="rId64"/>
    <p:sldId id="552" r:id="rId65"/>
    <p:sldId id="553" r:id="rId66"/>
    <p:sldId id="554" r:id="rId67"/>
    <p:sldId id="555" r:id="rId68"/>
    <p:sldId id="556" r:id="rId69"/>
    <p:sldId id="557" r:id="rId70"/>
    <p:sldId id="558" r:id="rId71"/>
    <p:sldId id="559" r:id="rId72"/>
    <p:sldId id="560" r:id="rId73"/>
    <p:sldId id="561" r:id="rId74"/>
    <p:sldId id="562" r:id="rId75"/>
    <p:sldId id="563" r:id="rId76"/>
    <p:sldId id="564" r:id="rId77"/>
    <p:sldId id="565" r:id="rId78"/>
    <p:sldId id="566" r:id="rId79"/>
    <p:sldId id="743" r:id="rId80"/>
    <p:sldId id="568" r:id="rId81"/>
    <p:sldId id="569" r:id="rId82"/>
    <p:sldId id="570" r:id="rId83"/>
    <p:sldId id="571" r:id="rId84"/>
    <p:sldId id="572" r:id="rId85"/>
    <p:sldId id="573" r:id="rId86"/>
    <p:sldId id="574" r:id="rId87"/>
    <p:sldId id="744" r:id="rId88"/>
    <p:sldId id="576" r:id="rId89"/>
    <p:sldId id="577" r:id="rId90"/>
    <p:sldId id="578" r:id="rId91"/>
    <p:sldId id="745" r:id="rId92"/>
    <p:sldId id="580" r:id="rId93"/>
    <p:sldId id="746" r:id="rId94"/>
    <p:sldId id="582" r:id="rId95"/>
    <p:sldId id="583" r:id="rId96"/>
    <p:sldId id="584" r:id="rId97"/>
    <p:sldId id="585" r:id="rId98"/>
    <p:sldId id="586" r:id="rId99"/>
    <p:sldId id="587" r:id="rId100"/>
    <p:sldId id="588" r:id="rId101"/>
    <p:sldId id="589" r:id="rId102"/>
    <p:sldId id="590" r:id="rId103"/>
    <p:sldId id="591" r:id="rId104"/>
    <p:sldId id="592" r:id="rId105"/>
    <p:sldId id="593" r:id="rId106"/>
    <p:sldId id="594" r:id="rId107"/>
    <p:sldId id="595" r:id="rId108"/>
    <p:sldId id="596" r:id="rId109"/>
    <p:sldId id="814" r:id="rId110"/>
    <p:sldId id="815" r:id="rId111"/>
    <p:sldId id="816" r:id="rId112"/>
    <p:sldId id="817" r:id="rId113"/>
    <p:sldId id="818" r:id="rId114"/>
    <p:sldId id="819" r:id="rId115"/>
    <p:sldId id="820" r:id="rId116"/>
    <p:sldId id="821" r:id="rId117"/>
    <p:sldId id="822" r:id="rId118"/>
    <p:sldId id="823" r:id="rId119"/>
    <p:sldId id="824" r:id="rId120"/>
    <p:sldId id="825" r:id="rId121"/>
    <p:sldId id="826" r:id="rId122"/>
    <p:sldId id="827" r:id="rId123"/>
    <p:sldId id="828" r:id="rId124"/>
    <p:sldId id="829" r:id="rId125"/>
    <p:sldId id="830" r:id="rId126"/>
    <p:sldId id="831" r:id="rId127"/>
    <p:sldId id="832" r:id="rId128"/>
    <p:sldId id="833" r:id="rId129"/>
    <p:sldId id="834" r:id="rId130"/>
    <p:sldId id="835" r:id="rId131"/>
    <p:sldId id="836" r:id="rId132"/>
    <p:sldId id="837" r:id="rId133"/>
    <p:sldId id="838" r:id="rId134"/>
    <p:sldId id="839" r:id="rId135"/>
    <p:sldId id="840" r:id="rId136"/>
    <p:sldId id="841" r:id="rId137"/>
    <p:sldId id="842" r:id="rId138"/>
    <p:sldId id="843" r:id="rId139"/>
    <p:sldId id="844" r:id="rId140"/>
    <p:sldId id="845" r:id="rId141"/>
    <p:sldId id="846" r:id="rId142"/>
    <p:sldId id="847" r:id="rId143"/>
    <p:sldId id="848" r:id="rId144"/>
    <p:sldId id="849" r:id="rId145"/>
    <p:sldId id="850" r:id="rId146"/>
    <p:sldId id="851" r:id="rId147"/>
    <p:sldId id="852" r:id="rId148"/>
    <p:sldId id="853" r:id="rId149"/>
    <p:sldId id="854" r:id="rId150"/>
    <p:sldId id="855" r:id="rId151"/>
    <p:sldId id="856" r:id="rId152"/>
    <p:sldId id="857" r:id="rId153"/>
    <p:sldId id="858" r:id="rId154"/>
    <p:sldId id="859" r:id="rId155"/>
    <p:sldId id="860" r:id="rId156"/>
    <p:sldId id="861" r:id="rId157"/>
    <p:sldId id="862" r:id="rId158"/>
    <p:sldId id="863" r:id="rId159"/>
    <p:sldId id="864" r:id="rId160"/>
    <p:sldId id="865" r:id="rId161"/>
    <p:sldId id="866" r:id="rId162"/>
    <p:sldId id="867" r:id="rId163"/>
    <p:sldId id="868" r:id="rId164"/>
    <p:sldId id="869" r:id="rId165"/>
    <p:sldId id="870" r:id="rId166"/>
    <p:sldId id="871" r:id="rId167"/>
    <p:sldId id="872" r:id="rId168"/>
    <p:sldId id="873" r:id="rId169"/>
    <p:sldId id="874" r:id="rId170"/>
    <p:sldId id="875" r:id="rId171"/>
    <p:sldId id="876" r:id="rId172"/>
    <p:sldId id="877" r:id="rId173"/>
    <p:sldId id="878" r:id="rId174"/>
    <p:sldId id="879" r:id="rId175"/>
    <p:sldId id="880" r:id="rId176"/>
    <p:sldId id="881" r:id="rId177"/>
    <p:sldId id="882" r:id="rId178"/>
    <p:sldId id="883" r:id="rId179"/>
    <p:sldId id="884" r:id="rId180"/>
    <p:sldId id="885" r:id="rId181"/>
    <p:sldId id="886" r:id="rId182"/>
    <p:sldId id="887" r:id="rId183"/>
    <p:sldId id="888" r:id="rId184"/>
    <p:sldId id="889" r:id="rId185"/>
    <p:sldId id="890" r:id="rId186"/>
    <p:sldId id="764" r:id="rId187"/>
    <p:sldId id="765" r:id="rId188"/>
    <p:sldId id="766" r:id="rId189"/>
    <p:sldId id="767" r:id="rId190"/>
    <p:sldId id="768" r:id="rId191"/>
    <p:sldId id="769" r:id="rId192"/>
    <p:sldId id="770" r:id="rId193"/>
    <p:sldId id="771" r:id="rId194"/>
    <p:sldId id="772" r:id="rId195"/>
    <p:sldId id="773" r:id="rId196"/>
    <p:sldId id="774" r:id="rId197"/>
    <p:sldId id="775" r:id="rId198"/>
    <p:sldId id="776" r:id="rId199"/>
    <p:sldId id="777" r:id="rId200"/>
    <p:sldId id="778" r:id="rId201"/>
    <p:sldId id="779" r:id="rId202"/>
    <p:sldId id="780" r:id="rId203"/>
    <p:sldId id="781" r:id="rId204"/>
    <p:sldId id="782" r:id="rId205"/>
    <p:sldId id="783" r:id="rId206"/>
    <p:sldId id="784" r:id="rId207"/>
    <p:sldId id="785" r:id="rId208"/>
    <p:sldId id="786" r:id="rId209"/>
    <p:sldId id="787" r:id="rId210"/>
    <p:sldId id="788" r:id="rId211"/>
    <p:sldId id="789" r:id="rId212"/>
    <p:sldId id="790" r:id="rId213"/>
    <p:sldId id="791" r:id="rId214"/>
    <p:sldId id="792" r:id="rId215"/>
    <p:sldId id="793" r:id="rId216"/>
    <p:sldId id="794" r:id="rId217"/>
    <p:sldId id="795" r:id="rId218"/>
    <p:sldId id="796" r:id="rId219"/>
    <p:sldId id="797" r:id="rId220"/>
    <p:sldId id="798" r:id="rId221"/>
    <p:sldId id="799" r:id="rId222"/>
    <p:sldId id="800" r:id="rId223"/>
    <p:sldId id="801" r:id="rId224"/>
    <p:sldId id="802" r:id="rId225"/>
    <p:sldId id="803" r:id="rId226"/>
    <p:sldId id="804" r:id="rId227"/>
    <p:sldId id="805" r:id="rId228"/>
    <p:sldId id="806" r:id="rId229"/>
    <p:sldId id="807" r:id="rId230"/>
    <p:sldId id="979" r:id="rId231"/>
    <p:sldId id="808" r:id="rId232"/>
    <p:sldId id="809" r:id="rId233"/>
    <p:sldId id="810" r:id="rId234"/>
    <p:sldId id="811" r:id="rId235"/>
    <p:sldId id="812" r:id="rId236"/>
    <p:sldId id="813" r:id="rId237"/>
    <p:sldId id="907" r:id="rId238"/>
    <p:sldId id="908" r:id="rId239"/>
    <p:sldId id="909" r:id="rId240"/>
    <p:sldId id="910" r:id="rId241"/>
    <p:sldId id="911" r:id="rId242"/>
    <p:sldId id="912" r:id="rId243"/>
    <p:sldId id="913" r:id="rId244"/>
    <p:sldId id="914" r:id="rId245"/>
    <p:sldId id="915" r:id="rId246"/>
    <p:sldId id="916" r:id="rId247"/>
    <p:sldId id="917" r:id="rId248"/>
    <p:sldId id="918" r:id="rId249"/>
    <p:sldId id="919" r:id="rId250"/>
    <p:sldId id="920" r:id="rId251"/>
    <p:sldId id="921" r:id="rId252"/>
    <p:sldId id="922" r:id="rId253"/>
    <p:sldId id="923" r:id="rId254"/>
    <p:sldId id="924" r:id="rId255"/>
    <p:sldId id="925" r:id="rId256"/>
    <p:sldId id="926" r:id="rId257"/>
    <p:sldId id="927" r:id="rId258"/>
    <p:sldId id="928" r:id="rId259"/>
    <p:sldId id="929" r:id="rId260"/>
    <p:sldId id="930" r:id="rId261"/>
    <p:sldId id="931" r:id="rId262"/>
    <p:sldId id="932" r:id="rId263"/>
    <p:sldId id="933" r:id="rId264"/>
    <p:sldId id="934" r:id="rId265"/>
    <p:sldId id="935" r:id="rId266"/>
    <p:sldId id="936" r:id="rId267"/>
    <p:sldId id="937" r:id="rId268"/>
    <p:sldId id="938" r:id="rId269"/>
    <p:sldId id="939" r:id="rId270"/>
    <p:sldId id="940" r:id="rId271"/>
    <p:sldId id="941" r:id="rId272"/>
    <p:sldId id="892" r:id="rId273"/>
    <p:sldId id="893" r:id="rId274"/>
    <p:sldId id="894" r:id="rId275"/>
    <p:sldId id="895" r:id="rId276"/>
    <p:sldId id="896" r:id="rId277"/>
    <p:sldId id="897" r:id="rId278"/>
    <p:sldId id="898" r:id="rId279"/>
    <p:sldId id="899" r:id="rId280"/>
    <p:sldId id="900" r:id="rId281"/>
    <p:sldId id="901" r:id="rId282"/>
    <p:sldId id="902" r:id="rId283"/>
    <p:sldId id="903" r:id="rId284"/>
    <p:sldId id="904" r:id="rId285"/>
    <p:sldId id="905" r:id="rId286"/>
    <p:sldId id="906" r:id="rId287"/>
    <p:sldId id="942" r:id="rId288"/>
    <p:sldId id="943" r:id="rId289"/>
    <p:sldId id="944" r:id="rId290"/>
    <p:sldId id="945" r:id="rId291"/>
    <p:sldId id="946" r:id="rId292"/>
    <p:sldId id="947" r:id="rId293"/>
    <p:sldId id="948" r:id="rId294"/>
    <p:sldId id="949" r:id="rId295"/>
    <p:sldId id="950" r:id="rId296"/>
    <p:sldId id="951" r:id="rId297"/>
    <p:sldId id="952" r:id="rId298"/>
    <p:sldId id="953" r:id="rId299"/>
    <p:sldId id="954" r:id="rId300"/>
    <p:sldId id="955" r:id="rId301"/>
    <p:sldId id="956" r:id="rId302"/>
    <p:sldId id="957" r:id="rId303"/>
    <p:sldId id="958" r:id="rId304"/>
    <p:sldId id="959" r:id="rId305"/>
    <p:sldId id="960" r:id="rId306"/>
    <p:sldId id="961" r:id="rId307"/>
    <p:sldId id="962" r:id="rId308"/>
    <p:sldId id="963" r:id="rId309"/>
    <p:sldId id="964" r:id="rId310"/>
    <p:sldId id="686" r:id="rId311"/>
    <p:sldId id="687" r:id="rId312"/>
    <p:sldId id="688" r:id="rId313"/>
    <p:sldId id="689" r:id="rId314"/>
    <p:sldId id="690" r:id="rId315"/>
    <p:sldId id="691" r:id="rId316"/>
    <p:sldId id="692" r:id="rId317"/>
    <p:sldId id="693" r:id="rId318"/>
    <p:sldId id="694" r:id="rId319"/>
    <p:sldId id="695" r:id="rId320"/>
    <p:sldId id="696" r:id="rId321"/>
    <p:sldId id="697" r:id="rId322"/>
    <p:sldId id="698" r:id="rId323"/>
    <p:sldId id="965" r:id="rId324"/>
    <p:sldId id="966" r:id="rId325"/>
    <p:sldId id="967" r:id="rId326"/>
    <p:sldId id="968" r:id="rId327"/>
    <p:sldId id="969" r:id="rId328"/>
    <p:sldId id="970" r:id="rId329"/>
    <p:sldId id="971" r:id="rId330"/>
    <p:sldId id="972" r:id="rId331"/>
    <p:sldId id="973" r:id="rId332"/>
    <p:sldId id="974" r:id="rId333"/>
    <p:sldId id="975" r:id="rId334"/>
    <p:sldId id="976" r:id="rId335"/>
    <p:sldId id="977" r:id="rId336"/>
    <p:sldId id="699" r:id="rId337"/>
    <p:sldId id="702" r:id="rId338"/>
    <p:sldId id="703" r:id="rId339"/>
    <p:sldId id="978" r:id="rId340"/>
    <p:sldId id="700" r:id="rId341"/>
    <p:sldId id="701" r:id="rId34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61" autoAdjust="0"/>
    <p:restoredTop sz="95461" autoAdjust="0"/>
  </p:normalViewPr>
  <p:slideViewPr>
    <p:cSldViewPr snapToGrid="0">
      <p:cViewPr varScale="1">
        <p:scale>
          <a:sx n="72" d="100"/>
          <a:sy n="72" d="100"/>
        </p:scale>
        <p:origin x="117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99" Type="http://schemas.openxmlformats.org/officeDocument/2006/relationships/slide" Target="slides/slide295.xml"/><Relationship Id="rId303" Type="http://schemas.openxmlformats.org/officeDocument/2006/relationships/slide" Target="slides/slide299.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324" Type="http://schemas.openxmlformats.org/officeDocument/2006/relationships/slide" Target="slides/slide320.xml"/><Relationship Id="rId345" Type="http://schemas.openxmlformats.org/officeDocument/2006/relationships/viewProps" Target="viewProps.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247" Type="http://schemas.openxmlformats.org/officeDocument/2006/relationships/slide" Target="slides/slide243.xml"/><Relationship Id="rId107" Type="http://schemas.openxmlformats.org/officeDocument/2006/relationships/slide" Target="slides/slide103.xml"/><Relationship Id="rId268" Type="http://schemas.openxmlformats.org/officeDocument/2006/relationships/slide" Target="slides/slide264.xml"/><Relationship Id="rId289" Type="http://schemas.openxmlformats.org/officeDocument/2006/relationships/slide" Target="slides/slide285.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314" Type="http://schemas.openxmlformats.org/officeDocument/2006/relationships/slide" Target="slides/slide310.xml"/><Relationship Id="rId335" Type="http://schemas.openxmlformats.org/officeDocument/2006/relationships/slide" Target="slides/slide331.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slide" Target="slides/slide233.xml"/><Relationship Id="rId258" Type="http://schemas.openxmlformats.org/officeDocument/2006/relationships/slide" Target="slides/slide254.xml"/><Relationship Id="rId279" Type="http://schemas.openxmlformats.org/officeDocument/2006/relationships/slide" Target="slides/slide275.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290" Type="http://schemas.openxmlformats.org/officeDocument/2006/relationships/slide" Target="slides/slide286.xml"/><Relationship Id="rId304" Type="http://schemas.openxmlformats.org/officeDocument/2006/relationships/slide" Target="slides/slide300.xml"/><Relationship Id="rId325" Type="http://schemas.openxmlformats.org/officeDocument/2006/relationships/slide" Target="slides/slide321.xml"/><Relationship Id="rId346" Type="http://schemas.openxmlformats.org/officeDocument/2006/relationships/theme" Target="theme/theme1.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48" Type="http://schemas.openxmlformats.org/officeDocument/2006/relationships/slide" Target="slides/slide244.xml"/><Relationship Id="rId269" Type="http://schemas.openxmlformats.org/officeDocument/2006/relationships/slide" Target="slides/slide265.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280" Type="http://schemas.openxmlformats.org/officeDocument/2006/relationships/slide" Target="slides/slide276.xml"/><Relationship Id="rId315" Type="http://schemas.openxmlformats.org/officeDocument/2006/relationships/slide" Target="slides/slide311.xml"/><Relationship Id="rId336" Type="http://schemas.openxmlformats.org/officeDocument/2006/relationships/slide" Target="slides/slide332.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slide" Target="slides/slide234.xml"/><Relationship Id="rId259" Type="http://schemas.openxmlformats.org/officeDocument/2006/relationships/slide" Target="slides/slide255.xml"/><Relationship Id="rId23" Type="http://schemas.openxmlformats.org/officeDocument/2006/relationships/slide" Target="slides/slide19.xml"/><Relationship Id="rId119" Type="http://schemas.openxmlformats.org/officeDocument/2006/relationships/slide" Target="slides/slide115.xml"/><Relationship Id="rId270" Type="http://schemas.openxmlformats.org/officeDocument/2006/relationships/slide" Target="slides/slide266.xml"/><Relationship Id="rId291" Type="http://schemas.openxmlformats.org/officeDocument/2006/relationships/slide" Target="slides/slide287.xml"/><Relationship Id="rId305" Type="http://schemas.openxmlformats.org/officeDocument/2006/relationships/slide" Target="slides/slide301.xml"/><Relationship Id="rId326" Type="http://schemas.openxmlformats.org/officeDocument/2006/relationships/slide" Target="slides/slide322.xml"/><Relationship Id="rId347" Type="http://schemas.openxmlformats.org/officeDocument/2006/relationships/tableStyles" Target="tableStyles.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249" Type="http://schemas.openxmlformats.org/officeDocument/2006/relationships/slide" Target="slides/slide245.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281" Type="http://schemas.openxmlformats.org/officeDocument/2006/relationships/slide" Target="slides/slide277.xml"/><Relationship Id="rId316" Type="http://schemas.openxmlformats.org/officeDocument/2006/relationships/slide" Target="slides/slide312.xml"/><Relationship Id="rId337" Type="http://schemas.openxmlformats.org/officeDocument/2006/relationships/slide" Target="slides/slide333.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slide" Target="slides/slide235.xml"/><Relationship Id="rId250" Type="http://schemas.openxmlformats.org/officeDocument/2006/relationships/slide" Target="slides/slide246.xml"/><Relationship Id="rId271" Type="http://schemas.openxmlformats.org/officeDocument/2006/relationships/slide" Target="slides/slide267.xml"/><Relationship Id="rId292" Type="http://schemas.openxmlformats.org/officeDocument/2006/relationships/slide" Target="slides/slide288.xml"/><Relationship Id="rId306" Type="http://schemas.openxmlformats.org/officeDocument/2006/relationships/slide" Target="slides/slide302.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327" Type="http://schemas.openxmlformats.org/officeDocument/2006/relationships/slide" Target="slides/slide323.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240" Type="http://schemas.openxmlformats.org/officeDocument/2006/relationships/slide" Target="slides/slide236.xml"/><Relationship Id="rId261" Type="http://schemas.openxmlformats.org/officeDocument/2006/relationships/slide" Target="slides/slide257.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282" Type="http://schemas.openxmlformats.org/officeDocument/2006/relationships/slide" Target="slides/slide278.xml"/><Relationship Id="rId317" Type="http://schemas.openxmlformats.org/officeDocument/2006/relationships/slide" Target="slides/slide313.xml"/><Relationship Id="rId338" Type="http://schemas.openxmlformats.org/officeDocument/2006/relationships/slide" Target="slides/slide334.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1" Type="http://schemas.openxmlformats.org/officeDocument/2006/relationships/slide" Target="slides/slide247.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72" Type="http://schemas.openxmlformats.org/officeDocument/2006/relationships/slide" Target="slides/slide268.xml"/><Relationship Id="rId293" Type="http://schemas.openxmlformats.org/officeDocument/2006/relationships/slide" Target="slides/slide289.xml"/><Relationship Id="rId302" Type="http://schemas.openxmlformats.org/officeDocument/2006/relationships/slide" Target="slides/slide298.xml"/><Relationship Id="rId307" Type="http://schemas.openxmlformats.org/officeDocument/2006/relationships/slide" Target="slides/slide303.xml"/><Relationship Id="rId323" Type="http://schemas.openxmlformats.org/officeDocument/2006/relationships/slide" Target="slides/slide319.xml"/><Relationship Id="rId328" Type="http://schemas.openxmlformats.org/officeDocument/2006/relationships/slide" Target="slides/slide324.xml"/><Relationship Id="rId344"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slide" Target="slides/slide216.xml"/><Relationship Id="rId225" Type="http://schemas.openxmlformats.org/officeDocument/2006/relationships/slide" Target="slides/slide221.xml"/><Relationship Id="rId241" Type="http://schemas.openxmlformats.org/officeDocument/2006/relationships/slide" Target="slides/slide237.xml"/><Relationship Id="rId246" Type="http://schemas.openxmlformats.org/officeDocument/2006/relationships/slide" Target="slides/slide242.xml"/><Relationship Id="rId267" Type="http://schemas.openxmlformats.org/officeDocument/2006/relationships/slide" Target="slides/slide263.xml"/><Relationship Id="rId288" Type="http://schemas.openxmlformats.org/officeDocument/2006/relationships/slide" Target="slides/slide284.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262" Type="http://schemas.openxmlformats.org/officeDocument/2006/relationships/slide" Target="slides/slide258.xml"/><Relationship Id="rId283" Type="http://schemas.openxmlformats.org/officeDocument/2006/relationships/slide" Target="slides/slide279.xml"/><Relationship Id="rId313" Type="http://schemas.openxmlformats.org/officeDocument/2006/relationships/slide" Target="slides/slide309.xml"/><Relationship Id="rId318" Type="http://schemas.openxmlformats.org/officeDocument/2006/relationships/slide" Target="slides/slide314.xml"/><Relationship Id="rId339" Type="http://schemas.openxmlformats.org/officeDocument/2006/relationships/slide" Target="slides/slide335.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334" Type="http://schemas.openxmlformats.org/officeDocument/2006/relationships/slide" Target="slides/slide330.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slide" Target="slides/slide253.xml"/><Relationship Id="rId278" Type="http://schemas.openxmlformats.org/officeDocument/2006/relationships/slide" Target="slides/slide274.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slide" Target="slides/slide248.xml"/><Relationship Id="rId273" Type="http://schemas.openxmlformats.org/officeDocument/2006/relationships/slide" Target="slides/slide269.xml"/><Relationship Id="rId294" Type="http://schemas.openxmlformats.org/officeDocument/2006/relationships/slide" Target="slides/slide290.xml"/><Relationship Id="rId308" Type="http://schemas.openxmlformats.org/officeDocument/2006/relationships/slide" Target="slides/slide304.xml"/><Relationship Id="rId329" Type="http://schemas.openxmlformats.org/officeDocument/2006/relationships/slide" Target="slides/slide325.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340" Type="http://schemas.openxmlformats.org/officeDocument/2006/relationships/slide" Target="slides/slide336.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263" Type="http://schemas.openxmlformats.org/officeDocument/2006/relationships/slide" Target="slides/slide259.xml"/><Relationship Id="rId284" Type="http://schemas.openxmlformats.org/officeDocument/2006/relationships/slide" Target="slides/slide280.xml"/><Relationship Id="rId319" Type="http://schemas.openxmlformats.org/officeDocument/2006/relationships/slide" Target="slides/slide315.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330" Type="http://schemas.openxmlformats.org/officeDocument/2006/relationships/slide" Target="slides/slide326.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slide" Target="slides/slide249.xml"/><Relationship Id="rId274" Type="http://schemas.openxmlformats.org/officeDocument/2006/relationships/slide" Target="slides/slide270.xml"/><Relationship Id="rId295" Type="http://schemas.openxmlformats.org/officeDocument/2006/relationships/slide" Target="slides/slide291.xml"/><Relationship Id="rId309" Type="http://schemas.openxmlformats.org/officeDocument/2006/relationships/slide" Target="slides/slide305.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320" Type="http://schemas.openxmlformats.org/officeDocument/2006/relationships/slide" Target="slides/slide316.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341" Type="http://schemas.openxmlformats.org/officeDocument/2006/relationships/slide" Target="slides/slide337.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264" Type="http://schemas.openxmlformats.org/officeDocument/2006/relationships/slide" Target="slides/slide260.xml"/><Relationship Id="rId285" Type="http://schemas.openxmlformats.org/officeDocument/2006/relationships/slide" Target="slides/slide28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310" Type="http://schemas.openxmlformats.org/officeDocument/2006/relationships/slide" Target="slides/slide306.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331" Type="http://schemas.openxmlformats.org/officeDocument/2006/relationships/slide" Target="slides/slide327.xml"/><Relationship Id="rId1" Type="http://schemas.openxmlformats.org/officeDocument/2006/relationships/slideMaster" Target="slideMasters/slideMaster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slide" Target="slides/slide250.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275" Type="http://schemas.openxmlformats.org/officeDocument/2006/relationships/slide" Target="slides/slide271.xml"/><Relationship Id="rId296" Type="http://schemas.openxmlformats.org/officeDocument/2006/relationships/slide" Target="slides/slide292.xml"/><Relationship Id="rId300" Type="http://schemas.openxmlformats.org/officeDocument/2006/relationships/slide" Target="slides/slide296.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321" Type="http://schemas.openxmlformats.org/officeDocument/2006/relationships/slide" Target="slides/slide317.xml"/><Relationship Id="rId342" Type="http://schemas.openxmlformats.org/officeDocument/2006/relationships/slide" Target="slides/slide338.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265" Type="http://schemas.openxmlformats.org/officeDocument/2006/relationships/slide" Target="slides/slide261.xml"/><Relationship Id="rId286" Type="http://schemas.openxmlformats.org/officeDocument/2006/relationships/slide" Target="slides/slide282.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311" Type="http://schemas.openxmlformats.org/officeDocument/2006/relationships/slide" Target="slides/slide307.xml"/><Relationship Id="rId332" Type="http://schemas.openxmlformats.org/officeDocument/2006/relationships/slide" Target="slides/slide328.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slideMaster" Target="slideMasters/slideMaster2.xml"/><Relationship Id="rId29" Type="http://schemas.openxmlformats.org/officeDocument/2006/relationships/slide" Target="slides/slide25.xml"/><Relationship Id="rId255" Type="http://schemas.openxmlformats.org/officeDocument/2006/relationships/slide" Target="slides/slide251.xml"/><Relationship Id="rId276" Type="http://schemas.openxmlformats.org/officeDocument/2006/relationships/slide" Target="slides/slide272.xml"/><Relationship Id="rId297" Type="http://schemas.openxmlformats.org/officeDocument/2006/relationships/slide" Target="slides/slide293.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301" Type="http://schemas.openxmlformats.org/officeDocument/2006/relationships/slide" Target="slides/slide297.xml"/><Relationship Id="rId322" Type="http://schemas.openxmlformats.org/officeDocument/2006/relationships/slide" Target="slides/slide318.xml"/><Relationship Id="rId343"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slide" Target="slides/slide241.xml"/><Relationship Id="rId266" Type="http://schemas.openxmlformats.org/officeDocument/2006/relationships/slide" Target="slides/slide262.xml"/><Relationship Id="rId287" Type="http://schemas.openxmlformats.org/officeDocument/2006/relationships/slide" Target="slides/slide283.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312" Type="http://schemas.openxmlformats.org/officeDocument/2006/relationships/slide" Target="slides/slide308.xml"/><Relationship Id="rId333" Type="http://schemas.openxmlformats.org/officeDocument/2006/relationships/slide" Target="slides/slide329.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slideMaster" Target="slideMasters/slideMaster3.xml"/><Relationship Id="rId214" Type="http://schemas.openxmlformats.org/officeDocument/2006/relationships/slide" Target="slides/slide210.xml"/><Relationship Id="rId235" Type="http://schemas.openxmlformats.org/officeDocument/2006/relationships/slide" Target="slides/slide231.xml"/><Relationship Id="rId256" Type="http://schemas.openxmlformats.org/officeDocument/2006/relationships/slide" Target="slides/slide252.xml"/><Relationship Id="rId277" Type="http://schemas.openxmlformats.org/officeDocument/2006/relationships/slide" Target="slides/slide273.xml"/><Relationship Id="rId298" Type="http://schemas.openxmlformats.org/officeDocument/2006/relationships/slide" Target="slides/slide29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5DE97A-1CD3-4468-81C0-62E2C9BFF351}" type="datetimeFigureOut">
              <a:rPr lang="ru-RU" smtClean="0"/>
              <a:t>26.05.2019</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861187-21D4-4D98-A9BE-B0BE728703E4}" type="slidenum">
              <a:rPr lang="ru-RU" smtClean="0"/>
              <a:t>‹#›</a:t>
            </a:fld>
            <a:endParaRPr lang="ru-RU"/>
          </a:p>
        </p:txBody>
      </p:sp>
    </p:spTree>
    <p:extLst>
      <p:ext uri="{BB962C8B-B14F-4D97-AF65-F5344CB8AC3E}">
        <p14:creationId xmlns:p14="http://schemas.microsoft.com/office/powerpoint/2010/main" val="2337693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291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Рефрактор — оптический телескоп, в котором для собирания света используется система линз, называемая объективом. Работа таких телескопов обусловлена явлением рефракции (преломления).</a:t>
            </a:r>
          </a:p>
          <a:p>
            <a:r>
              <a:rPr lang="ru-RU" dirty="0" smtClean="0"/>
              <a:t>Первый телескоп-рефрактор был сконструирован в 1609 году Галилеем. Галилей, основываясь на слухах об изобретении голландцами зрительной трубы, разгадал её устройство и изготовил образец, который впервые использовал для астрономических наблюдений. Первый телескоп Галилея имел апертуру 4 сантиметра, фокусное расстояние около 50 сантиметров и степень увеличения 3×. Второй телескоп имел апертуру 4,5 сантиметра, фокусное расстояние 125 сантиметров, степень увеличения 34×. Все телескопы Галилея были весьма несовершенны, но несмотря на это, в течение двух первых лет наблюдений ему удалось обнаружить четыре спутника планеты Юпитер, фазы Венеры, пятна на Солнце, горы на Луне (дополнительно была измерена их высота), наличие у Сатурна "придатков" с двух противоположных сторон (природу этого явления Галилей разгадать не смог).</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66890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623649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038992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656804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err="1" smtClean="0"/>
              <a:t>Спира́льная</a:t>
            </a:r>
            <a:r>
              <a:rPr lang="ru-RU" dirty="0" smtClean="0"/>
              <a:t> </a:t>
            </a:r>
            <a:r>
              <a:rPr lang="ru-RU" dirty="0" err="1" smtClean="0"/>
              <a:t>гала́ктика</a:t>
            </a:r>
            <a:r>
              <a:rPr lang="ru-RU" dirty="0" smtClean="0"/>
              <a:t> (обозначается S) — один из основных типов галактик, разновидность галактик в последовательности Хаббла, которые характеризуются следующими физическими свойствами:</a:t>
            </a:r>
          </a:p>
          <a:p>
            <a:r>
              <a:rPr lang="ru-RU" dirty="0" smtClean="0"/>
              <a:t>- значительный суммарный вращательный момент;</a:t>
            </a:r>
          </a:p>
          <a:p>
            <a:r>
              <a:rPr lang="ru-RU" dirty="0" smtClean="0"/>
              <a:t>-</a:t>
            </a:r>
            <a:r>
              <a:rPr lang="ru-RU" baseline="0" dirty="0" smtClean="0"/>
              <a:t> </a:t>
            </a:r>
            <a:r>
              <a:rPr lang="ru-RU" dirty="0" smtClean="0"/>
              <a:t>состоят из центрального </a:t>
            </a:r>
            <a:r>
              <a:rPr lang="ru-RU" dirty="0" err="1" smtClean="0"/>
              <a:t>балджа</a:t>
            </a:r>
            <a:r>
              <a:rPr lang="ru-RU" dirty="0" smtClean="0"/>
              <a:t> (почти сферического утолщения), окружённого диском:</a:t>
            </a:r>
          </a:p>
          <a:p>
            <a:r>
              <a:rPr lang="ru-RU" dirty="0" smtClean="0"/>
              <a:t>           - </a:t>
            </a:r>
            <a:r>
              <a:rPr lang="ru-RU" dirty="0" err="1" smtClean="0"/>
              <a:t>балдж</a:t>
            </a:r>
            <a:r>
              <a:rPr lang="ru-RU" dirty="0" smtClean="0"/>
              <a:t> имеет сходство с эллиптической галактикой, содержащей множество старых звёзд — так называемое «Население II» — и нередко сверхмассивную чёрную дыру в центре;</a:t>
            </a:r>
          </a:p>
          <a:p>
            <a:r>
              <a:rPr lang="ru-RU" dirty="0" smtClean="0"/>
              <a:t>           - диск является плоским вращающимся образованием, состоящим из межзвёздного вещества, молодых звёзд «Населения I» и рассеянных звёздных скоплений.</a:t>
            </a:r>
          </a:p>
          <a:p>
            <a:endParaRPr lang="ru-RU" dirty="0" smtClean="0"/>
          </a:p>
          <a:p>
            <a:r>
              <a:rPr lang="ru-RU" dirty="0" smtClean="0"/>
              <a:t>Спиральные галактики названы так, потому что имеют внутри диска яркие рукава звёздного происхождения. Хотя иногда их нелегко различить эти рукава служат основным признаком, по которому спиральные галактики отличаются от линзообразных галактик, для которых характерно дисковое строение и отсутствие ярко выраженной спирали. Спиральные рукава представляют собой области активного звездообразования и состоят по большей части из молодых горячих звёзд; именно поэтому рукава хорошо выделяются в видимой части спектра. Абсолютное большинство наблюдаемых спиральных галактик вращается в сторону закручивания спиральных ветвей.</a:t>
            </a:r>
          </a:p>
          <a:p>
            <a:r>
              <a:rPr lang="ru-RU" dirty="0" smtClean="0"/>
              <a:t>Диск спиральной галактики обычно окружён большим сфероидальным гало, состоящим из старых звёзд «Населения II», большинство которых сосредоточено в шаровых скоплениях, вращающихся вокруг галактического центра. Таким образом, спиральная галактика состоит из плоского диска со спиральными рукавами, эллиптического </a:t>
            </a:r>
            <a:r>
              <a:rPr lang="ru-RU" dirty="0" err="1" smtClean="0"/>
              <a:t>балджа</a:t>
            </a:r>
            <a:r>
              <a:rPr lang="ru-RU" dirty="0" smtClean="0"/>
              <a:t> и сферического гало, диаметр которого близок к диаметру диска.</a:t>
            </a:r>
          </a:p>
          <a:p>
            <a:r>
              <a:rPr lang="ru-RU" dirty="0" smtClean="0"/>
              <a:t>Многие (в среднем две из трёх) спиральные галактики имеют в центре перемычку («бар»), от концов которой отходят спиральные рукава. В рукавах содержится значительная часть пыли и газа, также множество звёздных скоплений. Вещество в них вращается вокруг центра галактики под действием гравитации.</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53314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Спиральные галактики с перемычкой — спиральные галактики с перемычкой («баром») из ярких звёзд, выходящей из центра и пересекающей галактику посередине. Спиральные ветви в таких галактиках начинаются на концах перемычек, тогда как в обычных спиральных галактиках они выходят непосредственно из ядра.</a:t>
            </a:r>
            <a:endParaRPr lang="en-US" dirty="0" smtClean="0"/>
          </a:p>
          <a:p>
            <a:r>
              <a:rPr lang="ru-RU" dirty="0" smtClean="0"/>
              <a:t>В 2005 году, при работе с космическим телескопом </a:t>
            </a:r>
            <a:r>
              <a:rPr lang="ru-RU" dirty="0" err="1" smtClean="0"/>
              <a:t>Спитцер</a:t>
            </a:r>
            <a:r>
              <a:rPr lang="ru-RU" dirty="0" smtClean="0"/>
              <a:t> и основываясь на более ранних наблюдениях, было установлено, что Млечный Путь также следует относить к спиральным галактикам с перемычкой. Гипотеза о наличии перемычки в нашей галактике была выдвинута на основе многочисленных данных с радиотелескопов. Однако только благодаря изображениям со </a:t>
            </a:r>
            <a:r>
              <a:rPr lang="ru-RU" dirty="0" err="1" smtClean="0"/>
              <a:t>Спитцера</a:t>
            </a:r>
            <a:r>
              <a:rPr lang="ru-RU" dirty="0" smtClean="0"/>
              <a:t>, работающего в инфракрасном диапазоне, данное предположение получило твёрдое подтверждение.</a:t>
            </a:r>
            <a:endParaRPr lang="en-US" dirty="0" smtClean="0"/>
          </a:p>
          <a:p>
            <a:r>
              <a:rPr lang="ru-RU" dirty="0" smtClean="0"/>
              <a:t>Спиральные галактики с перемычкой довольно многочисленны. Наблюдения показывают, что приблизительно две трети спиральных галактик имеют перемычку. По существующим гипотезам, перемычки являются очагами звездообразования, поддерживающими рождение звёзд в своих центрах. Предполагается, что посредством орбитального резонанса, они пропускают сквозь себя газ из спиральных ветвей. Этот механизм и обеспечивает приток строительного материала для рождения новых звёзд. Исходя из этой гипотезы, можно объяснить и то, почему многие спиральные галактики с перемычкой имеют активные ядра.</a:t>
            </a:r>
            <a:endParaRPr lang="en-US" dirty="0" smtClean="0"/>
          </a:p>
          <a:p>
            <a:r>
              <a:rPr lang="ru-RU" dirty="0" smtClean="0"/>
              <a:t>Появление перемычки связывают с волнами уплотнения, исходящими из центра галактики и меняющими орбиты ближайших звёзд. Этот процесс создаёт условия для дальнейшего возмущения движений звёзд, благодаря чему и возникают самоподдерживающиеся перемычки. Другой возможной причиной появления перемычек являются приливные взаимодействия галактик.</a:t>
            </a:r>
          </a:p>
          <a:p>
            <a:r>
              <a:rPr lang="ru-RU" dirty="0" smtClean="0"/>
              <a:t>Вероятно, перемычки являются временным явлением в жизни спиральных галактик. Постепенно перемычка разрушается, и галактика превращается из спиральной с перемычкой в обычную спираль. Долговечность перемычки определяется её массой. Спиральные галактики с перемычкой, собравшие в своём центре большое количество материи, имеют короткие высокостабильные перемычки. Исходя из того, что многие спиральные галактики имеют перемычку, можно сделать вывод о важности этого этапа в эволюции спиральной галактики.</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19429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01792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Неправильные галактики — это галактики, не вписывающиеся в последовательность Хаббла.</a:t>
            </a:r>
          </a:p>
          <a:p>
            <a:r>
              <a:rPr lang="ru-RU" dirty="0" smtClean="0"/>
              <a:t>Они не обнаруживают ни спиральной, ни эллиптической структуры. Чаще всего такие галактики имеют хаотичную форму без ярко выраженного ядра и спиральных ветвей. В процентном отношении составляют одну четверть от всех галактик. Большинство неправильных галактик в прошлом являлись спиральными или эллиптическими, но были деформированы гравитационными силами.</a:t>
            </a:r>
          </a:p>
          <a:p>
            <a:r>
              <a:rPr lang="ru-RU" dirty="0" smtClean="0"/>
              <a:t>Этот тип галактик в настоящее время считается важным звеном в понимании общей эволюции галактик. Вызвано это тем, что они обнаруживают тенденцию низкого содержания металлов и экстремально высокого содержания газа и поэтому подразумеваются схожими с самыми ранними галактиками, заполнявшими Вселенную. Этот тип галактик может представлять местную (и поэтому наиболее современную) версию тусклых голубых галактик, обнаруженных в ходе миссии «</a:t>
            </a:r>
            <a:r>
              <a:rPr lang="ru-RU" dirty="0" err="1" smtClean="0"/>
              <a:t>Hubble</a:t>
            </a:r>
            <a:r>
              <a:rPr lang="ru-RU" dirty="0" smtClean="0"/>
              <a:t> </a:t>
            </a:r>
            <a:r>
              <a:rPr lang="ru-RU" dirty="0" err="1" smtClean="0"/>
              <a:t>Ultra</a:t>
            </a:r>
            <a:r>
              <a:rPr lang="ru-RU" dirty="0" smtClean="0"/>
              <a:t> </a:t>
            </a:r>
            <a:r>
              <a:rPr lang="ru-RU" dirty="0" err="1" smtClean="0"/>
              <a:t>Deep</a:t>
            </a:r>
            <a:r>
              <a:rPr lang="ru-RU" dirty="0" smtClean="0"/>
              <a:t> </a:t>
            </a:r>
            <a:r>
              <a:rPr lang="ru-RU" dirty="0" err="1" smtClean="0"/>
              <a:t>Field</a:t>
            </a:r>
            <a:r>
              <a:rPr lang="ru-RU" dirty="0" smtClean="0"/>
              <a:t>».</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548075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Красное смещение для галактик было обнаружено американским астрономом </a:t>
            </a:r>
            <a:r>
              <a:rPr lang="ru-RU" dirty="0" err="1" smtClean="0"/>
              <a:t>Весто</a:t>
            </a:r>
            <a:r>
              <a:rPr lang="ru-RU" dirty="0" smtClean="0"/>
              <a:t> </a:t>
            </a:r>
            <a:r>
              <a:rPr lang="ru-RU" dirty="0" err="1" smtClean="0"/>
              <a:t>Слайфером</a:t>
            </a:r>
            <a:r>
              <a:rPr lang="ru-RU" dirty="0" smtClean="0"/>
              <a:t> в 1912—1914 годах; в 1929 году Эдвин Хаббл открыл, что красное смещение для далёких галактик больше, чем для близких, и возрастает приблизительно пропорционально расстоянию (закон красного смещения, или закон Хаббла). Несмотря на то, что, как выяснилось позже, проводимые им измерения оказались неточными и, по сути, не имеющими отношения к космологическому красному смещению (расширение Вселенной начинает сказываться на гораздо больших расстояниях), как показали более поздние измерения, «открытый» им закон действительно имеет место.</a:t>
            </a:r>
          </a:p>
          <a:p>
            <a:r>
              <a:rPr lang="ru-RU" dirty="0" smtClean="0"/>
              <a:t>Хотя предлагались различные объяснения наблюдаемого смещения спектральных линий, например, гипотеза утомлённого света, только общая теория относительности даёт непротиворечивую картину, объясняющую все наблюдения. Данное объяснение этого явления является общепринятым.</a:t>
            </a:r>
          </a:p>
          <a:p>
            <a:r>
              <a:rPr lang="ru-RU" dirty="0" smtClean="0"/>
              <a:t>Часто космологическое красное смещение связывают с эффектом Доплера, который связывают с движением галактик друг относительно друга. Однако на самом деле, космологическое красное смещение происходит несколько по-другому, оно связано с расширением пространства согласно ОТО. В наблюдаемое красное смещение от галактик вносит вклад как космологическое красное смещение из-за расширения пространства Вселенной, так и красное или фиолетовое смещения эффекта Доплера вследствие собственного движения галактик. При этом на больших расстояниях вклад космологического красного смещения становится преобладающим.</a:t>
            </a:r>
          </a:p>
          <a:p>
            <a:r>
              <a:rPr lang="ru-RU" dirty="0" smtClean="0"/>
              <a:t>Образование космологического красного смещения можно представить так: рассмотрим свет — электромагнитную волну, идущую от далёкой галактики. В то время как свет летит через космос, пространство расширяется. Вместе с ним расширяется и волновой пакет. Соответственно, изменяется и длина волны. Если за время полёта света пространство расширилось в два раза, то и длина волны и волновой пакет увеличивается в два раза.</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653330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11864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 1960 году ученые обратили внимание на звездообразные объекты, источники мощного радиоизлучения. После анализа спектров этих источников установили, что они находятся на расстоянии более миллиарда световых лет. Подобные объекты были названы квазарами (сокращение от «квазизвездный радиоисточник»).</a:t>
            </a:r>
          </a:p>
          <a:p>
            <a:r>
              <a:rPr lang="ru-RU" dirty="0" smtClean="0"/>
              <a:t>Размеры квазаров не превышают нескольких световых дней, то есть 10</a:t>
            </a:r>
            <a:r>
              <a:rPr lang="ru-RU" baseline="30000" dirty="0" smtClean="0"/>
              <a:t>13</a:t>
            </a:r>
            <a:r>
              <a:rPr lang="ru-RU" dirty="0" smtClean="0"/>
              <a:t>–10</a:t>
            </a:r>
            <a:r>
              <a:rPr lang="ru-RU" baseline="30000" dirty="0" smtClean="0"/>
              <a:t>14</a:t>
            </a:r>
            <a:r>
              <a:rPr lang="ru-RU" dirty="0" smtClean="0"/>
              <a:t> м. Мощность излучения квазаров превышает мощность Солнца в триллион раз. Так квазар 3С9, находящийся на расстоянии 12 миллиардов световых лет, имеет светимость 10</a:t>
            </a:r>
            <a:r>
              <a:rPr lang="ru-RU" baseline="30000" dirty="0" smtClean="0"/>
              <a:t>38</a:t>
            </a:r>
            <a:r>
              <a:rPr lang="ru-RU" dirty="0" smtClean="0"/>
              <a:t> Вт. Крошечная область в центре галактики, ее активное ядро, становится источником фантастического количества энергии. Для сравнения полная мощность излучения Солнца во всех диапазонах спектра – 4•10</a:t>
            </a:r>
            <a:r>
              <a:rPr lang="ru-RU" baseline="30000" dirty="0" smtClean="0"/>
              <a:t>26</a:t>
            </a:r>
            <a:r>
              <a:rPr lang="ru-RU" dirty="0" smtClean="0"/>
              <a:t> Вт.</a:t>
            </a:r>
          </a:p>
          <a:p>
            <a:r>
              <a:rPr lang="ru-RU" dirty="0" smtClean="0"/>
              <a:t>По современным представлениям, квазары представляют собой активные ядра галактик на начальном этапе развития, в которых сверхмассивная чёрная дыра поглощает окружающее вещество, формируя аккреционный диск. Он и является источником излучения, исключительно мощного (иногда в десятки и сотни раз превышающего суммарную мощность всех звёзд таких галактик, как наша).</a:t>
            </a:r>
          </a:p>
          <a:p>
            <a:r>
              <a:rPr lang="ru-RU" dirty="0" smtClean="0"/>
              <a:t>Квазары называют маяками Вселенной. Они видны с огромных расстояний, по ним исследуют структуру и эволюцию Вселенной, определяют распределение вещества на луче зрения.</a:t>
            </a:r>
          </a:p>
          <a:p>
            <a:r>
              <a:rPr lang="ru-RU" dirty="0" smtClean="0"/>
              <a:t>В январе 2019 года было объявлено об обнаружении самого яркого квазара яркостью 600 трлн Солнц.</a:t>
            </a:r>
          </a:p>
          <a:p>
            <a:r>
              <a:rPr lang="ru-RU" dirty="0" smtClean="0"/>
              <a:t>В настоящее время есть гипотеза, что квазары – ядра далеких галактик на стадии необычно высокой активности, когда их излучение столь велико, что «забивает» излучение самой галактики. До сих пор непонятно, как формируются активные ядра галактик. Почему в одних галактиках основная энергия ядра выделяется в форме оптического и инфракрасного излучения, в других – в форме радиоволн и потоков релятивистских частиц (в этом случае галактика называется радиогалактикой), а в третьих, внешне таких же галактиках, активность ядра остается очень слабой (к последним относится и наша Галактика).</a:t>
            </a:r>
          </a:p>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221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Телескоп Галилея имел в качестве объектива одну собирающую линзу, а окуляром служила рассеивающая линза. Такая оптическая схема даёт неперевёрнутое (земное) изображение. Главными недостатками </a:t>
            </a:r>
            <a:r>
              <a:rPr lang="ru-RU" sz="1200" b="0" i="0" kern="1200" dirty="0" err="1" smtClean="0">
                <a:solidFill>
                  <a:schemeClr val="tx1"/>
                </a:solidFill>
                <a:effectLst/>
                <a:latin typeface="+mn-lt"/>
                <a:ea typeface="+mn-ea"/>
                <a:cs typeface="+mn-cs"/>
              </a:rPr>
              <a:t>галилеевского</a:t>
            </a:r>
            <a:r>
              <a:rPr lang="ru-RU" sz="1200" b="0" i="0" kern="1200" dirty="0" smtClean="0">
                <a:solidFill>
                  <a:schemeClr val="tx1"/>
                </a:solidFill>
                <a:effectLst/>
                <a:latin typeface="+mn-lt"/>
                <a:ea typeface="+mn-ea"/>
                <a:cs typeface="+mn-cs"/>
              </a:rPr>
              <a:t> телескопа являются очень малое поле зрения и сильная </a:t>
            </a:r>
            <a:r>
              <a:rPr lang="ru-RU" sz="1200" b="0" i="0" u="none" strike="noStrike" kern="1200" dirty="0" smtClean="0">
                <a:solidFill>
                  <a:schemeClr val="tx1"/>
                </a:solidFill>
                <a:effectLst/>
                <a:latin typeface="+mn-lt"/>
                <a:ea typeface="+mn-ea"/>
                <a:cs typeface="+mn-cs"/>
              </a:rPr>
              <a:t>хроматическая аберрация</a:t>
            </a:r>
            <a:r>
              <a:rPr lang="ru-RU" sz="1200" b="0" i="0" kern="1200" dirty="0" smtClean="0">
                <a:solidFill>
                  <a:schemeClr val="tx1"/>
                </a:solidFill>
                <a:effectLst/>
                <a:latin typeface="+mn-lt"/>
                <a:ea typeface="+mn-ea"/>
                <a:cs typeface="+mn-cs"/>
              </a:rPr>
              <a:t>. Такая система всё ещё используется в </a:t>
            </a:r>
            <a:r>
              <a:rPr lang="ru-RU" sz="1200" b="0" i="0" u="none" strike="noStrike" kern="1200" dirty="0" smtClean="0">
                <a:solidFill>
                  <a:schemeClr val="tx1"/>
                </a:solidFill>
                <a:effectLst/>
                <a:latin typeface="+mn-lt"/>
                <a:ea typeface="+mn-ea"/>
                <a:cs typeface="+mn-cs"/>
              </a:rPr>
              <a:t>театральных биноклях</a:t>
            </a:r>
            <a:r>
              <a:rPr lang="ru-RU" sz="1200" b="0" i="0" kern="1200" dirty="0" smtClean="0">
                <a:solidFill>
                  <a:schemeClr val="tx1"/>
                </a:solidFill>
                <a:effectLst/>
                <a:latin typeface="+mn-lt"/>
                <a:ea typeface="+mn-ea"/>
                <a:cs typeface="+mn-cs"/>
              </a:rPr>
              <a:t> и иногда в самодельных любительских телескопах.</a:t>
            </a:r>
          </a:p>
          <a:p>
            <a:r>
              <a:rPr lang="ru-RU" dirty="0" err="1" smtClean="0"/>
              <a:t>Хромати́ческая</a:t>
            </a:r>
            <a:r>
              <a:rPr lang="ru-RU" dirty="0" smtClean="0"/>
              <a:t> </a:t>
            </a:r>
            <a:r>
              <a:rPr lang="ru-RU" dirty="0" err="1" smtClean="0"/>
              <a:t>аберра́ция</a:t>
            </a:r>
            <a:r>
              <a:rPr lang="ru-RU" dirty="0" smtClean="0"/>
              <a:t> — разновидность аберрации оптической системы, обусловленная зависимостью показателя преломления среды от длины волны проходящего через неё излучения (то есть, дисперсией света)</a:t>
            </a:r>
          </a:p>
          <a:p>
            <a:r>
              <a:rPr lang="ru-RU" dirty="0" err="1" smtClean="0"/>
              <a:t>Абберация</a:t>
            </a:r>
            <a:r>
              <a:rPr lang="ru-RU" dirty="0" smtClean="0"/>
              <a:t> приводит к ухудшению чёткости изображения.</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91181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Основные свойства активных нестационарных галактик (</a:t>
            </a:r>
            <a:r>
              <a:rPr lang="ru-RU" dirty="0" err="1" smtClean="0"/>
              <a:t>сейфертовских</a:t>
            </a:r>
            <a:r>
              <a:rPr lang="ru-RU" dirty="0" smtClean="0"/>
              <a:t> галактик) можно сформулировать следующим образом:</a:t>
            </a:r>
          </a:p>
          <a:p>
            <a:r>
              <a:rPr lang="ru-RU" dirty="0" smtClean="0"/>
              <a:t>1. Нестационарные явления в галактиках связаны с их ядрами, на которые приходится значительная доля излучения всей галактики (нередко в областях диаметром в 1 парсек выделяется мощность излучения, сравнимая со светимостью нашей Галактики).</a:t>
            </a:r>
          </a:p>
          <a:p>
            <a:r>
              <a:rPr lang="ru-RU" dirty="0" smtClean="0"/>
              <a:t>2. Излучение ядер по наблюдениям в широком диапазоне длин волн является нетепловым.</a:t>
            </a:r>
          </a:p>
          <a:p>
            <a:r>
              <a:rPr lang="ru-RU" dirty="0" smtClean="0"/>
              <a:t>3. Излучение ядер, как правило, является переменным.</a:t>
            </a:r>
          </a:p>
          <a:p>
            <a:r>
              <a:rPr lang="ru-RU" dirty="0" smtClean="0"/>
              <a:t>4. Спектры излучения ядер содержат широкие эмиссионные линии, вызванные движением газа с большими скоростями.</a:t>
            </a:r>
          </a:p>
          <a:p>
            <a:r>
              <a:rPr lang="ru-RU" dirty="0" smtClean="0"/>
              <a:t>Первое и четвертое свойства были сформулированы еще Карлом </a:t>
            </a:r>
            <a:r>
              <a:rPr lang="ru-RU" dirty="0" err="1" smtClean="0"/>
              <a:t>Сейфертом</a:t>
            </a:r>
            <a:r>
              <a:rPr lang="ru-RU" dirty="0" smtClean="0"/>
              <a:t>. Активные галактики составляют примерно 1 % от общего числа спиральных галактик.</a:t>
            </a:r>
          </a:p>
          <a:p>
            <a:r>
              <a:rPr lang="ru-RU" dirty="0" smtClean="0"/>
              <a:t>Активные галактики можно обнаружить по переменности их блеска. Кстати, целый ряд переменных внегалактических объектов был открыт астрономами и занесен в соответствующие каталоги переменных звезд, и только после получения данных о расстояниях до них догадались о внегалактической природе этих объектов.</a:t>
            </a:r>
          </a:p>
          <a:p>
            <a:r>
              <a:rPr lang="ru-RU" dirty="0" smtClean="0"/>
              <a:t>В настоящее время общепризнано, что в центре некоторых активных галактик находится сверхмассивная черная дыра. Различие в излучении активных и спокойных галактик связано с разным характером падения вещества на сверхмассивные черные дыры в их ядрах. В активных галактиках много газа, поэтому в них мощные аккреционные диски.</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4885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36029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917811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21548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13230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6530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88623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На первом этапе следует посчитать количество </a:t>
            </a:r>
            <a:r>
              <a:rPr lang="ru-RU" dirty="0" err="1" smtClean="0"/>
              <a:t>звѐзд</a:t>
            </a:r>
            <a:r>
              <a:rPr lang="ru-RU" dirty="0" smtClean="0"/>
              <a:t> на каждой карте. Учащиеся обычно чувствуют себя настоящими </a:t>
            </a:r>
            <a:r>
              <a:rPr lang="ru-RU" dirty="0" err="1" smtClean="0"/>
              <a:t>звездочѐтами</a:t>
            </a:r>
            <a:r>
              <a:rPr lang="ru-RU" dirty="0" smtClean="0"/>
              <a:t> в буквальном смысле слова и с большим удовольствием этим занимаются! Карты с большим количеством </a:t>
            </a:r>
            <a:r>
              <a:rPr lang="ru-RU" dirty="0" err="1" smtClean="0"/>
              <a:t>звѐзд</a:t>
            </a:r>
            <a:r>
              <a:rPr lang="ru-RU" dirty="0" smtClean="0"/>
              <a:t> разделены на участки, потому что посчитать их сразу на </a:t>
            </a:r>
            <a:r>
              <a:rPr lang="ru-RU" dirty="0" err="1" smtClean="0"/>
              <a:t>всѐм</a:t>
            </a:r>
            <a:r>
              <a:rPr lang="ru-RU" dirty="0" smtClean="0"/>
              <a:t> листе бывает трудно и долго. Поскольку данные учебные исследования весьма </a:t>
            </a:r>
            <a:r>
              <a:rPr lang="ru-RU" dirty="0" err="1" smtClean="0"/>
              <a:t>приближѐнные</a:t>
            </a:r>
            <a:r>
              <a:rPr lang="ru-RU" dirty="0" smtClean="0"/>
              <a:t>, можно посчитать </a:t>
            </a:r>
            <a:r>
              <a:rPr lang="ru-RU" dirty="0" err="1" smtClean="0"/>
              <a:t>звѐзды</a:t>
            </a:r>
            <a:r>
              <a:rPr lang="ru-RU" dirty="0" smtClean="0"/>
              <a:t> в одном секторе и умножить на количество секторов карты. Результаты заносятся в таблицу 1 в тетради-практикуме</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06235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Для заполнения таблицы 2 ученики считают разность между «соседними» (например, 9m и 10m) картами одного участка. Так, если до 9m была 1 звезда, а до 10m — 10 </a:t>
            </a:r>
            <a:r>
              <a:rPr lang="ru-RU" dirty="0" err="1" smtClean="0"/>
              <a:t>звѐзд</a:t>
            </a:r>
            <a:r>
              <a:rPr lang="ru-RU" dirty="0" smtClean="0"/>
              <a:t>, то для девятой ступени </a:t>
            </a:r>
            <a:r>
              <a:rPr lang="ru-RU" dirty="0" err="1" smtClean="0"/>
              <a:t>звѐздных</a:t>
            </a:r>
            <a:r>
              <a:rPr lang="ru-RU" dirty="0" smtClean="0"/>
              <a:t> величин их 10 1 = 9.</a:t>
            </a:r>
          </a:p>
          <a:p>
            <a:r>
              <a:rPr lang="ru-RU" dirty="0" smtClean="0"/>
              <a:t>В последнем столбце приведены уже готовые цифры для теоретической зависимости по теореме </a:t>
            </a:r>
            <a:r>
              <a:rPr lang="ru-RU" dirty="0" err="1" smtClean="0"/>
              <a:t>Зеелигера</a:t>
            </a:r>
            <a:r>
              <a:rPr lang="ru-RU" dirty="0" smtClean="0"/>
              <a:t>. В теореме каждая последующая сфера больше по </a:t>
            </a:r>
            <a:r>
              <a:rPr lang="ru-RU" dirty="0" err="1" smtClean="0"/>
              <a:t>объѐму</a:t>
            </a:r>
            <a:r>
              <a:rPr lang="ru-RU" dirty="0" smtClean="0"/>
              <a:t> примерно в 4 раза, </a:t>
            </a:r>
            <a:r>
              <a:rPr lang="ru-RU" dirty="0" err="1" smtClean="0"/>
              <a:t>причѐм</a:t>
            </a:r>
            <a:r>
              <a:rPr lang="ru-RU" dirty="0" smtClean="0"/>
              <a:t> каждая последующая включает в себя </a:t>
            </a:r>
            <a:r>
              <a:rPr lang="ru-RU" dirty="0" err="1" smtClean="0"/>
              <a:t>объѐм</a:t>
            </a:r>
            <a:r>
              <a:rPr lang="ru-RU" dirty="0" smtClean="0"/>
              <a:t> предыдущей, в том числе и самого наблюдателя. В данной работе анализируется количество </a:t>
            </a:r>
            <a:r>
              <a:rPr lang="ru-RU" dirty="0" err="1" smtClean="0"/>
              <a:t>звѐзд</a:t>
            </a:r>
            <a:r>
              <a:rPr lang="ru-RU" dirty="0" smtClean="0"/>
              <a:t> между такими сферами, пространство между сферами в этом случае в 4 1 = 3, т.е. в 3 раза больше </a:t>
            </a:r>
            <a:r>
              <a:rPr lang="ru-RU" dirty="0" err="1" smtClean="0"/>
              <a:t>объѐма</a:t>
            </a:r>
            <a:r>
              <a:rPr lang="ru-RU" dirty="0" smtClean="0"/>
              <a:t> первой сферы. В работе числа по ошибке отличаются в 4 раза. 4 звезды для 9-й ступени </a:t>
            </a:r>
            <a:r>
              <a:rPr lang="ru-RU" dirty="0" err="1" smtClean="0"/>
              <a:t>звѐздных</a:t>
            </a:r>
            <a:r>
              <a:rPr lang="ru-RU" dirty="0" smtClean="0"/>
              <a:t> величин выбрано как среднее для данных карт, что тоже очень неточно. Но это не меняет общей картины.</a:t>
            </a:r>
          </a:p>
          <a:p>
            <a:r>
              <a:rPr lang="ru-RU" dirty="0" smtClean="0"/>
              <a:t>Результаты — ряды из 5 чисел для обоих участков и теоретической зависимости — могут быть нанесены на карту.</a:t>
            </a:r>
          </a:p>
          <a:p>
            <a:r>
              <a:rPr lang="ru-RU" dirty="0" smtClean="0"/>
              <a:t>Наиболее важная часть работы — интерпретация результатов. Очевидно, что если число </a:t>
            </a:r>
            <a:r>
              <a:rPr lang="ru-RU" dirty="0" err="1" smtClean="0"/>
              <a:t>звѐзд</a:t>
            </a:r>
            <a:r>
              <a:rPr lang="ru-RU" dirty="0" smtClean="0"/>
              <a:t> для участка вдали от галактического экватора </a:t>
            </a:r>
            <a:r>
              <a:rPr lang="ru-RU" dirty="0" err="1" smtClean="0"/>
              <a:t>растѐт</a:t>
            </a:r>
            <a:r>
              <a:rPr lang="ru-RU" dirty="0" smtClean="0"/>
              <a:t> очень медленно, то вблизи него — значительно быстрее. Учащимся можно предложить сделать вывод, который говорит о том, что в направлении к центру Галактики (участок в созвездии Стрельца) </a:t>
            </a:r>
            <a:r>
              <a:rPr lang="ru-RU" dirty="0" err="1" smtClean="0"/>
              <a:t>звѐзды</a:t>
            </a:r>
            <a:r>
              <a:rPr lang="ru-RU" dirty="0" smtClean="0"/>
              <a:t> расположены </a:t>
            </a:r>
            <a:r>
              <a:rPr lang="ru-RU" dirty="0" err="1" smtClean="0"/>
              <a:t>всѐ</a:t>
            </a:r>
            <a:r>
              <a:rPr lang="ru-RU" dirty="0" smtClean="0"/>
              <a:t> плотнее, а в направлении участков, </a:t>
            </a:r>
            <a:r>
              <a:rPr lang="ru-RU" dirty="0" err="1" smtClean="0"/>
              <a:t>удалѐнных</a:t>
            </a:r>
            <a:r>
              <a:rPr lang="ru-RU" dirty="0" smtClean="0"/>
              <a:t> от галактического экватора, — реже, т. е. край Галактики здесь относительно недалеко. Интересно провести анализ поведения графиков для других направлений в плоскости Галактики.</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71306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682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0" i="0" u="none" strike="noStrike" dirty="0" smtClean="0">
                <a:solidFill>
                  <a:srgbClr val="0B0080"/>
                </a:solidFill>
                <a:effectLst/>
                <a:latin typeface="Arial" panose="020B0604020202020204" pitchFamily="34" charset="0"/>
              </a:rPr>
              <a:t>Иоганн Кеплер</a:t>
            </a:r>
            <a:r>
              <a:rPr lang="ru-RU" b="0" i="0" dirty="0" smtClean="0">
                <a:solidFill>
                  <a:srgbClr val="222222"/>
                </a:solidFill>
                <a:effectLst/>
                <a:latin typeface="Arial" panose="020B0604020202020204" pitchFamily="34" charset="0"/>
              </a:rPr>
              <a:t> в </a:t>
            </a:r>
            <a:r>
              <a:rPr lang="ru-RU" b="0" i="0" u="none" strike="noStrike" dirty="0" smtClean="0">
                <a:solidFill>
                  <a:srgbClr val="0B0080"/>
                </a:solidFill>
                <a:effectLst/>
                <a:latin typeface="Arial" panose="020B0604020202020204" pitchFamily="34" charset="0"/>
              </a:rPr>
              <a:t>1611</a:t>
            </a:r>
            <a:r>
              <a:rPr lang="ru-RU" b="0" i="0" dirty="0" smtClean="0">
                <a:solidFill>
                  <a:srgbClr val="222222"/>
                </a:solidFill>
                <a:effectLst/>
                <a:latin typeface="Arial" panose="020B0604020202020204" pitchFamily="34" charset="0"/>
              </a:rPr>
              <a:t> г. усовершенствовал телескоп, заменив рассеивающую </a:t>
            </a:r>
            <a:r>
              <a:rPr lang="ru-RU" b="0" i="0" u="none" strike="noStrike" dirty="0" smtClean="0">
                <a:solidFill>
                  <a:srgbClr val="0B0080"/>
                </a:solidFill>
                <a:effectLst/>
                <a:latin typeface="Arial" panose="020B0604020202020204" pitchFamily="34" charset="0"/>
              </a:rPr>
              <a:t>линзу</a:t>
            </a:r>
            <a:r>
              <a:rPr lang="ru-RU" b="0" i="0" dirty="0" smtClean="0">
                <a:solidFill>
                  <a:srgbClr val="222222"/>
                </a:solidFill>
                <a:effectLst/>
                <a:latin typeface="Arial" panose="020B0604020202020204" pitchFamily="34" charset="0"/>
              </a:rPr>
              <a:t> в </a:t>
            </a:r>
            <a:r>
              <a:rPr lang="ru-RU" b="0" i="0" u="sng" dirty="0" smtClean="0">
                <a:solidFill>
                  <a:srgbClr val="0B0080"/>
                </a:solidFill>
                <a:effectLst/>
                <a:latin typeface="Arial" panose="020B0604020202020204" pitchFamily="34" charset="0"/>
              </a:rPr>
              <a:t>окуляре</a:t>
            </a:r>
            <a:r>
              <a:rPr lang="ru-RU" b="0" i="0" dirty="0" smtClean="0">
                <a:solidFill>
                  <a:srgbClr val="222222"/>
                </a:solidFill>
                <a:effectLst/>
                <a:latin typeface="Arial" panose="020B0604020202020204" pitchFamily="34" charset="0"/>
              </a:rPr>
              <a:t> собирающей. Это позволило увеличить </a:t>
            </a:r>
            <a:r>
              <a:rPr lang="ru-RU" b="0" i="0" u="none" strike="noStrike" dirty="0" smtClean="0">
                <a:solidFill>
                  <a:srgbClr val="0B0080"/>
                </a:solidFill>
                <a:effectLst/>
                <a:latin typeface="Arial" panose="020B0604020202020204" pitchFamily="34" charset="0"/>
              </a:rPr>
              <a:t>поле зрения</a:t>
            </a:r>
            <a:r>
              <a:rPr lang="ru-RU" b="0" i="0" dirty="0" smtClean="0">
                <a:solidFill>
                  <a:srgbClr val="222222"/>
                </a:solidFill>
                <a:effectLst/>
                <a:latin typeface="Arial" panose="020B0604020202020204" pitchFamily="34" charset="0"/>
              </a:rPr>
              <a:t> и </a:t>
            </a:r>
            <a:r>
              <a:rPr lang="ru-RU" b="0" i="0" u="none" strike="noStrike" dirty="0" smtClean="0">
                <a:solidFill>
                  <a:srgbClr val="A55858"/>
                </a:solidFill>
                <a:effectLst/>
                <a:latin typeface="Arial" panose="020B0604020202020204" pitchFamily="34" charset="0"/>
              </a:rPr>
              <a:t>вынос зрачка</a:t>
            </a:r>
            <a:r>
              <a:rPr lang="ru-RU" b="0" i="0" dirty="0" smtClean="0">
                <a:solidFill>
                  <a:srgbClr val="222222"/>
                </a:solidFill>
                <a:effectLst/>
                <a:latin typeface="Arial" panose="020B0604020202020204" pitchFamily="34" charset="0"/>
              </a:rPr>
              <a:t>, однако система Кеплера даёт перевёрнутое изображение. Преимуществом трубы Кеплера является также и то, что в ней имеется действительное промежуточное изображение, в плоскость которого можно поместить измерительную шкалу. По сути, все последующие телескопы-рефракторы являются трубами Кеплера. К недостаткам системы относится сильная </a:t>
            </a:r>
            <a:r>
              <a:rPr lang="ru-RU" b="0" i="0" u="none" strike="noStrike" dirty="0" smtClean="0">
                <a:solidFill>
                  <a:srgbClr val="0B0080"/>
                </a:solidFill>
                <a:effectLst/>
                <a:latin typeface="Arial" panose="020B0604020202020204" pitchFamily="34" charset="0"/>
              </a:rPr>
              <a:t>хроматическая аберрация</a:t>
            </a:r>
            <a:r>
              <a:rPr lang="ru-RU" b="0" i="0" dirty="0" smtClean="0">
                <a:solidFill>
                  <a:srgbClr val="222222"/>
                </a:solidFill>
                <a:effectLst/>
                <a:latin typeface="Arial" panose="020B0604020202020204" pitchFamily="34" charset="0"/>
              </a:rPr>
              <a:t>, которую до создания </a:t>
            </a:r>
            <a:r>
              <a:rPr lang="ru-RU" b="0" i="0" u="none" strike="noStrike" dirty="0" smtClean="0">
                <a:solidFill>
                  <a:srgbClr val="0B0080"/>
                </a:solidFill>
                <a:effectLst/>
                <a:latin typeface="Arial" panose="020B0604020202020204" pitchFamily="34" charset="0"/>
              </a:rPr>
              <a:t>ахроматического объектива</a:t>
            </a:r>
            <a:r>
              <a:rPr lang="ru-RU" b="0" i="0" dirty="0" smtClean="0">
                <a:solidFill>
                  <a:srgbClr val="222222"/>
                </a:solidFill>
                <a:effectLst/>
                <a:latin typeface="Arial" panose="020B0604020202020204" pitchFamily="34" charset="0"/>
              </a:rPr>
              <a:t> устраняли путём уменьшения </a:t>
            </a:r>
            <a:r>
              <a:rPr lang="ru-RU" b="0" i="0" u="none" strike="noStrike" dirty="0" smtClean="0">
                <a:solidFill>
                  <a:srgbClr val="0B0080"/>
                </a:solidFill>
                <a:effectLst/>
                <a:latin typeface="Arial" panose="020B0604020202020204" pitchFamily="34" charset="0"/>
              </a:rPr>
              <a:t>относительного отверстия</a:t>
            </a:r>
            <a:r>
              <a:rPr lang="ru-RU" b="0" i="0" dirty="0" smtClean="0">
                <a:solidFill>
                  <a:srgbClr val="222222"/>
                </a:solidFill>
                <a:effectLst/>
                <a:latin typeface="Arial" panose="020B0604020202020204" pitchFamily="34" charset="0"/>
              </a:rPr>
              <a:t> телескопа.</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032117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57220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108774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265704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42810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err="1" smtClean="0"/>
              <a:t>Космоло́гия</a:t>
            </a:r>
            <a:r>
              <a:rPr lang="ru-RU" dirty="0" smtClean="0"/>
              <a:t> (космос + логос) — раздел астрономии, изучающий свойства и эволюцию Вселенной в целом. Основу этой дисциплины составляют математика, физика и астрономия.</a:t>
            </a:r>
          </a:p>
          <a:p>
            <a:r>
              <a:rPr lang="ru-RU" dirty="0" smtClean="0"/>
              <a:t>Ранние формы космологии представляли собой религиозные мифы о сотворении (космогония) и уничтожении (эсхатология) существующего мира.</a:t>
            </a:r>
          </a:p>
          <a:p>
            <a:r>
              <a:rPr lang="ru-RU" dirty="0" smtClean="0"/>
              <a:t>Большинство древнегреческих учёных поддерживали геоцентрическую систему мира, согласно которой в центре Вселенной находится неподвижная шарообразная Земля, вокруг которой обращаются пять планет, Солнце и Луна. Предложенная Аристархом Самосским гелиоцентрическая система мира, по-видимому, не получила поддержки большинства древнегреческих астрономов.</a:t>
            </a:r>
          </a:p>
          <a:p>
            <a:r>
              <a:rPr lang="ru-RU" dirty="0" smtClean="0"/>
              <a:t>Мир считался ограниченным сферой неподвижных звёзд. Иногда добавлялась ещё одна сфера, отвечающая за прецессию. Предметом споров был вопрос о том, что находится за пределами мира: перипатетики вслед за Аристотелем полагали, что вне мира нет ничего (ни материи, ни пространства), стоики считали, что там находится бесконечное пустое пространство, атомисты (</a:t>
            </a:r>
            <a:r>
              <a:rPr lang="ru-RU" dirty="0" err="1" smtClean="0"/>
              <a:t>Левкипп</a:t>
            </a:r>
            <a:r>
              <a:rPr lang="ru-RU" dirty="0" smtClean="0"/>
              <a:t>, </a:t>
            </a:r>
            <a:r>
              <a:rPr lang="ru-RU" dirty="0" err="1" smtClean="0"/>
              <a:t>Демокрит</a:t>
            </a:r>
            <a:r>
              <a:rPr lang="ru-RU" dirty="0" smtClean="0"/>
              <a:t>, </a:t>
            </a:r>
            <a:r>
              <a:rPr lang="ru-RU" dirty="0" err="1" smtClean="0"/>
              <a:t>Метродор</a:t>
            </a:r>
            <a:r>
              <a:rPr lang="ru-RU" dirty="0" smtClean="0"/>
              <a:t>, Эпикур, Лукреций) полагали, что за пределами нашего мира находятся другие миры. Особняком стоят взгляды </a:t>
            </a:r>
            <a:r>
              <a:rPr lang="ru-RU" dirty="0" err="1" smtClean="0"/>
              <a:t>Гераклида</a:t>
            </a:r>
            <a:r>
              <a:rPr lang="ru-RU" dirty="0" smtClean="0"/>
              <a:t> Понтийского, согласно которому звёзды являются далёкими мирами, включающими в себя землю и воздух; он, как и атомисты, полагал Вселенную бесконечной. На закате античности появилось религиозно-мистическое учение </a:t>
            </a:r>
            <a:r>
              <a:rPr lang="ru-RU" dirty="0" err="1" smtClean="0"/>
              <a:t>герметизм</a:t>
            </a:r>
            <a:r>
              <a:rPr lang="ru-RU" dirty="0" smtClean="0"/>
              <a:t>, согласно которому вне мира может находиться область нематериальных существ — духов.</a:t>
            </a:r>
          </a:p>
          <a:p>
            <a:r>
              <a:rPr lang="ru-RU" dirty="0" smtClean="0"/>
              <a:t>Многие </a:t>
            </a:r>
            <a:r>
              <a:rPr lang="ru-RU" dirty="0" err="1" smtClean="0"/>
              <a:t>досократики</a:t>
            </a:r>
            <a:r>
              <a:rPr lang="ru-RU" dirty="0" smtClean="0"/>
              <a:t> полагали, что движением светил управляет гигантский вихрь, давший начало Вселенной. Однако после Аристотеля большинство античных астрономов считали, что планеты переносятся в своём движении материальными сферами, состоящими из особого небесного элемента — эфира, свойства которого не имеют ничего общего с элементами земли, воды, воздуха и огня, составляющих «подлунный мир». Широко было распространено мнение о божественной природе небесных сфер или светил, их одушевлённости.</a:t>
            </a:r>
          </a:p>
          <a:p>
            <a:r>
              <a:rPr lang="ru-RU" dirty="0" smtClean="0"/>
              <a:t>Новаторский характер носит космология Николая Кузанского, изложенная в трактате Об учёном незнании. Он предполагал материальное единство Вселенной и считал Землю одной из планет, также совершающей движение; небесные тела населены, как и наша Земля, причём каждый наблюдатель во Вселенной с равным основанием может считать себя неподвижным. По его мнению, Вселенная безгранична, но конечна, поскольку бесконечность может быть свойственна одному только Богу. Вместе с тем, у </a:t>
            </a:r>
            <a:r>
              <a:rPr lang="ru-RU" dirty="0" err="1" smtClean="0"/>
              <a:t>Кузанца</a:t>
            </a:r>
            <a:r>
              <a:rPr lang="ru-RU" dirty="0" smtClean="0"/>
              <a:t> сохраняются многие элементы средневековой космологии, в том числе вера в существование небесных сфер, включая внешнюю из них — сферу неподвижных звёзд. Однако эти «сферы» не являются абсолютно круглыми, их вращение не является равномерным, оси вращения не занимают фиксированного положения в пространстве. Вследствие этого у мира нет абсолютного центра и чёткой границы (вероятно, именно в этом смысле нужно понимать тезис </a:t>
            </a:r>
            <a:r>
              <a:rPr lang="ru-RU" dirty="0" err="1" smtClean="0"/>
              <a:t>Кузанца</a:t>
            </a:r>
            <a:r>
              <a:rPr lang="ru-RU" dirty="0" smtClean="0"/>
              <a:t> о безграничности Вселенной).</a:t>
            </a:r>
          </a:p>
          <a:p>
            <a:r>
              <a:rPr lang="ru-RU" dirty="0" smtClean="0"/>
              <a:t>Первая половина XVI века отмечена появлением новой, гелиоцентрической системы мира Николая Коперника. В центр мира Коперник поместил Солнце, вокруг которого вращались планеты (в числе которых и Земля, совершавшая к тому же ещё и вращение вокруг оси). Вселенную Коперник по-прежнему считал ограниченной сферой неподвижных звёзд; по-видимому, сохранялась у него и вера в существование небесных сфер.</a:t>
            </a:r>
          </a:p>
          <a:p>
            <a:r>
              <a:rPr lang="ru-RU" dirty="0" smtClean="0"/>
              <a:t>Модификацией системы Коперника была система Томаса </a:t>
            </a:r>
            <a:r>
              <a:rPr lang="ru-RU" dirty="0" err="1" smtClean="0"/>
              <a:t>Диггеса</a:t>
            </a:r>
            <a:r>
              <a:rPr lang="ru-RU" dirty="0" smtClean="0"/>
              <a:t>, в которой звёзды располагаются не на одной сфере, а на различных расстояниях от Земли до бесконечности. Некоторые философы (</a:t>
            </a:r>
            <a:r>
              <a:rPr lang="ru-RU" dirty="0" err="1" smtClean="0"/>
              <a:t>Франческо</a:t>
            </a:r>
            <a:r>
              <a:rPr lang="ru-RU" dirty="0" smtClean="0"/>
              <a:t> </a:t>
            </a:r>
            <a:r>
              <a:rPr lang="ru-RU" dirty="0" err="1" smtClean="0"/>
              <a:t>Патрици</a:t>
            </a:r>
            <a:r>
              <a:rPr lang="ru-RU" dirty="0" smtClean="0"/>
              <a:t>, Ян </a:t>
            </a:r>
            <a:r>
              <a:rPr lang="ru-RU" dirty="0" err="1" smtClean="0"/>
              <a:t>Ессенский</a:t>
            </a:r>
            <a:r>
              <a:rPr lang="ru-RU" dirty="0" smtClean="0"/>
              <a:t>) заимствовали только один элемент учения Коперника — вращение Земли вокруг оси, также считая звёзды разбросанными во Вселенной до бесконечности. Воззрения этих мыслителей несут на себе следы влияния </a:t>
            </a:r>
            <a:r>
              <a:rPr lang="ru-RU" dirty="0" err="1" smtClean="0"/>
              <a:t>герметизма</a:t>
            </a:r>
            <a:r>
              <a:rPr lang="ru-RU" dirty="0" smtClean="0"/>
              <a:t>, поскольку область Вселенной за пределами Солнечной системы считалась ими нематериальным миром, местом обитания Бога и ангелов.</a:t>
            </a:r>
          </a:p>
          <a:p>
            <a:r>
              <a:rPr lang="ru-RU" dirty="0" smtClean="0"/>
              <a:t>Решительный шаг от гелиоцентризма к бесконечной Вселенной, равномерно заполненной звёздами, сделал итальянский философ Джордано Бруно. Согласно Бруно, при наблюдении из всех точек Вселенная должна выглядеть примерно одинаково. Из всех мыслителей Нового времени он первым предположил, что звёзды — это далёкие солнца и что физические законы во всем бесконечном и безграничном пространстве одинаковы. В конце XVI века бесконечность Вселенной отстаивал и Уильям Гильберт. В середине — второй половине XVII века эти взгляды поддержали Рене Декарт, Отто фон </a:t>
            </a:r>
            <a:r>
              <a:rPr lang="ru-RU" dirty="0" err="1" smtClean="0"/>
              <a:t>Герике</a:t>
            </a:r>
            <a:r>
              <a:rPr lang="ru-RU" dirty="0" smtClean="0"/>
              <a:t> и Христиан Гюйгенс.</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375160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188098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564703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942507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 зависимости от средней плотности вещества Вселенная должна либо расширяться, либо сжиматься. При расширении Вселенной скорость разбегания галактик должна быть пропорциональна расстоянию до них — вывод, подтверждённый Э. Хабблом открытием красного смещения в спектрах</a:t>
            </a:r>
          </a:p>
          <a:p>
            <a:r>
              <a:rPr lang="ru-RU" dirty="0" smtClean="0"/>
              <a:t>галактик.</a:t>
            </a:r>
          </a:p>
          <a:p>
            <a:r>
              <a:rPr lang="ru-RU" dirty="0" smtClean="0"/>
              <a:t>Для построения модели Вселенной используется общая теория относительности. Несмотря на это, понять основные особенности наблюдаемой картины расширения Вселенной можно и в рамках теории тяготения И. Ньютона. Это связано с тем, что в небольших масштабах Вселенной применима теория тяготения Ньютона. Поэтому расширение Вселенной можно проследить по характеру движения одной галактики, которая удаляется от нас со скоростью, меньшей скорости света.</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39518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448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Чтобы повысить чёткость изображения, </a:t>
            </a:r>
            <a:r>
              <a:rPr lang="ru-RU" dirty="0" err="1" smtClean="0"/>
              <a:t>абберацию</a:t>
            </a:r>
            <a:r>
              <a:rPr lang="ru-RU" dirty="0" smtClean="0"/>
              <a:t> линз  устраняли путём уменьшения относительного отверстия телескопа. </a:t>
            </a:r>
          </a:p>
          <a:p>
            <a:r>
              <a:rPr lang="ru-RU" dirty="0" smtClean="0"/>
              <a:t>Телескоп-рефрактор с ахроматическим объективом, как правило — </a:t>
            </a:r>
            <a:r>
              <a:rPr lang="ru-RU" dirty="0" err="1" smtClean="0"/>
              <a:t>двухлинзовым</a:t>
            </a:r>
            <a:r>
              <a:rPr lang="ru-RU" dirty="0" smtClean="0"/>
              <a:t> (дублет). Наиболее широко распространённый вплоть до настоящего времени тип телескопов-рефракторов. Работы по созданию ахроматического объектива начались ориентировочно в 1730-х </a:t>
            </a:r>
            <a:r>
              <a:rPr lang="ru-RU" dirty="0" err="1" smtClean="0"/>
              <a:t>гг</a:t>
            </a:r>
            <a:r>
              <a:rPr lang="ru-RU" dirty="0" smtClean="0"/>
              <a:t> (британские оптики Джордж </a:t>
            </a:r>
            <a:r>
              <a:rPr lang="ru-RU" dirty="0" err="1" smtClean="0"/>
              <a:t>Басс</a:t>
            </a:r>
            <a:r>
              <a:rPr lang="ru-RU" dirty="0" smtClean="0"/>
              <a:t>, Честер </a:t>
            </a:r>
            <a:r>
              <a:rPr lang="ru-RU" dirty="0" err="1" smtClean="0"/>
              <a:t>Мур</a:t>
            </a:r>
            <a:r>
              <a:rPr lang="ru-RU" dirty="0" smtClean="0"/>
              <a:t> Холл). Патент на ахроматический объектив — дублет с линзами из крона и флинта был выдан британскому королевскому оптику Джону </a:t>
            </a:r>
            <a:r>
              <a:rPr lang="ru-RU" dirty="0" err="1" smtClean="0"/>
              <a:t>Доллонду</a:t>
            </a:r>
            <a:r>
              <a:rPr lang="ru-RU" dirty="0" smtClean="0"/>
              <a:t> (</a:t>
            </a:r>
            <a:r>
              <a:rPr lang="ru-RU" dirty="0" err="1" smtClean="0"/>
              <a:t>John</a:t>
            </a:r>
            <a:r>
              <a:rPr lang="ru-RU" dirty="0" smtClean="0"/>
              <a:t> </a:t>
            </a:r>
            <a:r>
              <a:rPr lang="ru-RU" dirty="0" err="1" smtClean="0"/>
              <a:t>Dolland</a:t>
            </a:r>
            <a:r>
              <a:rPr lang="ru-RU" dirty="0" smtClean="0"/>
              <a:t>) в 1758 г. С этого времени началось производство ахроматических рефракторов. Существует несколько разновидностей ахроматических объективов, применяемых в телескопах-рефракторах, в частности, дублеты </a:t>
            </a:r>
            <a:r>
              <a:rPr lang="ru-RU" dirty="0" err="1" smtClean="0"/>
              <a:t>Литрова</a:t>
            </a:r>
            <a:r>
              <a:rPr lang="ru-RU" dirty="0" smtClean="0"/>
              <a:t>, Кларка, Фраунгофера (последний нашёл наибольшее применение).</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475805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562398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16528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72201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870320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Если наблюдения пока не позволяют нам с определённостью сказать о характере будущего расширения Вселенной, то время, когда в прошлом это</a:t>
            </a:r>
          </a:p>
          <a:p>
            <a:r>
              <a:rPr lang="ru-RU" dirty="0" smtClean="0"/>
              <a:t>расширение началось, мы можем оценить из закона Хаббла.</a:t>
            </a:r>
          </a:p>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29424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22268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96426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392352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937991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222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Телескоп-рефрактор с апохроматическим объективом, оптические аберрации которого, в первую очередь хроматическая, исправлены значительно лучше, чем в ахромате. Как правило (хотя и не во всех случаях), в объективе используются элементы из стекла со сверхнизкой дисперсией или флюорит. Объектив — двух- или </a:t>
            </a:r>
            <a:r>
              <a:rPr lang="ru-RU" dirty="0" err="1" smtClean="0"/>
              <a:t>трёхлинзовый</a:t>
            </a:r>
            <a:r>
              <a:rPr lang="ru-RU" dirty="0" smtClean="0"/>
              <a:t>. По сравнению с ахроматами апохроматы могут иметь большую светосилу и значительно превосходят ахроматы по качеству изображения. Первым апохроматом (апохроматический триплет </a:t>
            </a:r>
            <a:r>
              <a:rPr lang="ru-RU" dirty="0" err="1" smtClean="0"/>
              <a:t>Доллонда</a:t>
            </a:r>
            <a:r>
              <a:rPr lang="ru-RU" dirty="0" smtClean="0"/>
              <a:t>) был телескоп c диаметром объектива 9,53 см и фокальным отношением f/11, созданный Питером </a:t>
            </a:r>
            <a:r>
              <a:rPr lang="ru-RU" dirty="0" err="1" smtClean="0"/>
              <a:t>Доллондом</a:t>
            </a:r>
            <a:r>
              <a:rPr lang="ru-RU" dirty="0" smtClean="0"/>
              <a:t> (сыном Джона </a:t>
            </a:r>
            <a:r>
              <a:rPr lang="ru-RU" dirty="0" err="1" smtClean="0"/>
              <a:t>Доллонда</a:t>
            </a:r>
            <a:r>
              <a:rPr lang="ru-RU" dirty="0" smtClean="0"/>
              <a:t>) в Великобритании в 1763 г. Распространение апохроматических рефракторов в астрономической оптике можно отнести ко второй половине XX века, долгое время их распространение сдерживала высокая стоимость флюоритовой оптики или специальных стёкол. С 1990-х годов, благодаря широкому внедрению в оптической промышленности стёкол со сверхнизкой дисперсией, по своим характеристикам близких к флюориту, апохроматические рефракторы стали значительно более доступны и популярны, в том числе и в любительской астрономии.</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70538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393647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38894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59003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90313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890831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u="none" strike="noStrike" kern="1200" baseline="0" dirty="0" smtClean="0">
                <a:solidFill>
                  <a:schemeClr val="tx1"/>
                </a:solidFill>
                <a:latin typeface="+mn-lt"/>
                <a:ea typeface="+mn-ea"/>
                <a:cs typeface="+mn-cs"/>
              </a:rPr>
              <a:t>Диаграмма ГР связывает две основные характеристики звезды: светимость (или абсолютную </a:t>
            </a:r>
            <a:r>
              <a:rPr lang="ru-RU" sz="1200" b="0" i="0" u="none" strike="noStrike" kern="1200" baseline="0" dirty="0" err="1" smtClean="0">
                <a:solidFill>
                  <a:schemeClr val="tx1"/>
                </a:solidFill>
                <a:latin typeface="+mn-lt"/>
                <a:ea typeface="+mn-ea"/>
                <a:cs typeface="+mn-cs"/>
              </a:rPr>
              <a:t>звѐздную</a:t>
            </a:r>
            <a:r>
              <a:rPr lang="ru-RU" sz="1200" b="0" i="0" u="none" strike="noStrike" kern="1200" baseline="0" dirty="0" smtClean="0">
                <a:solidFill>
                  <a:schemeClr val="tx1"/>
                </a:solidFill>
                <a:latin typeface="+mn-lt"/>
                <a:ea typeface="+mn-ea"/>
                <a:cs typeface="+mn-cs"/>
              </a:rPr>
              <a:t> величину) и спектральный класс (температуру). Для большого числа </a:t>
            </a:r>
            <a:r>
              <a:rPr lang="ru-RU" sz="1200" b="0" i="0" u="none" strike="noStrike" kern="1200" baseline="0" dirty="0" err="1" smtClean="0">
                <a:solidFill>
                  <a:schemeClr val="tx1"/>
                </a:solidFill>
                <a:latin typeface="+mn-lt"/>
                <a:ea typeface="+mn-ea"/>
                <a:cs typeface="+mn-cs"/>
              </a:rPr>
              <a:t>звѐзд</a:t>
            </a:r>
            <a:r>
              <a:rPr lang="ru-RU" sz="1200" b="0" i="0" u="none" strike="noStrike" kern="1200" baseline="0" dirty="0" smtClean="0">
                <a:solidFill>
                  <a:schemeClr val="tx1"/>
                </a:solidFill>
                <a:latin typeface="+mn-lt"/>
                <a:ea typeface="+mn-ea"/>
                <a:cs typeface="+mn-cs"/>
              </a:rPr>
              <a:t> </a:t>
            </a:r>
            <a:r>
              <a:rPr lang="ru-RU" sz="1200" b="1" i="0" u="none" strike="noStrike" kern="1200" baseline="0" dirty="0" smtClean="0">
                <a:solidFill>
                  <a:schemeClr val="tx1"/>
                </a:solidFill>
                <a:latin typeface="+mn-lt"/>
                <a:ea typeface="+mn-ea"/>
                <a:cs typeface="+mn-cs"/>
              </a:rPr>
              <a:t>только эти характеристики (светимость и спектр) </a:t>
            </a:r>
            <a:r>
              <a:rPr lang="ru-RU" sz="1200" b="0" i="0" u="none" strike="noStrike" kern="1200" baseline="0" dirty="0" smtClean="0">
                <a:solidFill>
                  <a:schemeClr val="tx1"/>
                </a:solidFill>
                <a:latin typeface="+mn-lt"/>
                <a:ea typeface="+mn-ea"/>
                <a:cs typeface="+mn-cs"/>
              </a:rPr>
              <a:t>можно получить непосредственно из наблюдений. </a:t>
            </a:r>
          </a:p>
          <a:p>
            <a:r>
              <a:rPr lang="ru-RU" sz="1200" b="0" i="0" u="none" strike="noStrike" kern="1200" baseline="0" dirty="0" smtClean="0">
                <a:solidFill>
                  <a:schemeClr val="tx1"/>
                </a:solidFill>
                <a:latin typeface="+mn-lt"/>
                <a:ea typeface="+mn-ea"/>
                <a:cs typeface="+mn-cs"/>
              </a:rPr>
              <a:t>Так как </a:t>
            </a:r>
            <a:r>
              <a:rPr lang="ru-RU" sz="1200" b="0" i="0" u="none" strike="noStrike" kern="1200" baseline="0" dirty="0" err="1" smtClean="0">
                <a:solidFill>
                  <a:schemeClr val="tx1"/>
                </a:solidFill>
                <a:latin typeface="+mn-lt"/>
                <a:ea typeface="+mn-ea"/>
                <a:cs typeface="+mn-cs"/>
              </a:rPr>
              <a:t>чѐткое</a:t>
            </a:r>
            <a:r>
              <a:rPr lang="ru-RU" sz="1200" b="0" i="0" u="none" strike="noStrike" kern="1200" baseline="0" dirty="0" smtClean="0">
                <a:solidFill>
                  <a:schemeClr val="tx1"/>
                </a:solidFill>
                <a:latin typeface="+mn-lt"/>
                <a:ea typeface="+mn-ea"/>
                <a:cs typeface="+mn-cs"/>
              </a:rPr>
              <a:t> определение понятия «светимость» в учебнике не приводится, уточним его. В первую очередь следует разъяснить учащимся, что в астрономии сложился собственный научный язык и некоторые величины имеют отличное от таких же по сути физических величин название. </a:t>
            </a:r>
          </a:p>
          <a:p>
            <a:r>
              <a:rPr lang="ru-RU" sz="1200" b="0" i="0" u="none" strike="noStrike" kern="1200" baseline="0" dirty="0" smtClean="0">
                <a:solidFill>
                  <a:schemeClr val="tx1"/>
                </a:solidFill>
                <a:latin typeface="+mn-lt"/>
                <a:ea typeface="+mn-ea"/>
                <a:cs typeface="+mn-cs"/>
              </a:rPr>
              <a:t>Энергия, излучаемая звездой, в астрономии характеризуется светимостью </a:t>
            </a:r>
            <a:r>
              <a:rPr lang="ru-RU" sz="1200" b="0" i="1" u="none" strike="noStrike" kern="1200" baseline="0" dirty="0" smtClean="0">
                <a:solidFill>
                  <a:schemeClr val="tx1"/>
                </a:solidFill>
                <a:latin typeface="+mn-lt"/>
                <a:ea typeface="+mn-ea"/>
                <a:cs typeface="+mn-cs"/>
              </a:rPr>
              <a:t>L</a:t>
            </a:r>
            <a:r>
              <a:rPr lang="ru-RU" sz="1200" b="0" i="0" u="none" strike="noStrike" kern="1200" baseline="0" dirty="0" smtClean="0">
                <a:solidFill>
                  <a:schemeClr val="tx1"/>
                </a:solidFill>
                <a:latin typeface="+mn-lt"/>
                <a:ea typeface="+mn-ea"/>
                <a:cs typeface="+mn-cs"/>
              </a:rPr>
              <a:t>, интенсивностью излучения </a:t>
            </a:r>
            <a:r>
              <a:rPr lang="ru-RU" sz="1200" b="0" i="1" u="none" strike="noStrike" kern="1200" baseline="0" dirty="0" smtClean="0">
                <a:solidFill>
                  <a:schemeClr val="tx1"/>
                </a:solidFill>
                <a:latin typeface="+mn-lt"/>
                <a:ea typeface="+mn-ea"/>
                <a:cs typeface="+mn-cs"/>
              </a:rPr>
              <a:t>I </a:t>
            </a:r>
            <a:r>
              <a:rPr lang="ru-RU" sz="1200" b="0" i="0" u="none" strike="noStrike" kern="1200" baseline="0" dirty="0" smtClean="0">
                <a:solidFill>
                  <a:schemeClr val="tx1"/>
                </a:solidFill>
                <a:latin typeface="+mn-lt"/>
                <a:ea typeface="+mn-ea"/>
                <a:cs typeface="+mn-cs"/>
              </a:rPr>
              <a:t>и </a:t>
            </a:r>
            <a:r>
              <a:rPr lang="ru-RU" sz="1200" b="0" i="0" u="none" strike="noStrike" kern="1200" baseline="0" dirty="0" err="1" smtClean="0">
                <a:solidFill>
                  <a:schemeClr val="tx1"/>
                </a:solidFill>
                <a:latin typeface="+mn-lt"/>
                <a:ea typeface="+mn-ea"/>
                <a:cs typeface="+mn-cs"/>
              </a:rPr>
              <a:t>освещѐнностью</a:t>
            </a:r>
            <a:r>
              <a:rPr lang="ru-RU" sz="1200" b="0" i="0" u="none" strike="noStrike" kern="1200" baseline="0" dirty="0" smtClean="0">
                <a:solidFill>
                  <a:schemeClr val="tx1"/>
                </a:solidFill>
                <a:latin typeface="+mn-lt"/>
                <a:ea typeface="+mn-ea"/>
                <a:cs typeface="+mn-cs"/>
              </a:rPr>
              <a:t> </a:t>
            </a:r>
            <a:r>
              <a:rPr lang="ru-RU" sz="1200" b="0" i="1" u="none" strike="noStrike" kern="1200" baseline="0" dirty="0" smtClean="0">
                <a:solidFill>
                  <a:schemeClr val="tx1"/>
                </a:solidFill>
                <a:latin typeface="+mn-lt"/>
                <a:ea typeface="+mn-ea"/>
                <a:cs typeface="+mn-cs"/>
              </a:rPr>
              <a:t>Е</a:t>
            </a:r>
            <a:r>
              <a:rPr lang="ru-RU" sz="1200" b="0" i="0" u="none" strike="noStrike" kern="1200" baseline="0" dirty="0" smtClean="0">
                <a:solidFill>
                  <a:schemeClr val="tx1"/>
                </a:solidFill>
                <a:latin typeface="+mn-lt"/>
                <a:ea typeface="+mn-ea"/>
                <a:cs typeface="+mn-cs"/>
              </a:rPr>
              <a:t>. </a:t>
            </a:r>
          </a:p>
          <a:p>
            <a:r>
              <a:rPr lang="ru-RU" sz="1200" b="1" i="0" u="none" strike="noStrike" kern="1200" baseline="0" dirty="0" smtClean="0">
                <a:solidFill>
                  <a:schemeClr val="tx1"/>
                </a:solidFill>
                <a:latin typeface="+mn-lt"/>
                <a:ea typeface="+mn-ea"/>
                <a:cs typeface="+mn-cs"/>
              </a:rPr>
              <a:t>Светимость </a:t>
            </a:r>
            <a:r>
              <a:rPr lang="ru-RU" sz="1200" b="0" i="0" u="none" strike="noStrike" kern="1200" baseline="0" dirty="0" smtClean="0">
                <a:solidFill>
                  <a:schemeClr val="tx1"/>
                </a:solidFill>
                <a:latin typeface="+mn-lt"/>
                <a:ea typeface="+mn-ea"/>
                <a:cs typeface="+mn-cs"/>
              </a:rPr>
              <a:t>звезды — физическая величина, характеризующая полную энергию, излучаемую звездой по всем направлениям в единицу времени. Обозначается </a:t>
            </a:r>
            <a:r>
              <a:rPr lang="ru-RU" sz="1200" b="0" i="1" u="none" strike="noStrike" kern="1200" baseline="0" dirty="0" smtClean="0">
                <a:solidFill>
                  <a:schemeClr val="tx1"/>
                </a:solidFill>
                <a:latin typeface="+mn-lt"/>
                <a:ea typeface="+mn-ea"/>
                <a:cs typeface="+mn-cs"/>
              </a:rPr>
              <a:t>L </a:t>
            </a:r>
            <a:r>
              <a:rPr lang="ru-RU" sz="1200" b="0" i="0" u="none" strike="noStrike" kern="1200" baseline="0" dirty="0" smtClean="0">
                <a:solidFill>
                  <a:schemeClr val="tx1"/>
                </a:solidFill>
                <a:latin typeface="+mn-lt"/>
                <a:ea typeface="+mn-ea"/>
                <a:cs typeface="+mn-cs"/>
              </a:rPr>
              <a:t>(светимость по-английски — </a:t>
            </a:r>
            <a:r>
              <a:rPr lang="ru-RU" sz="1200" b="0" i="1" u="none" strike="noStrike" kern="1200" baseline="0" dirty="0" err="1" smtClean="0">
                <a:solidFill>
                  <a:schemeClr val="tx1"/>
                </a:solidFill>
                <a:latin typeface="+mn-lt"/>
                <a:ea typeface="+mn-ea"/>
                <a:cs typeface="+mn-cs"/>
              </a:rPr>
              <a:t>luminosity</a:t>
            </a:r>
            <a:r>
              <a:rPr lang="ru-RU" sz="1200" b="0" i="0" u="none" strike="noStrike" kern="1200" baseline="0" dirty="0" smtClean="0">
                <a:solidFill>
                  <a:schemeClr val="tx1"/>
                </a:solidFill>
                <a:latin typeface="+mn-lt"/>
                <a:ea typeface="+mn-ea"/>
                <a:cs typeface="+mn-cs"/>
              </a:rPr>
              <a:t>). Единица измерения — ватт, т. е. светимость имеет такую же размерность, как и мощность. В астрономии удобно светимости </a:t>
            </a:r>
            <a:r>
              <a:rPr lang="ru-RU" sz="1200" b="0" i="0" u="none" strike="noStrike" kern="1200" baseline="0" dirty="0" err="1" smtClean="0">
                <a:solidFill>
                  <a:schemeClr val="tx1"/>
                </a:solidFill>
                <a:latin typeface="+mn-lt"/>
                <a:ea typeface="+mn-ea"/>
                <a:cs typeface="+mn-cs"/>
              </a:rPr>
              <a:t>звѐзд</a:t>
            </a:r>
            <a:r>
              <a:rPr lang="ru-RU" sz="1200" b="0" i="0" u="none" strike="noStrike" kern="1200" baseline="0" dirty="0" smtClean="0">
                <a:solidFill>
                  <a:schemeClr val="tx1"/>
                </a:solidFill>
                <a:latin typeface="+mn-lt"/>
                <a:ea typeface="+mn-ea"/>
                <a:cs typeface="+mn-cs"/>
              </a:rPr>
              <a:t> выражать в светимостях Солнца </a:t>
            </a:r>
            <a:r>
              <a:rPr lang="ru-RU" sz="1200" b="0" i="1" u="none" strike="noStrike" kern="1200" baseline="0" dirty="0" smtClean="0">
                <a:solidFill>
                  <a:schemeClr val="tx1"/>
                </a:solidFill>
                <a:latin typeface="+mn-lt"/>
                <a:ea typeface="+mn-ea"/>
                <a:cs typeface="+mn-cs"/>
              </a:rPr>
              <a:t>L</a:t>
            </a:r>
            <a:r>
              <a:rPr lang="ru-RU" sz="1200" b="0" i="0" u="none" strike="noStrike" kern="1200" baseline="0" dirty="0" smtClean="0">
                <a:solidFill>
                  <a:schemeClr val="tx1"/>
                </a:solidFill>
                <a:latin typeface="+mn-lt"/>
                <a:ea typeface="+mn-ea"/>
                <a:cs typeface="+mn-cs"/>
              </a:rPr>
              <a:t> : </a:t>
            </a:r>
            <a:r>
              <a:rPr lang="ru-RU" sz="1200" b="0" i="1" u="none" strike="noStrike" kern="1200" baseline="0" dirty="0" smtClean="0">
                <a:solidFill>
                  <a:schemeClr val="tx1"/>
                </a:solidFill>
                <a:latin typeface="+mn-lt"/>
                <a:ea typeface="+mn-ea"/>
                <a:cs typeface="+mn-cs"/>
              </a:rPr>
              <a:t>L</a:t>
            </a:r>
            <a:r>
              <a:rPr lang="ru-RU" sz="1200" b="0" i="0" u="none" strike="noStrike" kern="1200" baseline="0" dirty="0" smtClean="0">
                <a:solidFill>
                  <a:schemeClr val="tx1"/>
                </a:solidFill>
                <a:latin typeface="+mn-lt"/>
                <a:ea typeface="+mn-ea"/>
                <a:cs typeface="+mn-cs"/>
              </a:rPr>
              <a:t> = 3,8 ∙ 10</a:t>
            </a:r>
            <a:r>
              <a:rPr lang="ru-RU" sz="1200" b="0" i="0" u="none" strike="noStrike" kern="1200" baseline="30000" dirty="0" smtClean="0">
                <a:solidFill>
                  <a:schemeClr val="tx1"/>
                </a:solidFill>
                <a:latin typeface="+mn-lt"/>
                <a:ea typeface="+mn-ea"/>
                <a:cs typeface="+mn-cs"/>
              </a:rPr>
              <a:t>26</a:t>
            </a:r>
            <a:r>
              <a:rPr lang="ru-RU" sz="1200" b="0" i="0" u="none" strike="noStrike" kern="1200" baseline="0" dirty="0" smtClean="0">
                <a:solidFill>
                  <a:schemeClr val="tx1"/>
                </a:solidFill>
                <a:latin typeface="+mn-lt"/>
                <a:ea typeface="+mn-ea"/>
                <a:cs typeface="+mn-cs"/>
              </a:rPr>
              <a:t> Вт. </a:t>
            </a:r>
            <a:endParaRPr lang="en-US" sz="1200" b="0" i="0" u="none" strike="noStrike" kern="1200" baseline="0" dirty="0" smtClean="0">
              <a:solidFill>
                <a:schemeClr val="tx1"/>
              </a:solidFill>
              <a:latin typeface="+mn-lt"/>
              <a:ea typeface="+mn-ea"/>
              <a:cs typeface="+mn-cs"/>
            </a:endParaRPr>
          </a:p>
          <a:p>
            <a:r>
              <a:rPr lang="ru-RU" dirty="0" smtClean="0"/>
              <a:t>Интенсивность излучения I — физическая величина, характеризующая мощность излучения с единицы поверхности звезды, измеряется в Вт/м</a:t>
            </a:r>
            <a:r>
              <a:rPr lang="ru-RU" baseline="30000" dirty="0" smtClean="0"/>
              <a:t>2</a:t>
            </a:r>
            <a:r>
              <a:rPr lang="ru-RU" dirty="0" smtClean="0"/>
              <a:t>.</a:t>
            </a:r>
          </a:p>
          <a:p>
            <a:r>
              <a:rPr lang="ru-RU" dirty="0" smtClean="0"/>
              <a:t>Очевидно, что L = I ∙ S, где S — площадь поверхности излучаемого тела. Считая звезду шаром, имеем: L = I ∙ 4πR</a:t>
            </a:r>
            <a:r>
              <a:rPr lang="ru-RU" baseline="30000" dirty="0" smtClean="0"/>
              <a:t>2</a:t>
            </a:r>
            <a:r>
              <a:rPr lang="ru-RU" dirty="0" smtClean="0"/>
              <a:t>.</a:t>
            </a:r>
          </a:p>
          <a:p>
            <a:r>
              <a:rPr lang="ru-RU" dirty="0" smtClean="0"/>
              <a:t>Наблюдения показывают, что сплошной спектр излучения звезды близок к излучению абсолютно </a:t>
            </a:r>
            <a:r>
              <a:rPr lang="ru-RU" dirty="0" err="1" smtClean="0"/>
              <a:t>чѐрного</a:t>
            </a:r>
            <a:r>
              <a:rPr lang="ru-RU" dirty="0" smtClean="0"/>
              <a:t> тела с температурой, равной температуре </a:t>
            </a:r>
            <a:r>
              <a:rPr lang="ru-RU" dirty="0" err="1" smtClean="0"/>
              <a:t>еѐ</a:t>
            </a:r>
            <a:r>
              <a:rPr lang="ru-RU" dirty="0" smtClean="0"/>
              <a:t> фотосферы. Поэтому для вычисления светимости звезды используют закон Стефана—Больцмана:</a:t>
            </a:r>
          </a:p>
          <a:p>
            <a:r>
              <a:rPr lang="ru-RU" dirty="0" smtClean="0"/>
              <a:t>, где σ = 5,67 ∙ 10</a:t>
            </a:r>
            <a:r>
              <a:rPr lang="ru-RU" baseline="30000" dirty="0" smtClean="0"/>
              <a:t>8</a:t>
            </a:r>
            <a:r>
              <a:rPr lang="ru-RU" dirty="0" smtClean="0"/>
              <a:t> кг ∙ с</a:t>
            </a:r>
            <a:r>
              <a:rPr lang="ru-RU" baseline="30000" dirty="0" smtClean="0"/>
              <a:t>3</a:t>
            </a:r>
            <a:r>
              <a:rPr lang="ru-RU" dirty="0" smtClean="0"/>
              <a:t> ∙ К</a:t>
            </a:r>
            <a:r>
              <a:rPr lang="ru-RU" baseline="30000" dirty="0" smtClean="0"/>
              <a:t>4</a:t>
            </a:r>
            <a:r>
              <a:rPr lang="ru-RU" dirty="0" smtClean="0"/>
              <a:t> — постоянная Стефана—Больцмана (в учебнике таким образом рассчитывается светимость Солнца, см. с. 83).</a:t>
            </a:r>
          </a:p>
          <a:p>
            <a:r>
              <a:rPr lang="ru-RU" dirty="0" smtClean="0"/>
              <a:t>Освещённость Е — это количество световой энергии, попадающее на поверхность единичной площади за единицу времени, измеряется в Вт/м</a:t>
            </a:r>
            <a:r>
              <a:rPr lang="ru-RU" baseline="30000" dirty="0" smtClean="0"/>
              <a:t>2</a:t>
            </a:r>
            <a:r>
              <a:rPr lang="ru-RU" dirty="0" smtClean="0"/>
              <a:t>. Мерой </a:t>
            </a:r>
            <a:r>
              <a:rPr lang="ru-RU" dirty="0" err="1" smtClean="0"/>
              <a:t>освещѐнности</a:t>
            </a:r>
            <a:r>
              <a:rPr lang="ru-RU" dirty="0" smtClean="0"/>
              <a:t> в астрономии обычно является видимая </a:t>
            </a:r>
            <a:r>
              <a:rPr lang="ru-RU" dirty="0" err="1" smtClean="0"/>
              <a:t>звѐздная</a:t>
            </a:r>
            <a:r>
              <a:rPr lang="ru-RU" dirty="0" smtClean="0"/>
              <a:t> величина источника.</a:t>
            </a:r>
          </a:p>
          <a:p>
            <a:r>
              <a:rPr lang="ru-RU" dirty="0" smtClean="0"/>
              <a:t>Не следует путать понятия интенсивности и </a:t>
            </a:r>
            <a:r>
              <a:rPr lang="ru-RU" dirty="0" err="1" smtClean="0"/>
              <a:t>освещѐнности</a:t>
            </a:r>
            <a:r>
              <a:rPr lang="ru-RU" dirty="0" smtClean="0"/>
              <a:t>. Интенсивность характеризует энергию, излучаемую звездой, а </a:t>
            </a:r>
            <a:r>
              <a:rPr lang="ru-RU" dirty="0" err="1" smtClean="0"/>
              <a:t>освещѐнность</a:t>
            </a:r>
            <a:r>
              <a:rPr lang="ru-RU" dirty="0" smtClean="0"/>
              <a:t> — энергию, приходящуюся на единицу поверхности </a:t>
            </a:r>
            <a:r>
              <a:rPr lang="ru-RU" dirty="0" err="1" smtClean="0"/>
              <a:t>удалѐнного</a:t>
            </a:r>
            <a:r>
              <a:rPr lang="ru-RU" dirty="0" smtClean="0"/>
              <a:t> тела (например, планеты).</a:t>
            </a:r>
          </a:p>
          <a:p>
            <a:r>
              <a:rPr lang="ru-RU" dirty="0" smtClean="0"/>
              <a:t>Светимость звезды зависит от двух </a:t>
            </a:r>
            <a:r>
              <a:rPr lang="ru-RU" dirty="0" err="1" smtClean="0"/>
              <a:t>еѐ</a:t>
            </a:r>
            <a:r>
              <a:rPr lang="ru-RU" dirty="0" smtClean="0"/>
              <a:t> физических характеристик: температуры и радиуса. Важно понимать, что интенсивность (мощность) излучения энергии единицей поверхности зависит только от температуры. Полная энергия, излучаемая звездой, пропорциональна площади </a:t>
            </a:r>
            <a:r>
              <a:rPr lang="ru-RU" dirty="0" err="1" smtClean="0"/>
              <a:t>еѐ</a:t>
            </a:r>
            <a:r>
              <a:rPr lang="ru-RU" dirty="0" smtClean="0"/>
              <a:t> поверхности, следовательно, зависит от радиуса звезды.</a:t>
            </a:r>
            <a:endParaRPr lang="en-US" dirty="0" smtClean="0"/>
          </a:p>
          <a:p>
            <a:r>
              <a:rPr lang="ru-RU" dirty="0" smtClean="0"/>
              <a:t>Масса звезды имеет фундаментальное значение в определении </a:t>
            </a:r>
            <a:r>
              <a:rPr lang="ru-RU" dirty="0" err="1" smtClean="0"/>
              <a:t>еѐ</a:t>
            </a:r>
            <a:r>
              <a:rPr lang="ru-RU" dirty="0" smtClean="0"/>
              <a:t> физических характеристик. Количественно это выражается зависимостью «масса-светимость» для </a:t>
            </a:r>
            <a:r>
              <a:rPr lang="ru-RU" dirty="0" err="1" smtClean="0"/>
              <a:t>звѐзд</a:t>
            </a:r>
            <a:r>
              <a:rPr lang="ru-RU" dirty="0" smtClean="0"/>
              <a:t> главной последовательности</a:t>
            </a:r>
            <a:endParaRPr lang="en-US" dirty="0" smtClean="0"/>
          </a:p>
          <a:p>
            <a:r>
              <a:rPr lang="ru-RU" dirty="0" smtClean="0"/>
              <a:t>Важно подчеркнуть, что эта закономерность справедлива для звёзд главной последовательности. Массивные </a:t>
            </a:r>
            <a:r>
              <a:rPr lang="ru-RU" dirty="0" err="1" smtClean="0"/>
              <a:t>звѐзды</a:t>
            </a:r>
            <a:r>
              <a:rPr lang="ru-RU" dirty="0" smtClean="0"/>
              <a:t> главной последовательности обладают большей светимостью, так как температура в их недрах более высокая, что благоприятно для протекания ядерных реакций. С другой стороны, реакции горения протекают интенсивнее, и время пребывания массивной звезды на главной последовательности меньше, чем у менее массивных. При исчерпании «ядерного горючего» светимость звезды значительно меняется, а масса звезды при этом изменяется в гораздо меньшей степени. На диаграмме ГР такие </a:t>
            </a:r>
            <a:r>
              <a:rPr lang="ru-RU" dirty="0" err="1" smtClean="0"/>
              <a:t>звѐзды</a:t>
            </a:r>
            <a:r>
              <a:rPr lang="ru-RU" dirty="0" smtClean="0"/>
              <a:t> расположены вне главной последовательности.</a:t>
            </a:r>
          </a:p>
          <a:p>
            <a:r>
              <a:rPr lang="ru-RU" dirty="0" smtClean="0"/>
              <a:t>В процессе жизни изменяются и спектр </a:t>
            </a:r>
            <a:r>
              <a:rPr lang="ru-RU" dirty="0" err="1" smtClean="0"/>
              <a:t>звѐзд</a:t>
            </a:r>
            <a:r>
              <a:rPr lang="ru-RU" dirty="0" smtClean="0"/>
              <a:t>, и их светимость. А так как положение звезды на диаграмме ГР определяется именно этими характеристиками, то в течение жизни звезда будет «перемещаться» по ней. Именно поэтому можно проследить эволюцию </a:t>
            </a:r>
            <a:r>
              <a:rPr lang="ru-RU" dirty="0" err="1" smtClean="0"/>
              <a:t>звѐзд</a:t>
            </a:r>
            <a:r>
              <a:rPr lang="ru-RU" dirty="0" smtClean="0"/>
              <a:t> на диаграмме ГР. Важно понимать, что изменение положения звезды на диаграмме с течением времени связано только с изменением </a:t>
            </a:r>
            <a:r>
              <a:rPr lang="ru-RU" dirty="0" err="1" smtClean="0"/>
              <a:t>еѐ</a:t>
            </a:r>
            <a:r>
              <a:rPr lang="ru-RU" dirty="0" smtClean="0"/>
              <a:t> физических характеристик.</a:t>
            </a:r>
            <a:endParaRPr lang="en-US" dirty="0" smtClean="0"/>
          </a:p>
          <a:p>
            <a:r>
              <a:rPr lang="ru-RU" dirty="0" smtClean="0"/>
              <a:t>Большую роль диаграмма ГР имеет для изучения характеристик </a:t>
            </a:r>
            <a:r>
              <a:rPr lang="ru-RU" dirty="0" err="1" smtClean="0"/>
              <a:t>звѐзд</a:t>
            </a:r>
            <a:r>
              <a:rPr lang="ru-RU" dirty="0" smtClean="0"/>
              <a:t> в </a:t>
            </a:r>
            <a:r>
              <a:rPr lang="ru-RU" dirty="0" err="1" smtClean="0"/>
              <a:t>звѐздных</a:t>
            </a:r>
            <a:r>
              <a:rPr lang="ru-RU" dirty="0" smtClean="0"/>
              <a:t> скоплениях. </a:t>
            </a:r>
            <a:r>
              <a:rPr lang="ru-RU" dirty="0" err="1" smtClean="0"/>
              <a:t>Звѐздные</a:t>
            </a:r>
            <a:r>
              <a:rPr lang="ru-RU" dirty="0" smtClean="0"/>
              <a:t> скопления имеют примерно одинаковый возраст, но при этом могут сильно различаться по массам. Вид диаграммы будет различным для различных </a:t>
            </a:r>
            <a:r>
              <a:rPr lang="ru-RU" dirty="0" err="1" smtClean="0"/>
              <a:t>звѐздных</a:t>
            </a:r>
            <a:r>
              <a:rPr lang="ru-RU" dirty="0" smtClean="0"/>
              <a:t> скоплений, а </a:t>
            </a:r>
            <a:r>
              <a:rPr lang="ru-RU" dirty="0" err="1" smtClean="0"/>
              <a:t>еѐ</a:t>
            </a:r>
            <a:r>
              <a:rPr lang="ru-RU" dirty="0" smtClean="0"/>
              <a:t> анализ позволит определить физические характеристики скопления в целом, в частности, его возраст и расстояние до него.</a:t>
            </a:r>
            <a:endParaRPr lang="en-US" dirty="0" smtClean="0"/>
          </a:p>
          <a:p>
            <a:r>
              <a:rPr lang="ru-RU" dirty="0" smtClean="0"/>
              <a:t>Анализ диаграммы ГР позволяет выделить различные группы </a:t>
            </a:r>
            <a:r>
              <a:rPr lang="ru-RU" dirty="0" err="1" smtClean="0"/>
              <a:t>звѐзд</a:t>
            </a:r>
            <a:r>
              <a:rPr lang="ru-RU" dirty="0" smtClean="0"/>
              <a:t>, </a:t>
            </a:r>
            <a:r>
              <a:rPr lang="ru-RU" dirty="0" err="1" smtClean="0"/>
              <a:t>объединѐнные</a:t>
            </a:r>
            <a:r>
              <a:rPr lang="ru-RU" dirty="0" smtClean="0"/>
              <a:t> общими физическими свойствами. Для </a:t>
            </a:r>
            <a:r>
              <a:rPr lang="ru-RU" dirty="0" err="1" smtClean="0"/>
              <a:t>звѐзд</a:t>
            </a:r>
            <a:r>
              <a:rPr lang="ru-RU" dirty="0" smtClean="0"/>
              <a:t> главной последовательности </a:t>
            </a:r>
            <a:r>
              <a:rPr lang="ru-RU" dirty="0" err="1" smtClean="0"/>
              <a:t>чѐтко</a:t>
            </a:r>
            <a:r>
              <a:rPr lang="ru-RU" dirty="0" smtClean="0"/>
              <a:t> выражена зависимость между температурой и светимостью. Внимательное изучение диаграммы позволяет выделить на ней ряд других последовательностей: область красных гигантов, сверхгигантов, белых карликов.</a:t>
            </a:r>
          </a:p>
          <a:p>
            <a:endParaRPr lang="en-US" dirty="0" smtClean="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63399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u="none" strike="noStrike" kern="1200" baseline="0" dirty="0" smtClean="0">
                <a:solidFill>
                  <a:schemeClr val="tx1"/>
                </a:solidFill>
                <a:latin typeface="+mn-lt"/>
                <a:ea typeface="+mn-ea"/>
                <a:cs typeface="+mn-cs"/>
              </a:rPr>
              <a:t>Диаграмма ГР связывает две основные характеристики звезды: светимость (или абсолютную </a:t>
            </a:r>
            <a:r>
              <a:rPr lang="ru-RU" sz="1200" b="0" i="0" u="none" strike="noStrike" kern="1200" baseline="0" dirty="0" err="1" smtClean="0">
                <a:solidFill>
                  <a:schemeClr val="tx1"/>
                </a:solidFill>
                <a:latin typeface="+mn-lt"/>
                <a:ea typeface="+mn-ea"/>
                <a:cs typeface="+mn-cs"/>
              </a:rPr>
              <a:t>звѐздную</a:t>
            </a:r>
            <a:r>
              <a:rPr lang="ru-RU" sz="1200" b="0" i="0" u="none" strike="noStrike" kern="1200" baseline="0" dirty="0" smtClean="0">
                <a:solidFill>
                  <a:schemeClr val="tx1"/>
                </a:solidFill>
                <a:latin typeface="+mn-lt"/>
                <a:ea typeface="+mn-ea"/>
                <a:cs typeface="+mn-cs"/>
              </a:rPr>
              <a:t> величину) и спектральный класс (температуру). Для большого числа </a:t>
            </a:r>
            <a:r>
              <a:rPr lang="ru-RU" sz="1200" b="0" i="0" u="none" strike="noStrike" kern="1200" baseline="0" dirty="0" err="1" smtClean="0">
                <a:solidFill>
                  <a:schemeClr val="tx1"/>
                </a:solidFill>
                <a:latin typeface="+mn-lt"/>
                <a:ea typeface="+mn-ea"/>
                <a:cs typeface="+mn-cs"/>
              </a:rPr>
              <a:t>звѐзд</a:t>
            </a:r>
            <a:r>
              <a:rPr lang="ru-RU" sz="1200" b="0" i="0" u="none" strike="noStrike" kern="1200" baseline="0" dirty="0" smtClean="0">
                <a:solidFill>
                  <a:schemeClr val="tx1"/>
                </a:solidFill>
                <a:latin typeface="+mn-lt"/>
                <a:ea typeface="+mn-ea"/>
                <a:cs typeface="+mn-cs"/>
              </a:rPr>
              <a:t> </a:t>
            </a:r>
            <a:r>
              <a:rPr lang="ru-RU" sz="1200" b="1" i="0" u="none" strike="noStrike" kern="1200" baseline="0" dirty="0" smtClean="0">
                <a:solidFill>
                  <a:schemeClr val="tx1"/>
                </a:solidFill>
                <a:latin typeface="+mn-lt"/>
                <a:ea typeface="+mn-ea"/>
                <a:cs typeface="+mn-cs"/>
              </a:rPr>
              <a:t>только эти характеристики (светимость и спектр) </a:t>
            </a:r>
            <a:r>
              <a:rPr lang="ru-RU" sz="1200" b="0" i="0" u="none" strike="noStrike" kern="1200" baseline="0" dirty="0" smtClean="0">
                <a:solidFill>
                  <a:schemeClr val="tx1"/>
                </a:solidFill>
                <a:latin typeface="+mn-lt"/>
                <a:ea typeface="+mn-ea"/>
                <a:cs typeface="+mn-cs"/>
              </a:rPr>
              <a:t>можно получить непосредственно из наблюдений. </a:t>
            </a:r>
          </a:p>
          <a:p>
            <a:r>
              <a:rPr lang="ru-RU" sz="1200" b="0" i="0" u="none" strike="noStrike" kern="1200" baseline="0" dirty="0" smtClean="0">
                <a:solidFill>
                  <a:schemeClr val="tx1"/>
                </a:solidFill>
                <a:latin typeface="+mn-lt"/>
                <a:ea typeface="+mn-ea"/>
                <a:cs typeface="+mn-cs"/>
              </a:rPr>
              <a:t>Так как </a:t>
            </a:r>
            <a:r>
              <a:rPr lang="ru-RU" sz="1200" b="0" i="0" u="none" strike="noStrike" kern="1200" baseline="0" dirty="0" err="1" smtClean="0">
                <a:solidFill>
                  <a:schemeClr val="tx1"/>
                </a:solidFill>
                <a:latin typeface="+mn-lt"/>
                <a:ea typeface="+mn-ea"/>
                <a:cs typeface="+mn-cs"/>
              </a:rPr>
              <a:t>чѐткое</a:t>
            </a:r>
            <a:r>
              <a:rPr lang="ru-RU" sz="1200" b="0" i="0" u="none" strike="noStrike" kern="1200" baseline="0" dirty="0" smtClean="0">
                <a:solidFill>
                  <a:schemeClr val="tx1"/>
                </a:solidFill>
                <a:latin typeface="+mn-lt"/>
                <a:ea typeface="+mn-ea"/>
                <a:cs typeface="+mn-cs"/>
              </a:rPr>
              <a:t> определение понятия «светимость» в учебнике не приводится, уточним его. В первую очередь следует разъяснить учащимся, что в астрономии сложился собственный научный язык и некоторые величины имеют отличное от таких же по сути физических величин название. </a:t>
            </a:r>
          </a:p>
          <a:p>
            <a:r>
              <a:rPr lang="ru-RU" sz="1200" b="0" i="0" u="none" strike="noStrike" kern="1200" baseline="0" dirty="0" smtClean="0">
                <a:solidFill>
                  <a:schemeClr val="tx1"/>
                </a:solidFill>
                <a:latin typeface="+mn-lt"/>
                <a:ea typeface="+mn-ea"/>
                <a:cs typeface="+mn-cs"/>
              </a:rPr>
              <a:t>Энергия, излучаемая звездой, в астрономии характеризуется светимостью </a:t>
            </a:r>
            <a:r>
              <a:rPr lang="ru-RU" sz="1200" b="0" i="1" u="none" strike="noStrike" kern="1200" baseline="0" dirty="0" smtClean="0">
                <a:solidFill>
                  <a:schemeClr val="tx1"/>
                </a:solidFill>
                <a:latin typeface="+mn-lt"/>
                <a:ea typeface="+mn-ea"/>
                <a:cs typeface="+mn-cs"/>
              </a:rPr>
              <a:t>L</a:t>
            </a:r>
            <a:r>
              <a:rPr lang="ru-RU" sz="1200" b="0" i="0" u="none" strike="noStrike" kern="1200" baseline="0" dirty="0" smtClean="0">
                <a:solidFill>
                  <a:schemeClr val="tx1"/>
                </a:solidFill>
                <a:latin typeface="+mn-lt"/>
                <a:ea typeface="+mn-ea"/>
                <a:cs typeface="+mn-cs"/>
              </a:rPr>
              <a:t>, интенсивностью излучения </a:t>
            </a:r>
            <a:r>
              <a:rPr lang="ru-RU" sz="1200" b="0" i="1" u="none" strike="noStrike" kern="1200" baseline="0" dirty="0" smtClean="0">
                <a:solidFill>
                  <a:schemeClr val="tx1"/>
                </a:solidFill>
                <a:latin typeface="+mn-lt"/>
                <a:ea typeface="+mn-ea"/>
                <a:cs typeface="+mn-cs"/>
              </a:rPr>
              <a:t>I </a:t>
            </a:r>
            <a:r>
              <a:rPr lang="ru-RU" sz="1200" b="0" i="0" u="none" strike="noStrike" kern="1200" baseline="0" dirty="0" smtClean="0">
                <a:solidFill>
                  <a:schemeClr val="tx1"/>
                </a:solidFill>
                <a:latin typeface="+mn-lt"/>
                <a:ea typeface="+mn-ea"/>
                <a:cs typeface="+mn-cs"/>
              </a:rPr>
              <a:t>и </a:t>
            </a:r>
            <a:r>
              <a:rPr lang="ru-RU" sz="1200" b="0" i="0" u="none" strike="noStrike" kern="1200" baseline="0" dirty="0" err="1" smtClean="0">
                <a:solidFill>
                  <a:schemeClr val="tx1"/>
                </a:solidFill>
                <a:latin typeface="+mn-lt"/>
                <a:ea typeface="+mn-ea"/>
                <a:cs typeface="+mn-cs"/>
              </a:rPr>
              <a:t>освещѐнностью</a:t>
            </a:r>
            <a:r>
              <a:rPr lang="ru-RU" sz="1200" b="0" i="0" u="none" strike="noStrike" kern="1200" baseline="0" dirty="0" smtClean="0">
                <a:solidFill>
                  <a:schemeClr val="tx1"/>
                </a:solidFill>
                <a:latin typeface="+mn-lt"/>
                <a:ea typeface="+mn-ea"/>
                <a:cs typeface="+mn-cs"/>
              </a:rPr>
              <a:t> </a:t>
            </a:r>
            <a:r>
              <a:rPr lang="ru-RU" sz="1200" b="0" i="1" u="none" strike="noStrike" kern="1200" baseline="0" dirty="0" smtClean="0">
                <a:solidFill>
                  <a:schemeClr val="tx1"/>
                </a:solidFill>
                <a:latin typeface="+mn-lt"/>
                <a:ea typeface="+mn-ea"/>
                <a:cs typeface="+mn-cs"/>
              </a:rPr>
              <a:t>Е</a:t>
            </a:r>
            <a:r>
              <a:rPr lang="ru-RU" sz="1200" b="0" i="0" u="none" strike="noStrike" kern="1200" baseline="0" dirty="0" smtClean="0">
                <a:solidFill>
                  <a:schemeClr val="tx1"/>
                </a:solidFill>
                <a:latin typeface="+mn-lt"/>
                <a:ea typeface="+mn-ea"/>
                <a:cs typeface="+mn-cs"/>
              </a:rPr>
              <a:t>. </a:t>
            </a:r>
          </a:p>
          <a:p>
            <a:r>
              <a:rPr lang="ru-RU" sz="1200" b="1" i="0" u="none" strike="noStrike" kern="1200" baseline="0" dirty="0" smtClean="0">
                <a:solidFill>
                  <a:schemeClr val="tx1"/>
                </a:solidFill>
                <a:latin typeface="+mn-lt"/>
                <a:ea typeface="+mn-ea"/>
                <a:cs typeface="+mn-cs"/>
              </a:rPr>
              <a:t>Светимость </a:t>
            </a:r>
            <a:r>
              <a:rPr lang="ru-RU" sz="1200" b="0" i="0" u="none" strike="noStrike" kern="1200" baseline="0" dirty="0" smtClean="0">
                <a:solidFill>
                  <a:schemeClr val="tx1"/>
                </a:solidFill>
                <a:latin typeface="+mn-lt"/>
                <a:ea typeface="+mn-ea"/>
                <a:cs typeface="+mn-cs"/>
              </a:rPr>
              <a:t>звезды — физическая величина, характеризующая полную энергию, излучаемую звездой по всем направлениям в единицу времени. Обозначается </a:t>
            </a:r>
            <a:r>
              <a:rPr lang="ru-RU" sz="1200" b="0" i="1" u="none" strike="noStrike" kern="1200" baseline="0" dirty="0" smtClean="0">
                <a:solidFill>
                  <a:schemeClr val="tx1"/>
                </a:solidFill>
                <a:latin typeface="+mn-lt"/>
                <a:ea typeface="+mn-ea"/>
                <a:cs typeface="+mn-cs"/>
              </a:rPr>
              <a:t>L </a:t>
            </a:r>
            <a:r>
              <a:rPr lang="ru-RU" sz="1200" b="0" i="0" u="none" strike="noStrike" kern="1200" baseline="0" dirty="0" smtClean="0">
                <a:solidFill>
                  <a:schemeClr val="tx1"/>
                </a:solidFill>
                <a:latin typeface="+mn-lt"/>
                <a:ea typeface="+mn-ea"/>
                <a:cs typeface="+mn-cs"/>
              </a:rPr>
              <a:t>(светимость по-английски — </a:t>
            </a:r>
            <a:r>
              <a:rPr lang="ru-RU" sz="1200" b="0" i="1" u="none" strike="noStrike" kern="1200" baseline="0" dirty="0" err="1" smtClean="0">
                <a:solidFill>
                  <a:schemeClr val="tx1"/>
                </a:solidFill>
                <a:latin typeface="+mn-lt"/>
                <a:ea typeface="+mn-ea"/>
                <a:cs typeface="+mn-cs"/>
              </a:rPr>
              <a:t>luminosity</a:t>
            </a:r>
            <a:r>
              <a:rPr lang="ru-RU" sz="1200" b="0" i="0" u="none" strike="noStrike" kern="1200" baseline="0" dirty="0" smtClean="0">
                <a:solidFill>
                  <a:schemeClr val="tx1"/>
                </a:solidFill>
                <a:latin typeface="+mn-lt"/>
                <a:ea typeface="+mn-ea"/>
                <a:cs typeface="+mn-cs"/>
              </a:rPr>
              <a:t>). Единица измерения — ватт, т. е. светимость имеет такую же размерность, как и мощность. В астрономии удобно светимости </a:t>
            </a:r>
            <a:r>
              <a:rPr lang="ru-RU" sz="1200" b="0" i="0" u="none" strike="noStrike" kern="1200" baseline="0" dirty="0" err="1" smtClean="0">
                <a:solidFill>
                  <a:schemeClr val="tx1"/>
                </a:solidFill>
                <a:latin typeface="+mn-lt"/>
                <a:ea typeface="+mn-ea"/>
                <a:cs typeface="+mn-cs"/>
              </a:rPr>
              <a:t>звѐзд</a:t>
            </a:r>
            <a:r>
              <a:rPr lang="ru-RU" sz="1200" b="0" i="0" u="none" strike="noStrike" kern="1200" baseline="0" dirty="0" smtClean="0">
                <a:solidFill>
                  <a:schemeClr val="tx1"/>
                </a:solidFill>
                <a:latin typeface="+mn-lt"/>
                <a:ea typeface="+mn-ea"/>
                <a:cs typeface="+mn-cs"/>
              </a:rPr>
              <a:t> выражать в светимостях Солнца </a:t>
            </a:r>
            <a:r>
              <a:rPr lang="ru-RU" sz="1200" b="0" i="1" u="none" strike="noStrike" kern="1200" baseline="0" dirty="0" smtClean="0">
                <a:solidFill>
                  <a:schemeClr val="tx1"/>
                </a:solidFill>
                <a:latin typeface="+mn-lt"/>
                <a:ea typeface="+mn-ea"/>
                <a:cs typeface="+mn-cs"/>
              </a:rPr>
              <a:t>L</a:t>
            </a:r>
            <a:r>
              <a:rPr lang="ru-RU" sz="1200" b="0" i="0" u="none" strike="noStrike" kern="1200" baseline="0" dirty="0" smtClean="0">
                <a:solidFill>
                  <a:schemeClr val="tx1"/>
                </a:solidFill>
                <a:latin typeface="+mn-lt"/>
                <a:ea typeface="+mn-ea"/>
                <a:cs typeface="+mn-cs"/>
              </a:rPr>
              <a:t> : </a:t>
            </a:r>
            <a:r>
              <a:rPr lang="ru-RU" sz="1200" b="0" i="1" u="none" strike="noStrike" kern="1200" baseline="0" dirty="0" smtClean="0">
                <a:solidFill>
                  <a:schemeClr val="tx1"/>
                </a:solidFill>
                <a:latin typeface="+mn-lt"/>
                <a:ea typeface="+mn-ea"/>
                <a:cs typeface="+mn-cs"/>
              </a:rPr>
              <a:t>L</a:t>
            </a:r>
            <a:r>
              <a:rPr lang="ru-RU" sz="1200" b="0" i="0" u="none" strike="noStrike" kern="1200" baseline="0" dirty="0" smtClean="0">
                <a:solidFill>
                  <a:schemeClr val="tx1"/>
                </a:solidFill>
                <a:latin typeface="+mn-lt"/>
                <a:ea typeface="+mn-ea"/>
                <a:cs typeface="+mn-cs"/>
              </a:rPr>
              <a:t> = 3,8 ∙ 10</a:t>
            </a:r>
            <a:r>
              <a:rPr lang="ru-RU" sz="1200" b="0" i="0" u="none" strike="noStrike" kern="1200" baseline="30000" dirty="0" smtClean="0">
                <a:solidFill>
                  <a:schemeClr val="tx1"/>
                </a:solidFill>
                <a:latin typeface="+mn-lt"/>
                <a:ea typeface="+mn-ea"/>
                <a:cs typeface="+mn-cs"/>
              </a:rPr>
              <a:t>26</a:t>
            </a:r>
            <a:r>
              <a:rPr lang="ru-RU" sz="1200" b="0" i="0" u="none" strike="noStrike" kern="1200" baseline="0" dirty="0" smtClean="0">
                <a:solidFill>
                  <a:schemeClr val="tx1"/>
                </a:solidFill>
                <a:latin typeface="+mn-lt"/>
                <a:ea typeface="+mn-ea"/>
                <a:cs typeface="+mn-cs"/>
              </a:rPr>
              <a:t> Вт. </a:t>
            </a:r>
            <a:endParaRPr lang="en-US" sz="1200" b="0" i="0" u="none" strike="noStrike" kern="1200" baseline="0" dirty="0" smtClean="0">
              <a:solidFill>
                <a:schemeClr val="tx1"/>
              </a:solidFill>
              <a:latin typeface="+mn-lt"/>
              <a:ea typeface="+mn-ea"/>
              <a:cs typeface="+mn-cs"/>
            </a:endParaRPr>
          </a:p>
          <a:p>
            <a:r>
              <a:rPr lang="ru-RU" dirty="0" smtClean="0"/>
              <a:t>Интенсивность излучения I — физическая величина, характеризующая мощность излучения с единицы поверхности звезды, измеряется в Вт/м</a:t>
            </a:r>
            <a:r>
              <a:rPr lang="ru-RU" baseline="30000" dirty="0" smtClean="0"/>
              <a:t>2</a:t>
            </a:r>
            <a:r>
              <a:rPr lang="ru-RU" dirty="0" smtClean="0"/>
              <a:t>.</a:t>
            </a:r>
          </a:p>
          <a:p>
            <a:r>
              <a:rPr lang="ru-RU" dirty="0" smtClean="0"/>
              <a:t>Очевидно, что L = I ∙ S, где S — площадь поверхности излучаемого тела. Считая звезду шаром, имеем: L = I ∙ 4πR</a:t>
            </a:r>
            <a:r>
              <a:rPr lang="ru-RU" baseline="30000" dirty="0" smtClean="0"/>
              <a:t>2</a:t>
            </a:r>
            <a:r>
              <a:rPr lang="ru-RU" dirty="0" smtClean="0"/>
              <a:t>.</a:t>
            </a:r>
          </a:p>
          <a:p>
            <a:r>
              <a:rPr lang="ru-RU" dirty="0" smtClean="0"/>
              <a:t>Наблюдения показывают, что сплошной спектр излучения звезды близок к излучению абсолютно </a:t>
            </a:r>
            <a:r>
              <a:rPr lang="ru-RU" dirty="0" err="1" smtClean="0"/>
              <a:t>чѐрного</a:t>
            </a:r>
            <a:r>
              <a:rPr lang="ru-RU" dirty="0" smtClean="0"/>
              <a:t> тела с температурой, равной температуре </a:t>
            </a:r>
            <a:r>
              <a:rPr lang="ru-RU" dirty="0" err="1" smtClean="0"/>
              <a:t>еѐ</a:t>
            </a:r>
            <a:r>
              <a:rPr lang="ru-RU" dirty="0" smtClean="0"/>
              <a:t> фотосферы. Поэтому для вычисления светимости звезды используют закон Стефана—Больцмана:</a:t>
            </a:r>
          </a:p>
          <a:p>
            <a:r>
              <a:rPr lang="ru-RU" dirty="0" smtClean="0"/>
              <a:t>, где σ = 5,67 ∙ 10</a:t>
            </a:r>
            <a:r>
              <a:rPr lang="ru-RU" baseline="30000" dirty="0" smtClean="0"/>
              <a:t>8</a:t>
            </a:r>
            <a:r>
              <a:rPr lang="ru-RU" dirty="0" smtClean="0"/>
              <a:t> кг ∙ с</a:t>
            </a:r>
            <a:r>
              <a:rPr lang="ru-RU" baseline="30000" dirty="0" smtClean="0"/>
              <a:t>3</a:t>
            </a:r>
            <a:r>
              <a:rPr lang="ru-RU" dirty="0" smtClean="0"/>
              <a:t> ∙ К</a:t>
            </a:r>
            <a:r>
              <a:rPr lang="ru-RU" baseline="30000" dirty="0" smtClean="0"/>
              <a:t>4</a:t>
            </a:r>
            <a:r>
              <a:rPr lang="ru-RU" dirty="0" smtClean="0"/>
              <a:t> — постоянная Стефана—Больцмана (в учебнике таким образом рассчитывается светимость Солнца, см. с. 83).</a:t>
            </a:r>
          </a:p>
          <a:p>
            <a:r>
              <a:rPr lang="ru-RU" dirty="0" smtClean="0"/>
              <a:t>Освещённость Е — это количество световой энергии, попадающее на поверхность единичной площади за единицу времени, измеряется в Вт/м</a:t>
            </a:r>
            <a:r>
              <a:rPr lang="ru-RU" baseline="30000" dirty="0" smtClean="0"/>
              <a:t>2</a:t>
            </a:r>
            <a:r>
              <a:rPr lang="ru-RU" dirty="0" smtClean="0"/>
              <a:t>. Мерой </a:t>
            </a:r>
            <a:r>
              <a:rPr lang="ru-RU" dirty="0" err="1" smtClean="0"/>
              <a:t>освещѐнности</a:t>
            </a:r>
            <a:r>
              <a:rPr lang="ru-RU" dirty="0" smtClean="0"/>
              <a:t> в астрономии обычно является видимая </a:t>
            </a:r>
            <a:r>
              <a:rPr lang="ru-RU" dirty="0" err="1" smtClean="0"/>
              <a:t>звѐздная</a:t>
            </a:r>
            <a:r>
              <a:rPr lang="ru-RU" dirty="0" smtClean="0"/>
              <a:t> величина источника.</a:t>
            </a:r>
          </a:p>
          <a:p>
            <a:r>
              <a:rPr lang="ru-RU" dirty="0" smtClean="0"/>
              <a:t>Не следует путать понятия интенсивности и </a:t>
            </a:r>
            <a:r>
              <a:rPr lang="ru-RU" dirty="0" err="1" smtClean="0"/>
              <a:t>освещѐнности</a:t>
            </a:r>
            <a:r>
              <a:rPr lang="ru-RU" dirty="0" smtClean="0"/>
              <a:t>. Интенсивность характеризует энергию, излучаемую звездой, а </a:t>
            </a:r>
            <a:r>
              <a:rPr lang="ru-RU" dirty="0" err="1" smtClean="0"/>
              <a:t>освещѐнность</a:t>
            </a:r>
            <a:r>
              <a:rPr lang="ru-RU" dirty="0" smtClean="0"/>
              <a:t> — энергию, приходящуюся на единицу поверхности </a:t>
            </a:r>
            <a:r>
              <a:rPr lang="ru-RU" dirty="0" err="1" smtClean="0"/>
              <a:t>удалѐнного</a:t>
            </a:r>
            <a:r>
              <a:rPr lang="ru-RU" dirty="0" smtClean="0"/>
              <a:t> тела (например, планеты).</a:t>
            </a:r>
          </a:p>
          <a:p>
            <a:r>
              <a:rPr lang="ru-RU" dirty="0" smtClean="0"/>
              <a:t>Светимость звезды зависит от двух </a:t>
            </a:r>
            <a:r>
              <a:rPr lang="ru-RU" dirty="0" err="1" smtClean="0"/>
              <a:t>еѐ</a:t>
            </a:r>
            <a:r>
              <a:rPr lang="ru-RU" dirty="0" smtClean="0"/>
              <a:t> физических характеристик: температуры и радиуса. Важно понимать, что интенсивность (мощность) излучения энергии единицей поверхности зависит только от температуры. Полная энергия, излучаемая звездой, пропорциональна площади </a:t>
            </a:r>
            <a:r>
              <a:rPr lang="ru-RU" dirty="0" err="1" smtClean="0"/>
              <a:t>еѐ</a:t>
            </a:r>
            <a:r>
              <a:rPr lang="ru-RU" dirty="0" smtClean="0"/>
              <a:t> поверхности, следовательно, зависит от радиуса звезды.</a:t>
            </a:r>
            <a:endParaRPr lang="en-US" dirty="0" smtClean="0"/>
          </a:p>
          <a:p>
            <a:r>
              <a:rPr lang="ru-RU" dirty="0" smtClean="0"/>
              <a:t>Масса звезды имеет фундаментальное значение в определении </a:t>
            </a:r>
            <a:r>
              <a:rPr lang="ru-RU" dirty="0" err="1" smtClean="0"/>
              <a:t>еѐ</a:t>
            </a:r>
            <a:r>
              <a:rPr lang="ru-RU" dirty="0" smtClean="0"/>
              <a:t> физических характеристик. Количественно это выражается зависимостью «масса-светимость» для </a:t>
            </a:r>
            <a:r>
              <a:rPr lang="ru-RU" dirty="0" err="1" smtClean="0"/>
              <a:t>звѐзд</a:t>
            </a:r>
            <a:r>
              <a:rPr lang="ru-RU" dirty="0" smtClean="0"/>
              <a:t> главной последовательности</a:t>
            </a:r>
            <a:endParaRPr lang="en-US" dirty="0" smtClean="0"/>
          </a:p>
          <a:p>
            <a:r>
              <a:rPr lang="ru-RU" dirty="0" smtClean="0"/>
              <a:t>Важно подчеркнуть, что эта закономерность справедлива для звёзд главной последовательности. Массивные </a:t>
            </a:r>
            <a:r>
              <a:rPr lang="ru-RU" dirty="0" err="1" smtClean="0"/>
              <a:t>звѐзды</a:t>
            </a:r>
            <a:r>
              <a:rPr lang="ru-RU" dirty="0" smtClean="0"/>
              <a:t> главной последовательности обладают большей светимостью, так как температура в их недрах более высокая, что благоприятно для протекания ядерных реакций. С другой стороны, реакции горения протекают интенсивнее, и время пребывания массивной звезды на главной последовательности меньше, чем у менее массивных. При исчерпании «ядерного горючего» светимость звезды значительно меняется, а масса звезды при этом изменяется в гораздо меньшей степени. На диаграмме ГР такие </a:t>
            </a:r>
            <a:r>
              <a:rPr lang="ru-RU" dirty="0" err="1" smtClean="0"/>
              <a:t>звѐзды</a:t>
            </a:r>
            <a:r>
              <a:rPr lang="ru-RU" dirty="0" smtClean="0"/>
              <a:t> расположены вне главной последовательности.</a:t>
            </a:r>
          </a:p>
          <a:p>
            <a:r>
              <a:rPr lang="ru-RU" dirty="0" smtClean="0"/>
              <a:t>В процессе жизни изменяются и спектр </a:t>
            </a:r>
            <a:r>
              <a:rPr lang="ru-RU" dirty="0" err="1" smtClean="0"/>
              <a:t>звѐзд</a:t>
            </a:r>
            <a:r>
              <a:rPr lang="ru-RU" dirty="0" smtClean="0"/>
              <a:t>, и их светимость. А так как положение звезды на диаграмме ГР определяется именно этими характеристиками, то в течение жизни звезда будет «перемещаться» по ней. Именно поэтому можно проследить эволюцию </a:t>
            </a:r>
            <a:r>
              <a:rPr lang="ru-RU" dirty="0" err="1" smtClean="0"/>
              <a:t>звѐзд</a:t>
            </a:r>
            <a:r>
              <a:rPr lang="ru-RU" dirty="0" smtClean="0"/>
              <a:t> на диаграмме ГР. Важно понимать, что изменение положения звезды на диаграмме с течением времени связано только с изменением </a:t>
            </a:r>
            <a:r>
              <a:rPr lang="ru-RU" dirty="0" err="1" smtClean="0"/>
              <a:t>еѐ</a:t>
            </a:r>
            <a:r>
              <a:rPr lang="ru-RU" dirty="0" smtClean="0"/>
              <a:t> физических характеристик.</a:t>
            </a:r>
            <a:endParaRPr lang="en-US" dirty="0" smtClean="0"/>
          </a:p>
          <a:p>
            <a:r>
              <a:rPr lang="ru-RU" dirty="0" smtClean="0"/>
              <a:t>Большую роль диаграмма ГР имеет для изучения характеристик </a:t>
            </a:r>
            <a:r>
              <a:rPr lang="ru-RU" dirty="0" err="1" smtClean="0"/>
              <a:t>звѐзд</a:t>
            </a:r>
            <a:r>
              <a:rPr lang="ru-RU" dirty="0" smtClean="0"/>
              <a:t> в </a:t>
            </a:r>
            <a:r>
              <a:rPr lang="ru-RU" dirty="0" err="1" smtClean="0"/>
              <a:t>звѐздных</a:t>
            </a:r>
            <a:r>
              <a:rPr lang="ru-RU" dirty="0" smtClean="0"/>
              <a:t> скоплениях. </a:t>
            </a:r>
            <a:r>
              <a:rPr lang="ru-RU" dirty="0" err="1" smtClean="0"/>
              <a:t>Звѐздные</a:t>
            </a:r>
            <a:r>
              <a:rPr lang="ru-RU" dirty="0" smtClean="0"/>
              <a:t> скопления имеют примерно одинаковый возраст, но при этом могут сильно различаться по массам. Вид диаграммы будет различным для различных </a:t>
            </a:r>
            <a:r>
              <a:rPr lang="ru-RU" dirty="0" err="1" smtClean="0"/>
              <a:t>звѐздных</a:t>
            </a:r>
            <a:r>
              <a:rPr lang="ru-RU" dirty="0" smtClean="0"/>
              <a:t> скоплений, а </a:t>
            </a:r>
            <a:r>
              <a:rPr lang="ru-RU" dirty="0" err="1" smtClean="0"/>
              <a:t>еѐ</a:t>
            </a:r>
            <a:r>
              <a:rPr lang="ru-RU" dirty="0" smtClean="0"/>
              <a:t> анализ позволит определить физические характеристики скопления в целом, в частности, его возраст и расстояние до него.</a:t>
            </a:r>
            <a:endParaRPr lang="en-US" dirty="0" smtClean="0"/>
          </a:p>
          <a:p>
            <a:r>
              <a:rPr lang="ru-RU" dirty="0" smtClean="0"/>
              <a:t>Анализ диаграммы ГР позволяет выделить различные группы </a:t>
            </a:r>
            <a:r>
              <a:rPr lang="ru-RU" dirty="0" err="1" smtClean="0"/>
              <a:t>звѐзд</a:t>
            </a:r>
            <a:r>
              <a:rPr lang="ru-RU" dirty="0" smtClean="0"/>
              <a:t>, </a:t>
            </a:r>
            <a:r>
              <a:rPr lang="ru-RU" dirty="0" err="1" smtClean="0"/>
              <a:t>объединѐнные</a:t>
            </a:r>
            <a:r>
              <a:rPr lang="ru-RU" dirty="0" smtClean="0"/>
              <a:t> общими физическими свойствами. Для </a:t>
            </a:r>
            <a:r>
              <a:rPr lang="ru-RU" dirty="0" err="1" smtClean="0"/>
              <a:t>звѐзд</a:t>
            </a:r>
            <a:r>
              <a:rPr lang="ru-RU" dirty="0" smtClean="0"/>
              <a:t> главной последовательности </a:t>
            </a:r>
            <a:r>
              <a:rPr lang="ru-RU" dirty="0" err="1" smtClean="0"/>
              <a:t>чѐтко</a:t>
            </a:r>
            <a:r>
              <a:rPr lang="ru-RU" dirty="0" smtClean="0"/>
              <a:t> выражена зависимость между температурой и светимостью. Внимательное изучение диаграммы позволяет выделить на ней ряд других последовательностей: область красных гигантов, сверхгигантов, белых карликов.</a:t>
            </a:r>
          </a:p>
          <a:p>
            <a:endParaRPr lang="en-US" dirty="0" smtClean="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305155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u="none" strike="noStrike" kern="1200" baseline="0" dirty="0" smtClean="0">
                <a:solidFill>
                  <a:schemeClr val="tx1"/>
                </a:solidFill>
                <a:latin typeface="+mn-lt"/>
                <a:ea typeface="+mn-ea"/>
                <a:cs typeface="+mn-cs"/>
              </a:rPr>
              <a:t>Диаграмма ГР связывает две основные характеристики звезды: светимость (или абсолютную </a:t>
            </a:r>
            <a:r>
              <a:rPr lang="ru-RU" sz="1200" b="0" i="0" u="none" strike="noStrike" kern="1200" baseline="0" dirty="0" err="1" smtClean="0">
                <a:solidFill>
                  <a:schemeClr val="tx1"/>
                </a:solidFill>
                <a:latin typeface="+mn-lt"/>
                <a:ea typeface="+mn-ea"/>
                <a:cs typeface="+mn-cs"/>
              </a:rPr>
              <a:t>звѐздную</a:t>
            </a:r>
            <a:r>
              <a:rPr lang="ru-RU" sz="1200" b="0" i="0" u="none" strike="noStrike" kern="1200" baseline="0" dirty="0" smtClean="0">
                <a:solidFill>
                  <a:schemeClr val="tx1"/>
                </a:solidFill>
                <a:latin typeface="+mn-lt"/>
                <a:ea typeface="+mn-ea"/>
                <a:cs typeface="+mn-cs"/>
              </a:rPr>
              <a:t> величину) и спектральный класс (температуру). Для большого числа </a:t>
            </a:r>
            <a:r>
              <a:rPr lang="ru-RU" sz="1200" b="0" i="0" u="none" strike="noStrike" kern="1200" baseline="0" dirty="0" err="1" smtClean="0">
                <a:solidFill>
                  <a:schemeClr val="tx1"/>
                </a:solidFill>
                <a:latin typeface="+mn-lt"/>
                <a:ea typeface="+mn-ea"/>
                <a:cs typeface="+mn-cs"/>
              </a:rPr>
              <a:t>звѐзд</a:t>
            </a:r>
            <a:r>
              <a:rPr lang="ru-RU" sz="1200" b="0" i="0" u="none" strike="noStrike" kern="1200" baseline="0" dirty="0" smtClean="0">
                <a:solidFill>
                  <a:schemeClr val="tx1"/>
                </a:solidFill>
                <a:latin typeface="+mn-lt"/>
                <a:ea typeface="+mn-ea"/>
                <a:cs typeface="+mn-cs"/>
              </a:rPr>
              <a:t> </a:t>
            </a:r>
            <a:r>
              <a:rPr lang="ru-RU" sz="1200" b="1" i="0" u="none" strike="noStrike" kern="1200" baseline="0" dirty="0" smtClean="0">
                <a:solidFill>
                  <a:schemeClr val="tx1"/>
                </a:solidFill>
                <a:latin typeface="+mn-lt"/>
                <a:ea typeface="+mn-ea"/>
                <a:cs typeface="+mn-cs"/>
              </a:rPr>
              <a:t>только эти характеристики (светимость и спектр) </a:t>
            </a:r>
            <a:r>
              <a:rPr lang="ru-RU" sz="1200" b="0" i="0" u="none" strike="noStrike" kern="1200" baseline="0" dirty="0" smtClean="0">
                <a:solidFill>
                  <a:schemeClr val="tx1"/>
                </a:solidFill>
                <a:latin typeface="+mn-lt"/>
                <a:ea typeface="+mn-ea"/>
                <a:cs typeface="+mn-cs"/>
              </a:rPr>
              <a:t>можно получить непосредственно из наблюдений. </a:t>
            </a:r>
          </a:p>
          <a:p>
            <a:r>
              <a:rPr lang="ru-RU" sz="1200" b="0" i="0" u="none" strike="noStrike" kern="1200" baseline="0" dirty="0" smtClean="0">
                <a:solidFill>
                  <a:schemeClr val="tx1"/>
                </a:solidFill>
                <a:latin typeface="+mn-lt"/>
                <a:ea typeface="+mn-ea"/>
                <a:cs typeface="+mn-cs"/>
              </a:rPr>
              <a:t>Так как </a:t>
            </a:r>
            <a:r>
              <a:rPr lang="ru-RU" sz="1200" b="0" i="0" u="none" strike="noStrike" kern="1200" baseline="0" dirty="0" err="1" smtClean="0">
                <a:solidFill>
                  <a:schemeClr val="tx1"/>
                </a:solidFill>
                <a:latin typeface="+mn-lt"/>
                <a:ea typeface="+mn-ea"/>
                <a:cs typeface="+mn-cs"/>
              </a:rPr>
              <a:t>чѐткое</a:t>
            </a:r>
            <a:r>
              <a:rPr lang="ru-RU" sz="1200" b="0" i="0" u="none" strike="noStrike" kern="1200" baseline="0" dirty="0" smtClean="0">
                <a:solidFill>
                  <a:schemeClr val="tx1"/>
                </a:solidFill>
                <a:latin typeface="+mn-lt"/>
                <a:ea typeface="+mn-ea"/>
                <a:cs typeface="+mn-cs"/>
              </a:rPr>
              <a:t> определение понятия «светимость» в учебнике не приводится, уточним его. В первую очередь следует разъяснить учащимся, что в астрономии сложился собственный научный язык и некоторые величины имеют отличное от таких же по сути физических величин название. </a:t>
            </a:r>
          </a:p>
          <a:p>
            <a:r>
              <a:rPr lang="ru-RU" sz="1200" b="0" i="0" u="none" strike="noStrike" kern="1200" baseline="0" dirty="0" smtClean="0">
                <a:solidFill>
                  <a:schemeClr val="tx1"/>
                </a:solidFill>
                <a:latin typeface="+mn-lt"/>
                <a:ea typeface="+mn-ea"/>
                <a:cs typeface="+mn-cs"/>
              </a:rPr>
              <a:t>Энергия, излучаемая звездой, в астрономии характеризуется светимостью </a:t>
            </a:r>
            <a:r>
              <a:rPr lang="ru-RU" sz="1200" b="0" i="1" u="none" strike="noStrike" kern="1200" baseline="0" dirty="0" smtClean="0">
                <a:solidFill>
                  <a:schemeClr val="tx1"/>
                </a:solidFill>
                <a:latin typeface="+mn-lt"/>
                <a:ea typeface="+mn-ea"/>
                <a:cs typeface="+mn-cs"/>
              </a:rPr>
              <a:t>L</a:t>
            </a:r>
            <a:r>
              <a:rPr lang="ru-RU" sz="1200" b="0" i="0" u="none" strike="noStrike" kern="1200" baseline="0" dirty="0" smtClean="0">
                <a:solidFill>
                  <a:schemeClr val="tx1"/>
                </a:solidFill>
                <a:latin typeface="+mn-lt"/>
                <a:ea typeface="+mn-ea"/>
                <a:cs typeface="+mn-cs"/>
              </a:rPr>
              <a:t>, интенсивностью излучения </a:t>
            </a:r>
            <a:r>
              <a:rPr lang="ru-RU" sz="1200" b="0" i="1" u="none" strike="noStrike" kern="1200" baseline="0" dirty="0" smtClean="0">
                <a:solidFill>
                  <a:schemeClr val="tx1"/>
                </a:solidFill>
                <a:latin typeface="+mn-lt"/>
                <a:ea typeface="+mn-ea"/>
                <a:cs typeface="+mn-cs"/>
              </a:rPr>
              <a:t>I </a:t>
            </a:r>
            <a:r>
              <a:rPr lang="ru-RU" sz="1200" b="0" i="0" u="none" strike="noStrike" kern="1200" baseline="0" dirty="0" smtClean="0">
                <a:solidFill>
                  <a:schemeClr val="tx1"/>
                </a:solidFill>
                <a:latin typeface="+mn-lt"/>
                <a:ea typeface="+mn-ea"/>
                <a:cs typeface="+mn-cs"/>
              </a:rPr>
              <a:t>и </a:t>
            </a:r>
            <a:r>
              <a:rPr lang="ru-RU" sz="1200" b="0" i="0" u="none" strike="noStrike" kern="1200" baseline="0" dirty="0" err="1" smtClean="0">
                <a:solidFill>
                  <a:schemeClr val="tx1"/>
                </a:solidFill>
                <a:latin typeface="+mn-lt"/>
                <a:ea typeface="+mn-ea"/>
                <a:cs typeface="+mn-cs"/>
              </a:rPr>
              <a:t>освещѐнностью</a:t>
            </a:r>
            <a:r>
              <a:rPr lang="ru-RU" sz="1200" b="0" i="0" u="none" strike="noStrike" kern="1200" baseline="0" dirty="0" smtClean="0">
                <a:solidFill>
                  <a:schemeClr val="tx1"/>
                </a:solidFill>
                <a:latin typeface="+mn-lt"/>
                <a:ea typeface="+mn-ea"/>
                <a:cs typeface="+mn-cs"/>
              </a:rPr>
              <a:t> </a:t>
            </a:r>
            <a:r>
              <a:rPr lang="ru-RU" sz="1200" b="0" i="1" u="none" strike="noStrike" kern="1200" baseline="0" dirty="0" smtClean="0">
                <a:solidFill>
                  <a:schemeClr val="tx1"/>
                </a:solidFill>
                <a:latin typeface="+mn-lt"/>
                <a:ea typeface="+mn-ea"/>
                <a:cs typeface="+mn-cs"/>
              </a:rPr>
              <a:t>Е</a:t>
            </a:r>
            <a:r>
              <a:rPr lang="ru-RU" sz="1200" b="0" i="0" u="none" strike="noStrike" kern="1200" baseline="0" dirty="0" smtClean="0">
                <a:solidFill>
                  <a:schemeClr val="tx1"/>
                </a:solidFill>
                <a:latin typeface="+mn-lt"/>
                <a:ea typeface="+mn-ea"/>
                <a:cs typeface="+mn-cs"/>
              </a:rPr>
              <a:t>. </a:t>
            </a:r>
          </a:p>
          <a:p>
            <a:r>
              <a:rPr lang="ru-RU" sz="1200" b="1" i="0" u="none" strike="noStrike" kern="1200" baseline="0" dirty="0" smtClean="0">
                <a:solidFill>
                  <a:schemeClr val="tx1"/>
                </a:solidFill>
                <a:latin typeface="+mn-lt"/>
                <a:ea typeface="+mn-ea"/>
                <a:cs typeface="+mn-cs"/>
              </a:rPr>
              <a:t>Светимость </a:t>
            </a:r>
            <a:r>
              <a:rPr lang="ru-RU" sz="1200" b="0" i="0" u="none" strike="noStrike" kern="1200" baseline="0" dirty="0" smtClean="0">
                <a:solidFill>
                  <a:schemeClr val="tx1"/>
                </a:solidFill>
                <a:latin typeface="+mn-lt"/>
                <a:ea typeface="+mn-ea"/>
                <a:cs typeface="+mn-cs"/>
              </a:rPr>
              <a:t>звезды — физическая величина, характеризующая полную энергию, излучаемую звездой по всем направлениям в единицу времени. Обозначается </a:t>
            </a:r>
            <a:r>
              <a:rPr lang="ru-RU" sz="1200" b="0" i="1" u="none" strike="noStrike" kern="1200" baseline="0" dirty="0" smtClean="0">
                <a:solidFill>
                  <a:schemeClr val="tx1"/>
                </a:solidFill>
                <a:latin typeface="+mn-lt"/>
                <a:ea typeface="+mn-ea"/>
                <a:cs typeface="+mn-cs"/>
              </a:rPr>
              <a:t>L </a:t>
            </a:r>
            <a:r>
              <a:rPr lang="ru-RU" sz="1200" b="0" i="0" u="none" strike="noStrike" kern="1200" baseline="0" dirty="0" smtClean="0">
                <a:solidFill>
                  <a:schemeClr val="tx1"/>
                </a:solidFill>
                <a:latin typeface="+mn-lt"/>
                <a:ea typeface="+mn-ea"/>
                <a:cs typeface="+mn-cs"/>
              </a:rPr>
              <a:t>(светимость по-английски — </a:t>
            </a:r>
            <a:r>
              <a:rPr lang="ru-RU" sz="1200" b="0" i="1" u="none" strike="noStrike" kern="1200" baseline="0" dirty="0" err="1" smtClean="0">
                <a:solidFill>
                  <a:schemeClr val="tx1"/>
                </a:solidFill>
                <a:latin typeface="+mn-lt"/>
                <a:ea typeface="+mn-ea"/>
                <a:cs typeface="+mn-cs"/>
              </a:rPr>
              <a:t>luminosity</a:t>
            </a:r>
            <a:r>
              <a:rPr lang="ru-RU" sz="1200" b="0" i="0" u="none" strike="noStrike" kern="1200" baseline="0" dirty="0" smtClean="0">
                <a:solidFill>
                  <a:schemeClr val="tx1"/>
                </a:solidFill>
                <a:latin typeface="+mn-lt"/>
                <a:ea typeface="+mn-ea"/>
                <a:cs typeface="+mn-cs"/>
              </a:rPr>
              <a:t>). Единица измерения — ватт, т. е. светимость имеет такую же размерность, как и мощность. В астрономии удобно светимости </a:t>
            </a:r>
            <a:r>
              <a:rPr lang="ru-RU" sz="1200" b="0" i="0" u="none" strike="noStrike" kern="1200" baseline="0" dirty="0" err="1" smtClean="0">
                <a:solidFill>
                  <a:schemeClr val="tx1"/>
                </a:solidFill>
                <a:latin typeface="+mn-lt"/>
                <a:ea typeface="+mn-ea"/>
                <a:cs typeface="+mn-cs"/>
              </a:rPr>
              <a:t>звѐзд</a:t>
            </a:r>
            <a:r>
              <a:rPr lang="ru-RU" sz="1200" b="0" i="0" u="none" strike="noStrike" kern="1200" baseline="0" dirty="0" smtClean="0">
                <a:solidFill>
                  <a:schemeClr val="tx1"/>
                </a:solidFill>
                <a:latin typeface="+mn-lt"/>
                <a:ea typeface="+mn-ea"/>
                <a:cs typeface="+mn-cs"/>
              </a:rPr>
              <a:t> выражать в светимостях Солнца </a:t>
            </a:r>
            <a:r>
              <a:rPr lang="ru-RU" sz="1200" b="0" i="1" u="none" strike="noStrike" kern="1200" baseline="0" dirty="0" smtClean="0">
                <a:solidFill>
                  <a:schemeClr val="tx1"/>
                </a:solidFill>
                <a:latin typeface="+mn-lt"/>
                <a:ea typeface="+mn-ea"/>
                <a:cs typeface="+mn-cs"/>
              </a:rPr>
              <a:t>L</a:t>
            </a:r>
            <a:r>
              <a:rPr lang="ru-RU" sz="1200" b="0" i="0" u="none" strike="noStrike" kern="1200" baseline="0" dirty="0" smtClean="0">
                <a:solidFill>
                  <a:schemeClr val="tx1"/>
                </a:solidFill>
                <a:latin typeface="+mn-lt"/>
                <a:ea typeface="+mn-ea"/>
                <a:cs typeface="+mn-cs"/>
              </a:rPr>
              <a:t> : </a:t>
            </a:r>
            <a:r>
              <a:rPr lang="ru-RU" sz="1200" b="0" i="1" u="none" strike="noStrike" kern="1200" baseline="0" dirty="0" smtClean="0">
                <a:solidFill>
                  <a:schemeClr val="tx1"/>
                </a:solidFill>
                <a:latin typeface="+mn-lt"/>
                <a:ea typeface="+mn-ea"/>
                <a:cs typeface="+mn-cs"/>
              </a:rPr>
              <a:t>L</a:t>
            </a:r>
            <a:r>
              <a:rPr lang="ru-RU" sz="1200" b="0" i="0" u="none" strike="noStrike" kern="1200" baseline="0" dirty="0" smtClean="0">
                <a:solidFill>
                  <a:schemeClr val="tx1"/>
                </a:solidFill>
                <a:latin typeface="+mn-lt"/>
                <a:ea typeface="+mn-ea"/>
                <a:cs typeface="+mn-cs"/>
              </a:rPr>
              <a:t> = 3,8 ∙ 10</a:t>
            </a:r>
            <a:r>
              <a:rPr lang="ru-RU" sz="1200" b="0" i="0" u="none" strike="noStrike" kern="1200" baseline="30000" dirty="0" smtClean="0">
                <a:solidFill>
                  <a:schemeClr val="tx1"/>
                </a:solidFill>
                <a:latin typeface="+mn-lt"/>
                <a:ea typeface="+mn-ea"/>
                <a:cs typeface="+mn-cs"/>
              </a:rPr>
              <a:t>26</a:t>
            </a:r>
            <a:r>
              <a:rPr lang="ru-RU" sz="1200" b="0" i="0" u="none" strike="noStrike" kern="1200" baseline="0" dirty="0" smtClean="0">
                <a:solidFill>
                  <a:schemeClr val="tx1"/>
                </a:solidFill>
                <a:latin typeface="+mn-lt"/>
                <a:ea typeface="+mn-ea"/>
                <a:cs typeface="+mn-cs"/>
              </a:rPr>
              <a:t> Вт. </a:t>
            </a:r>
            <a:endParaRPr lang="en-US" sz="1200" b="0" i="0" u="none" strike="noStrike" kern="1200" baseline="0" dirty="0" smtClean="0">
              <a:solidFill>
                <a:schemeClr val="tx1"/>
              </a:solidFill>
              <a:latin typeface="+mn-lt"/>
              <a:ea typeface="+mn-ea"/>
              <a:cs typeface="+mn-cs"/>
            </a:endParaRPr>
          </a:p>
          <a:p>
            <a:r>
              <a:rPr lang="ru-RU" dirty="0" smtClean="0"/>
              <a:t>Интенсивность излучения I — физическая величина, характеризующая мощность излучения с единицы поверхности звезды, измеряется в Вт/м</a:t>
            </a:r>
            <a:r>
              <a:rPr lang="ru-RU" baseline="30000" dirty="0" smtClean="0"/>
              <a:t>2</a:t>
            </a:r>
            <a:r>
              <a:rPr lang="ru-RU" dirty="0" smtClean="0"/>
              <a:t>.</a:t>
            </a:r>
          </a:p>
          <a:p>
            <a:r>
              <a:rPr lang="ru-RU" dirty="0" smtClean="0"/>
              <a:t>Очевидно, что L = I ∙ S, где S — площадь поверхности излучаемого тела. Считая звезду шаром, имеем: L = I ∙ 4πR</a:t>
            </a:r>
            <a:r>
              <a:rPr lang="ru-RU" baseline="30000" dirty="0" smtClean="0"/>
              <a:t>2</a:t>
            </a:r>
            <a:r>
              <a:rPr lang="ru-RU" dirty="0" smtClean="0"/>
              <a:t>.</a:t>
            </a:r>
          </a:p>
          <a:p>
            <a:r>
              <a:rPr lang="ru-RU" dirty="0" smtClean="0"/>
              <a:t>Наблюдения показывают, что сплошной спектр излучения звезды близок к излучению абсолютно </a:t>
            </a:r>
            <a:r>
              <a:rPr lang="ru-RU" dirty="0" err="1" smtClean="0"/>
              <a:t>чѐрного</a:t>
            </a:r>
            <a:r>
              <a:rPr lang="ru-RU" dirty="0" smtClean="0"/>
              <a:t> тела с температурой, равной температуре </a:t>
            </a:r>
            <a:r>
              <a:rPr lang="ru-RU" dirty="0" err="1" smtClean="0"/>
              <a:t>еѐ</a:t>
            </a:r>
            <a:r>
              <a:rPr lang="ru-RU" dirty="0" smtClean="0"/>
              <a:t> фотосферы. Поэтому для вычисления светимости звезды используют закон Стефана—Больцмана:</a:t>
            </a:r>
          </a:p>
          <a:p>
            <a:r>
              <a:rPr lang="ru-RU" dirty="0" smtClean="0"/>
              <a:t>, где σ = 5,67 ∙ 10</a:t>
            </a:r>
            <a:r>
              <a:rPr lang="ru-RU" baseline="30000" dirty="0" smtClean="0"/>
              <a:t>8</a:t>
            </a:r>
            <a:r>
              <a:rPr lang="ru-RU" dirty="0" smtClean="0"/>
              <a:t> кг ∙ с</a:t>
            </a:r>
            <a:r>
              <a:rPr lang="ru-RU" baseline="30000" dirty="0" smtClean="0"/>
              <a:t>3</a:t>
            </a:r>
            <a:r>
              <a:rPr lang="ru-RU" dirty="0" smtClean="0"/>
              <a:t> ∙ К</a:t>
            </a:r>
            <a:r>
              <a:rPr lang="ru-RU" baseline="30000" dirty="0" smtClean="0"/>
              <a:t>4</a:t>
            </a:r>
            <a:r>
              <a:rPr lang="ru-RU" dirty="0" smtClean="0"/>
              <a:t> — постоянная Стефана—Больцмана (в учебнике таким образом рассчитывается светимость Солнца, см. с. 83).</a:t>
            </a:r>
          </a:p>
          <a:p>
            <a:r>
              <a:rPr lang="ru-RU" dirty="0" smtClean="0"/>
              <a:t>Освещённость Е — это количество световой энергии, попадающее на поверхность единичной площади за единицу времени, измеряется в Вт/м</a:t>
            </a:r>
            <a:r>
              <a:rPr lang="ru-RU" baseline="30000" dirty="0" smtClean="0"/>
              <a:t>2</a:t>
            </a:r>
            <a:r>
              <a:rPr lang="ru-RU" dirty="0" smtClean="0"/>
              <a:t>. Мерой </a:t>
            </a:r>
            <a:r>
              <a:rPr lang="ru-RU" dirty="0" err="1" smtClean="0"/>
              <a:t>освещѐнности</a:t>
            </a:r>
            <a:r>
              <a:rPr lang="ru-RU" dirty="0" smtClean="0"/>
              <a:t> в астрономии обычно является видимая </a:t>
            </a:r>
            <a:r>
              <a:rPr lang="ru-RU" dirty="0" err="1" smtClean="0"/>
              <a:t>звѐздная</a:t>
            </a:r>
            <a:r>
              <a:rPr lang="ru-RU" dirty="0" smtClean="0"/>
              <a:t> величина источника.</a:t>
            </a:r>
          </a:p>
          <a:p>
            <a:r>
              <a:rPr lang="ru-RU" dirty="0" smtClean="0"/>
              <a:t>Не следует путать понятия интенсивности и </a:t>
            </a:r>
            <a:r>
              <a:rPr lang="ru-RU" dirty="0" err="1" smtClean="0"/>
              <a:t>освещѐнности</a:t>
            </a:r>
            <a:r>
              <a:rPr lang="ru-RU" dirty="0" smtClean="0"/>
              <a:t>. Интенсивность характеризует энергию, излучаемую звездой, а </a:t>
            </a:r>
            <a:r>
              <a:rPr lang="ru-RU" dirty="0" err="1" smtClean="0"/>
              <a:t>освещѐнность</a:t>
            </a:r>
            <a:r>
              <a:rPr lang="ru-RU" dirty="0" smtClean="0"/>
              <a:t> — энергию, приходящуюся на единицу поверхности </a:t>
            </a:r>
            <a:r>
              <a:rPr lang="ru-RU" dirty="0" err="1" smtClean="0"/>
              <a:t>удалѐнного</a:t>
            </a:r>
            <a:r>
              <a:rPr lang="ru-RU" dirty="0" smtClean="0"/>
              <a:t> тела (например, планеты).</a:t>
            </a:r>
          </a:p>
          <a:p>
            <a:r>
              <a:rPr lang="ru-RU" dirty="0" smtClean="0"/>
              <a:t>Светимость звезды зависит от двух </a:t>
            </a:r>
            <a:r>
              <a:rPr lang="ru-RU" dirty="0" err="1" smtClean="0"/>
              <a:t>еѐ</a:t>
            </a:r>
            <a:r>
              <a:rPr lang="ru-RU" dirty="0" smtClean="0"/>
              <a:t> физических характеристик: температуры и радиуса. Важно понимать, что интенсивность (мощность) излучения энергии единицей поверхности зависит только от температуры. Полная энергия, излучаемая звездой, пропорциональна площади </a:t>
            </a:r>
            <a:r>
              <a:rPr lang="ru-RU" dirty="0" err="1" smtClean="0"/>
              <a:t>еѐ</a:t>
            </a:r>
            <a:r>
              <a:rPr lang="ru-RU" dirty="0" smtClean="0"/>
              <a:t> поверхности, следовательно, зависит от радиуса звезды.</a:t>
            </a:r>
            <a:endParaRPr lang="en-US" dirty="0" smtClean="0"/>
          </a:p>
          <a:p>
            <a:r>
              <a:rPr lang="ru-RU" dirty="0" smtClean="0"/>
              <a:t>Масса звезды имеет фундаментальное значение в определении </a:t>
            </a:r>
            <a:r>
              <a:rPr lang="ru-RU" dirty="0" err="1" smtClean="0"/>
              <a:t>еѐ</a:t>
            </a:r>
            <a:r>
              <a:rPr lang="ru-RU" dirty="0" smtClean="0"/>
              <a:t> физических характеристик. Количественно это выражается зависимостью «масса-светимость» для </a:t>
            </a:r>
            <a:r>
              <a:rPr lang="ru-RU" dirty="0" err="1" smtClean="0"/>
              <a:t>звѐзд</a:t>
            </a:r>
            <a:r>
              <a:rPr lang="ru-RU" dirty="0" smtClean="0"/>
              <a:t> главной последовательности</a:t>
            </a:r>
            <a:endParaRPr lang="en-US" dirty="0" smtClean="0"/>
          </a:p>
          <a:p>
            <a:r>
              <a:rPr lang="ru-RU" dirty="0" smtClean="0"/>
              <a:t>Важно подчеркнуть, что эта закономерность справедлива для звёзд главной последовательности. Массивные </a:t>
            </a:r>
            <a:r>
              <a:rPr lang="ru-RU" dirty="0" err="1" smtClean="0"/>
              <a:t>звѐзды</a:t>
            </a:r>
            <a:r>
              <a:rPr lang="ru-RU" dirty="0" smtClean="0"/>
              <a:t> главной последовательности обладают большей светимостью, так как температура в их недрах более высокая, что благоприятно для протекания ядерных реакций. С другой стороны, реакции горения протекают интенсивнее, и время пребывания массивной звезды на главной последовательности меньше, чем у менее массивных. При исчерпании «ядерного горючего» светимость звезды значительно меняется, а масса звезды при этом изменяется в гораздо меньшей степени. На диаграмме ГР такие </a:t>
            </a:r>
            <a:r>
              <a:rPr lang="ru-RU" dirty="0" err="1" smtClean="0"/>
              <a:t>звѐзды</a:t>
            </a:r>
            <a:r>
              <a:rPr lang="ru-RU" dirty="0" smtClean="0"/>
              <a:t> расположены вне главной последовательности.</a:t>
            </a:r>
          </a:p>
          <a:p>
            <a:r>
              <a:rPr lang="ru-RU" dirty="0" smtClean="0"/>
              <a:t>В процессе жизни изменяются и спектр </a:t>
            </a:r>
            <a:r>
              <a:rPr lang="ru-RU" dirty="0" err="1" smtClean="0"/>
              <a:t>звѐзд</a:t>
            </a:r>
            <a:r>
              <a:rPr lang="ru-RU" dirty="0" smtClean="0"/>
              <a:t>, и их светимость. А так как положение звезды на диаграмме ГР определяется именно этими характеристиками, то в течение жизни звезда будет «перемещаться» по ней. Именно поэтому можно проследить эволюцию </a:t>
            </a:r>
            <a:r>
              <a:rPr lang="ru-RU" dirty="0" err="1" smtClean="0"/>
              <a:t>звѐзд</a:t>
            </a:r>
            <a:r>
              <a:rPr lang="ru-RU" dirty="0" smtClean="0"/>
              <a:t> на диаграмме ГР. Важно понимать, что изменение положения звезды на диаграмме с течением времени связано только с изменением </a:t>
            </a:r>
            <a:r>
              <a:rPr lang="ru-RU" dirty="0" err="1" smtClean="0"/>
              <a:t>еѐ</a:t>
            </a:r>
            <a:r>
              <a:rPr lang="ru-RU" dirty="0" smtClean="0"/>
              <a:t> физических характеристик.</a:t>
            </a:r>
            <a:endParaRPr lang="en-US" dirty="0" smtClean="0"/>
          </a:p>
          <a:p>
            <a:r>
              <a:rPr lang="ru-RU" dirty="0" smtClean="0"/>
              <a:t>Большую роль диаграмма ГР имеет для изучения характеристик </a:t>
            </a:r>
            <a:r>
              <a:rPr lang="ru-RU" dirty="0" err="1" smtClean="0"/>
              <a:t>звѐзд</a:t>
            </a:r>
            <a:r>
              <a:rPr lang="ru-RU" dirty="0" smtClean="0"/>
              <a:t> в </a:t>
            </a:r>
            <a:r>
              <a:rPr lang="ru-RU" dirty="0" err="1" smtClean="0"/>
              <a:t>звѐздных</a:t>
            </a:r>
            <a:r>
              <a:rPr lang="ru-RU" dirty="0" smtClean="0"/>
              <a:t> скоплениях. </a:t>
            </a:r>
            <a:r>
              <a:rPr lang="ru-RU" dirty="0" err="1" smtClean="0"/>
              <a:t>Звѐздные</a:t>
            </a:r>
            <a:r>
              <a:rPr lang="ru-RU" dirty="0" smtClean="0"/>
              <a:t> скопления имеют примерно одинаковый возраст, но при этом могут сильно различаться по массам. Вид диаграммы будет различным для различных </a:t>
            </a:r>
            <a:r>
              <a:rPr lang="ru-RU" dirty="0" err="1" smtClean="0"/>
              <a:t>звѐздных</a:t>
            </a:r>
            <a:r>
              <a:rPr lang="ru-RU" dirty="0" smtClean="0"/>
              <a:t> скоплений, а </a:t>
            </a:r>
            <a:r>
              <a:rPr lang="ru-RU" dirty="0" err="1" smtClean="0"/>
              <a:t>еѐ</a:t>
            </a:r>
            <a:r>
              <a:rPr lang="ru-RU" dirty="0" smtClean="0"/>
              <a:t> анализ позволит определить физические характеристики скопления в целом, в частности, его возраст и расстояние до него.</a:t>
            </a:r>
            <a:endParaRPr lang="en-US" dirty="0" smtClean="0"/>
          </a:p>
          <a:p>
            <a:r>
              <a:rPr lang="ru-RU" dirty="0" smtClean="0"/>
              <a:t>Анализ диаграммы ГР позволяет выделить различные группы </a:t>
            </a:r>
            <a:r>
              <a:rPr lang="ru-RU" dirty="0" err="1" smtClean="0"/>
              <a:t>звѐзд</a:t>
            </a:r>
            <a:r>
              <a:rPr lang="ru-RU" dirty="0" smtClean="0"/>
              <a:t>, </a:t>
            </a:r>
            <a:r>
              <a:rPr lang="ru-RU" dirty="0" err="1" smtClean="0"/>
              <a:t>объединѐнные</a:t>
            </a:r>
            <a:r>
              <a:rPr lang="ru-RU" dirty="0" smtClean="0"/>
              <a:t> общими физическими свойствами. Для </a:t>
            </a:r>
            <a:r>
              <a:rPr lang="ru-RU" dirty="0" err="1" smtClean="0"/>
              <a:t>звѐзд</a:t>
            </a:r>
            <a:r>
              <a:rPr lang="ru-RU" dirty="0" smtClean="0"/>
              <a:t> главной последовательности </a:t>
            </a:r>
            <a:r>
              <a:rPr lang="ru-RU" dirty="0" err="1" smtClean="0"/>
              <a:t>чѐтко</a:t>
            </a:r>
            <a:r>
              <a:rPr lang="ru-RU" dirty="0" smtClean="0"/>
              <a:t> выражена зависимость между температурой и светимостью. Внимательное изучение диаграммы позволяет выделить на ней ряд других последовательностей: область красных гигантов, сверхгигантов, белых карликов.</a:t>
            </a:r>
          </a:p>
          <a:p>
            <a:endParaRPr lang="en-US" dirty="0" smtClean="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99855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u="none" strike="noStrike" kern="1200" baseline="0" dirty="0" smtClean="0">
                <a:solidFill>
                  <a:schemeClr val="tx1"/>
                </a:solidFill>
                <a:latin typeface="+mn-lt"/>
                <a:ea typeface="+mn-ea"/>
                <a:cs typeface="+mn-cs"/>
              </a:rPr>
              <a:t>Диаграмма ГР связывает две основные характеристики звезды: светимость (или абсолютную </a:t>
            </a:r>
            <a:r>
              <a:rPr lang="ru-RU" sz="1200" b="0" i="0" u="none" strike="noStrike" kern="1200" baseline="0" dirty="0" err="1" smtClean="0">
                <a:solidFill>
                  <a:schemeClr val="tx1"/>
                </a:solidFill>
                <a:latin typeface="+mn-lt"/>
                <a:ea typeface="+mn-ea"/>
                <a:cs typeface="+mn-cs"/>
              </a:rPr>
              <a:t>звѐздную</a:t>
            </a:r>
            <a:r>
              <a:rPr lang="ru-RU" sz="1200" b="0" i="0" u="none" strike="noStrike" kern="1200" baseline="0" dirty="0" smtClean="0">
                <a:solidFill>
                  <a:schemeClr val="tx1"/>
                </a:solidFill>
                <a:latin typeface="+mn-lt"/>
                <a:ea typeface="+mn-ea"/>
                <a:cs typeface="+mn-cs"/>
              </a:rPr>
              <a:t> величину) и спектральный класс (температуру). Для большого числа </a:t>
            </a:r>
            <a:r>
              <a:rPr lang="ru-RU" sz="1200" b="0" i="0" u="none" strike="noStrike" kern="1200" baseline="0" dirty="0" err="1" smtClean="0">
                <a:solidFill>
                  <a:schemeClr val="tx1"/>
                </a:solidFill>
                <a:latin typeface="+mn-lt"/>
                <a:ea typeface="+mn-ea"/>
                <a:cs typeface="+mn-cs"/>
              </a:rPr>
              <a:t>звѐзд</a:t>
            </a:r>
            <a:r>
              <a:rPr lang="ru-RU" sz="1200" b="0" i="0" u="none" strike="noStrike" kern="1200" baseline="0" dirty="0" smtClean="0">
                <a:solidFill>
                  <a:schemeClr val="tx1"/>
                </a:solidFill>
                <a:latin typeface="+mn-lt"/>
                <a:ea typeface="+mn-ea"/>
                <a:cs typeface="+mn-cs"/>
              </a:rPr>
              <a:t> </a:t>
            </a:r>
            <a:r>
              <a:rPr lang="ru-RU" sz="1200" b="1" i="0" u="none" strike="noStrike" kern="1200" baseline="0" dirty="0" smtClean="0">
                <a:solidFill>
                  <a:schemeClr val="tx1"/>
                </a:solidFill>
                <a:latin typeface="+mn-lt"/>
                <a:ea typeface="+mn-ea"/>
                <a:cs typeface="+mn-cs"/>
              </a:rPr>
              <a:t>только эти характеристики (светимость и спектр) </a:t>
            </a:r>
            <a:r>
              <a:rPr lang="ru-RU" sz="1200" b="0" i="0" u="none" strike="noStrike" kern="1200" baseline="0" dirty="0" smtClean="0">
                <a:solidFill>
                  <a:schemeClr val="tx1"/>
                </a:solidFill>
                <a:latin typeface="+mn-lt"/>
                <a:ea typeface="+mn-ea"/>
                <a:cs typeface="+mn-cs"/>
              </a:rPr>
              <a:t>можно получить непосредственно из наблюдений. </a:t>
            </a:r>
          </a:p>
          <a:p>
            <a:r>
              <a:rPr lang="ru-RU" sz="1200" b="0" i="0" u="none" strike="noStrike" kern="1200" baseline="0" dirty="0" smtClean="0">
                <a:solidFill>
                  <a:schemeClr val="tx1"/>
                </a:solidFill>
                <a:latin typeface="+mn-lt"/>
                <a:ea typeface="+mn-ea"/>
                <a:cs typeface="+mn-cs"/>
              </a:rPr>
              <a:t>Так как </a:t>
            </a:r>
            <a:r>
              <a:rPr lang="ru-RU" sz="1200" b="0" i="0" u="none" strike="noStrike" kern="1200" baseline="0" dirty="0" err="1" smtClean="0">
                <a:solidFill>
                  <a:schemeClr val="tx1"/>
                </a:solidFill>
                <a:latin typeface="+mn-lt"/>
                <a:ea typeface="+mn-ea"/>
                <a:cs typeface="+mn-cs"/>
              </a:rPr>
              <a:t>чѐткое</a:t>
            </a:r>
            <a:r>
              <a:rPr lang="ru-RU" sz="1200" b="0" i="0" u="none" strike="noStrike" kern="1200" baseline="0" dirty="0" smtClean="0">
                <a:solidFill>
                  <a:schemeClr val="tx1"/>
                </a:solidFill>
                <a:latin typeface="+mn-lt"/>
                <a:ea typeface="+mn-ea"/>
                <a:cs typeface="+mn-cs"/>
              </a:rPr>
              <a:t> определение понятия «светимость» в учебнике не приводится, уточним его. В первую очередь следует разъяснить учащимся, что в астрономии сложился собственный научный язык и некоторые величины имеют отличное от таких же по сути физических величин название. </a:t>
            </a:r>
          </a:p>
          <a:p>
            <a:r>
              <a:rPr lang="ru-RU" sz="1200" b="0" i="0" u="none" strike="noStrike" kern="1200" baseline="0" dirty="0" smtClean="0">
                <a:solidFill>
                  <a:schemeClr val="tx1"/>
                </a:solidFill>
                <a:latin typeface="+mn-lt"/>
                <a:ea typeface="+mn-ea"/>
                <a:cs typeface="+mn-cs"/>
              </a:rPr>
              <a:t>Энергия, излучаемая звездой, в астрономии характеризуется светимостью </a:t>
            </a:r>
            <a:r>
              <a:rPr lang="ru-RU" sz="1200" b="0" i="1" u="none" strike="noStrike" kern="1200" baseline="0" dirty="0" smtClean="0">
                <a:solidFill>
                  <a:schemeClr val="tx1"/>
                </a:solidFill>
                <a:latin typeface="+mn-lt"/>
                <a:ea typeface="+mn-ea"/>
                <a:cs typeface="+mn-cs"/>
              </a:rPr>
              <a:t>L</a:t>
            </a:r>
            <a:r>
              <a:rPr lang="ru-RU" sz="1200" b="0" i="0" u="none" strike="noStrike" kern="1200" baseline="0" dirty="0" smtClean="0">
                <a:solidFill>
                  <a:schemeClr val="tx1"/>
                </a:solidFill>
                <a:latin typeface="+mn-lt"/>
                <a:ea typeface="+mn-ea"/>
                <a:cs typeface="+mn-cs"/>
              </a:rPr>
              <a:t>, интенсивностью излучения </a:t>
            </a:r>
            <a:r>
              <a:rPr lang="ru-RU" sz="1200" b="0" i="1" u="none" strike="noStrike" kern="1200" baseline="0" dirty="0" smtClean="0">
                <a:solidFill>
                  <a:schemeClr val="tx1"/>
                </a:solidFill>
                <a:latin typeface="+mn-lt"/>
                <a:ea typeface="+mn-ea"/>
                <a:cs typeface="+mn-cs"/>
              </a:rPr>
              <a:t>I </a:t>
            </a:r>
            <a:r>
              <a:rPr lang="ru-RU" sz="1200" b="0" i="0" u="none" strike="noStrike" kern="1200" baseline="0" dirty="0" smtClean="0">
                <a:solidFill>
                  <a:schemeClr val="tx1"/>
                </a:solidFill>
                <a:latin typeface="+mn-lt"/>
                <a:ea typeface="+mn-ea"/>
                <a:cs typeface="+mn-cs"/>
              </a:rPr>
              <a:t>и </a:t>
            </a:r>
            <a:r>
              <a:rPr lang="ru-RU" sz="1200" b="0" i="0" u="none" strike="noStrike" kern="1200" baseline="0" dirty="0" err="1" smtClean="0">
                <a:solidFill>
                  <a:schemeClr val="tx1"/>
                </a:solidFill>
                <a:latin typeface="+mn-lt"/>
                <a:ea typeface="+mn-ea"/>
                <a:cs typeface="+mn-cs"/>
              </a:rPr>
              <a:t>освещѐнностью</a:t>
            </a:r>
            <a:r>
              <a:rPr lang="ru-RU" sz="1200" b="0" i="0" u="none" strike="noStrike" kern="1200" baseline="0" dirty="0" smtClean="0">
                <a:solidFill>
                  <a:schemeClr val="tx1"/>
                </a:solidFill>
                <a:latin typeface="+mn-lt"/>
                <a:ea typeface="+mn-ea"/>
                <a:cs typeface="+mn-cs"/>
              </a:rPr>
              <a:t> </a:t>
            </a:r>
            <a:r>
              <a:rPr lang="ru-RU" sz="1200" b="0" i="1" u="none" strike="noStrike" kern="1200" baseline="0" dirty="0" smtClean="0">
                <a:solidFill>
                  <a:schemeClr val="tx1"/>
                </a:solidFill>
                <a:latin typeface="+mn-lt"/>
                <a:ea typeface="+mn-ea"/>
                <a:cs typeface="+mn-cs"/>
              </a:rPr>
              <a:t>Е</a:t>
            </a:r>
            <a:r>
              <a:rPr lang="ru-RU" sz="1200" b="0" i="0" u="none" strike="noStrike" kern="1200" baseline="0" dirty="0" smtClean="0">
                <a:solidFill>
                  <a:schemeClr val="tx1"/>
                </a:solidFill>
                <a:latin typeface="+mn-lt"/>
                <a:ea typeface="+mn-ea"/>
                <a:cs typeface="+mn-cs"/>
              </a:rPr>
              <a:t>. </a:t>
            </a:r>
          </a:p>
          <a:p>
            <a:r>
              <a:rPr lang="ru-RU" sz="1200" b="1" i="0" u="none" strike="noStrike" kern="1200" baseline="0" dirty="0" smtClean="0">
                <a:solidFill>
                  <a:schemeClr val="tx1"/>
                </a:solidFill>
                <a:latin typeface="+mn-lt"/>
                <a:ea typeface="+mn-ea"/>
                <a:cs typeface="+mn-cs"/>
              </a:rPr>
              <a:t>Светимость </a:t>
            </a:r>
            <a:r>
              <a:rPr lang="ru-RU" sz="1200" b="0" i="0" u="none" strike="noStrike" kern="1200" baseline="0" dirty="0" smtClean="0">
                <a:solidFill>
                  <a:schemeClr val="tx1"/>
                </a:solidFill>
                <a:latin typeface="+mn-lt"/>
                <a:ea typeface="+mn-ea"/>
                <a:cs typeface="+mn-cs"/>
              </a:rPr>
              <a:t>звезды — физическая величина, характеризующая полную энергию, излучаемую звездой по всем направлениям в единицу времени. Обозначается </a:t>
            </a:r>
            <a:r>
              <a:rPr lang="ru-RU" sz="1200" b="0" i="1" u="none" strike="noStrike" kern="1200" baseline="0" dirty="0" smtClean="0">
                <a:solidFill>
                  <a:schemeClr val="tx1"/>
                </a:solidFill>
                <a:latin typeface="+mn-lt"/>
                <a:ea typeface="+mn-ea"/>
                <a:cs typeface="+mn-cs"/>
              </a:rPr>
              <a:t>L </a:t>
            </a:r>
            <a:r>
              <a:rPr lang="ru-RU" sz="1200" b="0" i="0" u="none" strike="noStrike" kern="1200" baseline="0" dirty="0" smtClean="0">
                <a:solidFill>
                  <a:schemeClr val="tx1"/>
                </a:solidFill>
                <a:latin typeface="+mn-lt"/>
                <a:ea typeface="+mn-ea"/>
                <a:cs typeface="+mn-cs"/>
              </a:rPr>
              <a:t>(светимость по-английски — </a:t>
            </a:r>
            <a:r>
              <a:rPr lang="ru-RU" sz="1200" b="0" i="1" u="none" strike="noStrike" kern="1200" baseline="0" dirty="0" err="1" smtClean="0">
                <a:solidFill>
                  <a:schemeClr val="tx1"/>
                </a:solidFill>
                <a:latin typeface="+mn-lt"/>
                <a:ea typeface="+mn-ea"/>
                <a:cs typeface="+mn-cs"/>
              </a:rPr>
              <a:t>luminosity</a:t>
            </a:r>
            <a:r>
              <a:rPr lang="ru-RU" sz="1200" b="0" i="0" u="none" strike="noStrike" kern="1200" baseline="0" dirty="0" smtClean="0">
                <a:solidFill>
                  <a:schemeClr val="tx1"/>
                </a:solidFill>
                <a:latin typeface="+mn-lt"/>
                <a:ea typeface="+mn-ea"/>
                <a:cs typeface="+mn-cs"/>
              </a:rPr>
              <a:t>). Единица измерения — ватт, т. е. светимость имеет такую же размерность, как и мощность. В астрономии удобно светимости </a:t>
            </a:r>
            <a:r>
              <a:rPr lang="ru-RU" sz="1200" b="0" i="0" u="none" strike="noStrike" kern="1200" baseline="0" dirty="0" err="1" smtClean="0">
                <a:solidFill>
                  <a:schemeClr val="tx1"/>
                </a:solidFill>
                <a:latin typeface="+mn-lt"/>
                <a:ea typeface="+mn-ea"/>
                <a:cs typeface="+mn-cs"/>
              </a:rPr>
              <a:t>звѐзд</a:t>
            </a:r>
            <a:r>
              <a:rPr lang="ru-RU" sz="1200" b="0" i="0" u="none" strike="noStrike" kern="1200" baseline="0" dirty="0" smtClean="0">
                <a:solidFill>
                  <a:schemeClr val="tx1"/>
                </a:solidFill>
                <a:latin typeface="+mn-lt"/>
                <a:ea typeface="+mn-ea"/>
                <a:cs typeface="+mn-cs"/>
              </a:rPr>
              <a:t> выражать в светимостях Солнца </a:t>
            </a:r>
            <a:r>
              <a:rPr lang="ru-RU" sz="1200" b="0" i="1" u="none" strike="noStrike" kern="1200" baseline="0" dirty="0" smtClean="0">
                <a:solidFill>
                  <a:schemeClr val="tx1"/>
                </a:solidFill>
                <a:latin typeface="+mn-lt"/>
                <a:ea typeface="+mn-ea"/>
                <a:cs typeface="+mn-cs"/>
              </a:rPr>
              <a:t>L</a:t>
            </a:r>
            <a:r>
              <a:rPr lang="ru-RU" sz="1200" b="0" i="0" u="none" strike="noStrike" kern="1200" baseline="0" dirty="0" smtClean="0">
                <a:solidFill>
                  <a:schemeClr val="tx1"/>
                </a:solidFill>
                <a:latin typeface="+mn-lt"/>
                <a:ea typeface="+mn-ea"/>
                <a:cs typeface="+mn-cs"/>
              </a:rPr>
              <a:t> : </a:t>
            </a:r>
            <a:r>
              <a:rPr lang="ru-RU" sz="1200" b="0" i="1" u="none" strike="noStrike" kern="1200" baseline="0" dirty="0" smtClean="0">
                <a:solidFill>
                  <a:schemeClr val="tx1"/>
                </a:solidFill>
                <a:latin typeface="+mn-lt"/>
                <a:ea typeface="+mn-ea"/>
                <a:cs typeface="+mn-cs"/>
              </a:rPr>
              <a:t>L</a:t>
            </a:r>
            <a:r>
              <a:rPr lang="ru-RU" sz="1200" b="0" i="0" u="none" strike="noStrike" kern="1200" baseline="0" dirty="0" smtClean="0">
                <a:solidFill>
                  <a:schemeClr val="tx1"/>
                </a:solidFill>
                <a:latin typeface="+mn-lt"/>
                <a:ea typeface="+mn-ea"/>
                <a:cs typeface="+mn-cs"/>
              </a:rPr>
              <a:t> = 3,8 ∙ 10</a:t>
            </a:r>
            <a:r>
              <a:rPr lang="ru-RU" sz="1200" b="0" i="0" u="none" strike="noStrike" kern="1200" baseline="30000" dirty="0" smtClean="0">
                <a:solidFill>
                  <a:schemeClr val="tx1"/>
                </a:solidFill>
                <a:latin typeface="+mn-lt"/>
                <a:ea typeface="+mn-ea"/>
                <a:cs typeface="+mn-cs"/>
              </a:rPr>
              <a:t>26</a:t>
            </a:r>
            <a:r>
              <a:rPr lang="ru-RU" sz="1200" b="0" i="0" u="none" strike="noStrike" kern="1200" baseline="0" dirty="0" smtClean="0">
                <a:solidFill>
                  <a:schemeClr val="tx1"/>
                </a:solidFill>
                <a:latin typeface="+mn-lt"/>
                <a:ea typeface="+mn-ea"/>
                <a:cs typeface="+mn-cs"/>
              </a:rPr>
              <a:t> Вт. </a:t>
            </a:r>
            <a:endParaRPr lang="en-US" sz="1200" b="0" i="0" u="none" strike="noStrike" kern="1200" baseline="0" dirty="0" smtClean="0">
              <a:solidFill>
                <a:schemeClr val="tx1"/>
              </a:solidFill>
              <a:latin typeface="+mn-lt"/>
              <a:ea typeface="+mn-ea"/>
              <a:cs typeface="+mn-cs"/>
            </a:endParaRPr>
          </a:p>
          <a:p>
            <a:r>
              <a:rPr lang="ru-RU" dirty="0" smtClean="0"/>
              <a:t>Интенсивность излучения I — физическая величина, характеризующая мощность излучения с единицы поверхности звезды, измеряется в Вт/м</a:t>
            </a:r>
            <a:r>
              <a:rPr lang="ru-RU" baseline="30000" dirty="0" smtClean="0"/>
              <a:t>2</a:t>
            </a:r>
            <a:r>
              <a:rPr lang="ru-RU" dirty="0" smtClean="0"/>
              <a:t>.</a:t>
            </a:r>
          </a:p>
          <a:p>
            <a:r>
              <a:rPr lang="ru-RU" dirty="0" smtClean="0"/>
              <a:t>Очевидно, что L = I ∙ S, где S — площадь поверхности излучаемого тела. Считая звезду шаром, имеем: L = I ∙ 4πR</a:t>
            </a:r>
            <a:r>
              <a:rPr lang="ru-RU" baseline="30000" dirty="0" smtClean="0"/>
              <a:t>2</a:t>
            </a:r>
            <a:r>
              <a:rPr lang="ru-RU" dirty="0" smtClean="0"/>
              <a:t>.</a:t>
            </a:r>
          </a:p>
          <a:p>
            <a:r>
              <a:rPr lang="ru-RU" dirty="0" smtClean="0"/>
              <a:t>Наблюдения показывают, что сплошной спектр излучения звезды близок к излучению абсолютно </a:t>
            </a:r>
            <a:r>
              <a:rPr lang="ru-RU" dirty="0" err="1" smtClean="0"/>
              <a:t>чѐрного</a:t>
            </a:r>
            <a:r>
              <a:rPr lang="ru-RU" dirty="0" smtClean="0"/>
              <a:t> тела с температурой, равной температуре </a:t>
            </a:r>
            <a:r>
              <a:rPr lang="ru-RU" dirty="0" err="1" smtClean="0"/>
              <a:t>еѐ</a:t>
            </a:r>
            <a:r>
              <a:rPr lang="ru-RU" dirty="0" smtClean="0"/>
              <a:t> фотосферы. Поэтому для вычисления светимости звезды используют закон Стефана—Больцмана:</a:t>
            </a:r>
          </a:p>
          <a:p>
            <a:r>
              <a:rPr lang="ru-RU" dirty="0" smtClean="0"/>
              <a:t>, где σ = 5,67 ∙ 10</a:t>
            </a:r>
            <a:r>
              <a:rPr lang="ru-RU" baseline="30000" dirty="0" smtClean="0"/>
              <a:t>8</a:t>
            </a:r>
            <a:r>
              <a:rPr lang="ru-RU" dirty="0" smtClean="0"/>
              <a:t> кг ∙ с</a:t>
            </a:r>
            <a:r>
              <a:rPr lang="ru-RU" baseline="30000" dirty="0" smtClean="0"/>
              <a:t>3</a:t>
            </a:r>
            <a:r>
              <a:rPr lang="ru-RU" dirty="0" smtClean="0"/>
              <a:t> ∙ К</a:t>
            </a:r>
            <a:r>
              <a:rPr lang="ru-RU" baseline="30000" dirty="0" smtClean="0"/>
              <a:t>4</a:t>
            </a:r>
            <a:r>
              <a:rPr lang="ru-RU" dirty="0" smtClean="0"/>
              <a:t> — постоянная Стефана—Больцмана (в учебнике таким образом рассчитывается светимость Солнца, см. с. 83).</a:t>
            </a:r>
          </a:p>
          <a:p>
            <a:r>
              <a:rPr lang="ru-RU" dirty="0" smtClean="0"/>
              <a:t>Освещённость Е — это количество световой энергии, попадающее на поверхность единичной площади за единицу времени, измеряется в Вт/м</a:t>
            </a:r>
            <a:r>
              <a:rPr lang="ru-RU" baseline="30000" dirty="0" smtClean="0"/>
              <a:t>2</a:t>
            </a:r>
            <a:r>
              <a:rPr lang="ru-RU" dirty="0" smtClean="0"/>
              <a:t>. Мерой </a:t>
            </a:r>
            <a:r>
              <a:rPr lang="ru-RU" dirty="0" err="1" smtClean="0"/>
              <a:t>освещѐнности</a:t>
            </a:r>
            <a:r>
              <a:rPr lang="ru-RU" dirty="0" smtClean="0"/>
              <a:t> в астрономии обычно является видимая </a:t>
            </a:r>
            <a:r>
              <a:rPr lang="ru-RU" dirty="0" err="1" smtClean="0"/>
              <a:t>звѐздная</a:t>
            </a:r>
            <a:r>
              <a:rPr lang="ru-RU" dirty="0" smtClean="0"/>
              <a:t> величина источника.</a:t>
            </a:r>
          </a:p>
          <a:p>
            <a:r>
              <a:rPr lang="ru-RU" dirty="0" smtClean="0"/>
              <a:t>Не следует путать понятия интенсивности и </a:t>
            </a:r>
            <a:r>
              <a:rPr lang="ru-RU" dirty="0" err="1" smtClean="0"/>
              <a:t>освещѐнности</a:t>
            </a:r>
            <a:r>
              <a:rPr lang="ru-RU" dirty="0" smtClean="0"/>
              <a:t>. Интенсивность характеризует энергию, излучаемую звездой, а </a:t>
            </a:r>
            <a:r>
              <a:rPr lang="ru-RU" dirty="0" err="1" smtClean="0"/>
              <a:t>освещѐнность</a:t>
            </a:r>
            <a:r>
              <a:rPr lang="ru-RU" dirty="0" smtClean="0"/>
              <a:t> — энергию, приходящуюся на единицу поверхности </a:t>
            </a:r>
            <a:r>
              <a:rPr lang="ru-RU" dirty="0" err="1" smtClean="0"/>
              <a:t>удалѐнного</a:t>
            </a:r>
            <a:r>
              <a:rPr lang="ru-RU" dirty="0" smtClean="0"/>
              <a:t> тела (например, планеты).</a:t>
            </a:r>
          </a:p>
          <a:p>
            <a:r>
              <a:rPr lang="ru-RU" dirty="0" smtClean="0"/>
              <a:t>Светимость звезды зависит от двух </a:t>
            </a:r>
            <a:r>
              <a:rPr lang="ru-RU" dirty="0" err="1" smtClean="0"/>
              <a:t>еѐ</a:t>
            </a:r>
            <a:r>
              <a:rPr lang="ru-RU" dirty="0" smtClean="0"/>
              <a:t> физических характеристик: температуры и радиуса. Важно понимать, что интенсивность (мощность) излучения энергии единицей поверхности зависит только от температуры. Полная энергия, излучаемая звездой, пропорциональна площади </a:t>
            </a:r>
            <a:r>
              <a:rPr lang="ru-RU" dirty="0" err="1" smtClean="0"/>
              <a:t>еѐ</a:t>
            </a:r>
            <a:r>
              <a:rPr lang="ru-RU" dirty="0" smtClean="0"/>
              <a:t> поверхности, следовательно, зависит от радиуса звезды.</a:t>
            </a:r>
            <a:endParaRPr lang="en-US" dirty="0" smtClean="0"/>
          </a:p>
          <a:p>
            <a:r>
              <a:rPr lang="ru-RU" dirty="0" smtClean="0"/>
              <a:t>Масса звезды имеет фундаментальное значение в определении </a:t>
            </a:r>
            <a:r>
              <a:rPr lang="ru-RU" dirty="0" err="1" smtClean="0"/>
              <a:t>еѐ</a:t>
            </a:r>
            <a:r>
              <a:rPr lang="ru-RU" dirty="0" smtClean="0"/>
              <a:t> физических характеристик. Количественно это выражается зависимостью «масса-светимость» для </a:t>
            </a:r>
            <a:r>
              <a:rPr lang="ru-RU" dirty="0" err="1" smtClean="0"/>
              <a:t>звѐзд</a:t>
            </a:r>
            <a:r>
              <a:rPr lang="ru-RU" dirty="0" smtClean="0"/>
              <a:t> главной последовательности</a:t>
            </a:r>
            <a:endParaRPr lang="en-US" dirty="0" smtClean="0"/>
          </a:p>
          <a:p>
            <a:r>
              <a:rPr lang="ru-RU" dirty="0" smtClean="0"/>
              <a:t>Важно подчеркнуть, что эта закономерность справедлива для звёзд главной последовательности. Массивные </a:t>
            </a:r>
            <a:r>
              <a:rPr lang="ru-RU" dirty="0" err="1" smtClean="0"/>
              <a:t>звѐзды</a:t>
            </a:r>
            <a:r>
              <a:rPr lang="ru-RU" dirty="0" smtClean="0"/>
              <a:t> главной последовательности обладают большей светимостью, так как температура в их недрах более высокая, что благоприятно для протекания ядерных реакций. С другой стороны, реакции горения протекают интенсивнее, и время пребывания массивной звезды на главной последовательности меньше, чем у менее массивных. При исчерпании «ядерного горючего» светимость звезды значительно меняется, а масса звезды при этом изменяется в гораздо меньшей степени. На диаграмме ГР такие </a:t>
            </a:r>
            <a:r>
              <a:rPr lang="ru-RU" dirty="0" err="1" smtClean="0"/>
              <a:t>звѐзды</a:t>
            </a:r>
            <a:r>
              <a:rPr lang="ru-RU" dirty="0" smtClean="0"/>
              <a:t> расположены вне главной последовательности.</a:t>
            </a:r>
          </a:p>
          <a:p>
            <a:r>
              <a:rPr lang="ru-RU" dirty="0" smtClean="0"/>
              <a:t>В процессе жизни изменяются и спектр </a:t>
            </a:r>
            <a:r>
              <a:rPr lang="ru-RU" dirty="0" err="1" smtClean="0"/>
              <a:t>звѐзд</a:t>
            </a:r>
            <a:r>
              <a:rPr lang="ru-RU" dirty="0" smtClean="0"/>
              <a:t>, и их светимость. А так как положение звезды на диаграмме ГР определяется именно этими характеристиками, то в течение жизни звезда будет «перемещаться» по ней. Именно поэтому можно проследить эволюцию </a:t>
            </a:r>
            <a:r>
              <a:rPr lang="ru-RU" dirty="0" err="1" smtClean="0"/>
              <a:t>звѐзд</a:t>
            </a:r>
            <a:r>
              <a:rPr lang="ru-RU" dirty="0" smtClean="0"/>
              <a:t> на диаграмме ГР. Важно понимать, что изменение положения звезды на диаграмме с течением времени связано только с изменением </a:t>
            </a:r>
            <a:r>
              <a:rPr lang="ru-RU" dirty="0" err="1" smtClean="0"/>
              <a:t>еѐ</a:t>
            </a:r>
            <a:r>
              <a:rPr lang="ru-RU" dirty="0" smtClean="0"/>
              <a:t> физических характеристик.</a:t>
            </a:r>
            <a:endParaRPr lang="en-US" dirty="0" smtClean="0"/>
          </a:p>
          <a:p>
            <a:r>
              <a:rPr lang="ru-RU" dirty="0" smtClean="0"/>
              <a:t>Большую роль диаграмма ГР имеет для изучения характеристик </a:t>
            </a:r>
            <a:r>
              <a:rPr lang="ru-RU" dirty="0" err="1" smtClean="0"/>
              <a:t>звѐзд</a:t>
            </a:r>
            <a:r>
              <a:rPr lang="ru-RU" dirty="0" smtClean="0"/>
              <a:t> в </a:t>
            </a:r>
            <a:r>
              <a:rPr lang="ru-RU" dirty="0" err="1" smtClean="0"/>
              <a:t>звѐздных</a:t>
            </a:r>
            <a:r>
              <a:rPr lang="ru-RU" dirty="0" smtClean="0"/>
              <a:t> скоплениях. </a:t>
            </a:r>
            <a:r>
              <a:rPr lang="ru-RU" dirty="0" err="1" smtClean="0"/>
              <a:t>Звѐздные</a:t>
            </a:r>
            <a:r>
              <a:rPr lang="ru-RU" dirty="0" smtClean="0"/>
              <a:t> скопления имеют примерно одинаковый возраст, но при этом могут сильно различаться по массам. Вид диаграммы будет различным для различных </a:t>
            </a:r>
            <a:r>
              <a:rPr lang="ru-RU" dirty="0" err="1" smtClean="0"/>
              <a:t>звѐздных</a:t>
            </a:r>
            <a:r>
              <a:rPr lang="ru-RU" dirty="0" smtClean="0"/>
              <a:t> скоплений, а </a:t>
            </a:r>
            <a:r>
              <a:rPr lang="ru-RU" dirty="0" err="1" smtClean="0"/>
              <a:t>еѐ</a:t>
            </a:r>
            <a:r>
              <a:rPr lang="ru-RU" dirty="0" smtClean="0"/>
              <a:t> анализ позволит определить физические характеристики скопления в целом, в частности, его возраст и расстояние до него.</a:t>
            </a:r>
            <a:endParaRPr lang="en-US" dirty="0" smtClean="0"/>
          </a:p>
          <a:p>
            <a:r>
              <a:rPr lang="ru-RU" dirty="0" smtClean="0"/>
              <a:t>Анализ диаграммы ГР позволяет выделить различные группы </a:t>
            </a:r>
            <a:r>
              <a:rPr lang="ru-RU" dirty="0" err="1" smtClean="0"/>
              <a:t>звѐзд</a:t>
            </a:r>
            <a:r>
              <a:rPr lang="ru-RU" dirty="0" smtClean="0"/>
              <a:t>, </a:t>
            </a:r>
            <a:r>
              <a:rPr lang="ru-RU" dirty="0" err="1" smtClean="0"/>
              <a:t>объединѐнные</a:t>
            </a:r>
            <a:r>
              <a:rPr lang="ru-RU" dirty="0" smtClean="0"/>
              <a:t> общими физическими свойствами. Для </a:t>
            </a:r>
            <a:r>
              <a:rPr lang="ru-RU" dirty="0" err="1" smtClean="0"/>
              <a:t>звѐзд</a:t>
            </a:r>
            <a:r>
              <a:rPr lang="ru-RU" dirty="0" smtClean="0"/>
              <a:t> главной последовательности </a:t>
            </a:r>
            <a:r>
              <a:rPr lang="ru-RU" dirty="0" err="1" smtClean="0"/>
              <a:t>чѐтко</a:t>
            </a:r>
            <a:r>
              <a:rPr lang="ru-RU" dirty="0" smtClean="0"/>
              <a:t> выражена зависимость между температурой и светимостью. Внимательное изучение диаграммы позволяет выделить на ней ряд других последовательностей: область красных гигантов, сверхгигантов, белых карликов.</a:t>
            </a:r>
          </a:p>
          <a:p>
            <a:endParaRPr lang="en-US" dirty="0" smtClean="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68208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u="none" strike="noStrike" kern="1200" baseline="0" dirty="0" smtClean="0">
                <a:solidFill>
                  <a:schemeClr val="tx1"/>
                </a:solidFill>
                <a:latin typeface="+mn-lt"/>
                <a:ea typeface="+mn-ea"/>
                <a:cs typeface="+mn-cs"/>
              </a:rPr>
              <a:t>Диаграмма ГР связывает две основные характеристики звезды: светимость (или абсолютную </a:t>
            </a:r>
            <a:r>
              <a:rPr lang="ru-RU" sz="1200" b="0" i="0" u="none" strike="noStrike" kern="1200" baseline="0" dirty="0" err="1" smtClean="0">
                <a:solidFill>
                  <a:schemeClr val="tx1"/>
                </a:solidFill>
                <a:latin typeface="+mn-lt"/>
                <a:ea typeface="+mn-ea"/>
                <a:cs typeface="+mn-cs"/>
              </a:rPr>
              <a:t>звѐздную</a:t>
            </a:r>
            <a:r>
              <a:rPr lang="ru-RU" sz="1200" b="0" i="0" u="none" strike="noStrike" kern="1200" baseline="0" dirty="0" smtClean="0">
                <a:solidFill>
                  <a:schemeClr val="tx1"/>
                </a:solidFill>
                <a:latin typeface="+mn-lt"/>
                <a:ea typeface="+mn-ea"/>
                <a:cs typeface="+mn-cs"/>
              </a:rPr>
              <a:t> величину) и спектральный класс (температуру). Для большого числа </a:t>
            </a:r>
            <a:r>
              <a:rPr lang="ru-RU" sz="1200" b="0" i="0" u="none" strike="noStrike" kern="1200" baseline="0" dirty="0" err="1" smtClean="0">
                <a:solidFill>
                  <a:schemeClr val="tx1"/>
                </a:solidFill>
                <a:latin typeface="+mn-lt"/>
                <a:ea typeface="+mn-ea"/>
                <a:cs typeface="+mn-cs"/>
              </a:rPr>
              <a:t>звѐзд</a:t>
            </a:r>
            <a:r>
              <a:rPr lang="ru-RU" sz="1200" b="0" i="0" u="none" strike="noStrike" kern="1200" baseline="0" dirty="0" smtClean="0">
                <a:solidFill>
                  <a:schemeClr val="tx1"/>
                </a:solidFill>
                <a:latin typeface="+mn-lt"/>
                <a:ea typeface="+mn-ea"/>
                <a:cs typeface="+mn-cs"/>
              </a:rPr>
              <a:t> </a:t>
            </a:r>
            <a:r>
              <a:rPr lang="ru-RU" sz="1200" b="1" i="0" u="none" strike="noStrike" kern="1200" baseline="0" dirty="0" smtClean="0">
                <a:solidFill>
                  <a:schemeClr val="tx1"/>
                </a:solidFill>
                <a:latin typeface="+mn-lt"/>
                <a:ea typeface="+mn-ea"/>
                <a:cs typeface="+mn-cs"/>
              </a:rPr>
              <a:t>только эти характеристики (светимость и спектр) </a:t>
            </a:r>
            <a:r>
              <a:rPr lang="ru-RU" sz="1200" b="0" i="0" u="none" strike="noStrike" kern="1200" baseline="0" dirty="0" smtClean="0">
                <a:solidFill>
                  <a:schemeClr val="tx1"/>
                </a:solidFill>
                <a:latin typeface="+mn-lt"/>
                <a:ea typeface="+mn-ea"/>
                <a:cs typeface="+mn-cs"/>
              </a:rPr>
              <a:t>можно получить непосредственно из наблюдений. </a:t>
            </a:r>
          </a:p>
          <a:p>
            <a:r>
              <a:rPr lang="ru-RU" sz="1200" b="0" i="0" u="none" strike="noStrike" kern="1200" baseline="0" dirty="0" smtClean="0">
                <a:solidFill>
                  <a:schemeClr val="tx1"/>
                </a:solidFill>
                <a:latin typeface="+mn-lt"/>
                <a:ea typeface="+mn-ea"/>
                <a:cs typeface="+mn-cs"/>
              </a:rPr>
              <a:t>Так как </a:t>
            </a:r>
            <a:r>
              <a:rPr lang="ru-RU" sz="1200" b="0" i="0" u="none" strike="noStrike" kern="1200" baseline="0" dirty="0" err="1" smtClean="0">
                <a:solidFill>
                  <a:schemeClr val="tx1"/>
                </a:solidFill>
                <a:latin typeface="+mn-lt"/>
                <a:ea typeface="+mn-ea"/>
                <a:cs typeface="+mn-cs"/>
              </a:rPr>
              <a:t>чѐткое</a:t>
            </a:r>
            <a:r>
              <a:rPr lang="ru-RU" sz="1200" b="0" i="0" u="none" strike="noStrike" kern="1200" baseline="0" dirty="0" smtClean="0">
                <a:solidFill>
                  <a:schemeClr val="tx1"/>
                </a:solidFill>
                <a:latin typeface="+mn-lt"/>
                <a:ea typeface="+mn-ea"/>
                <a:cs typeface="+mn-cs"/>
              </a:rPr>
              <a:t> определение понятия «светимость» в учебнике не приводится, уточним его. В первую очередь следует разъяснить учащимся, что в астрономии сложился собственный научный язык и некоторые величины имеют отличное от таких же по сути физических величин название. </a:t>
            </a:r>
          </a:p>
          <a:p>
            <a:r>
              <a:rPr lang="ru-RU" sz="1200" b="0" i="0" u="none" strike="noStrike" kern="1200" baseline="0" dirty="0" smtClean="0">
                <a:solidFill>
                  <a:schemeClr val="tx1"/>
                </a:solidFill>
                <a:latin typeface="+mn-lt"/>
                <a:ea typeface="+mn-ea"/>
                <a:cs typeface="+mn-cs"/>
              </a:rPr>
              <a:t>Энергия, излучаемая звездой, в астрономии характеризуется светимостью </a:t>
            </a:r>
            <a:r>
              <a:rPr lang="ru-RU" sz="1200" b="0" i="1" u="none" strike="noStrike" kern="1200" baseline="0" dirty="0" smtClean="0">
                <a:solidFill>
                  <a:schemeClr val="tx1"/>
                </a:solidFill>
                <a:latin typeface="+mn-lt"/>
                <a:ea typeface="+mn-ea"/>
                <a:cs typeface="+mn-cs"/>
              </a:rPr>
              <a:t>L</a:t>
            </a:r>
            <a:r>
              <a:rPr lang="ru-RU" sz="1200" b="0" i="0" u="none" strike="noStrike" kern="1200" baseline="0" dirty="0" smtClean="0">
                <a:solidFill>
                  <a:schemeClr val="tx1"/>
                </a:solidFill>
                <a:latin typeface="+mn-lt"/>
                <a:ea typeface="+mn-ea"/>
                <a:cs typeface="+mn-cs"/>
              </a:rPr>
              <a:t>, интенсивностью излучения </a:t>
            </a:r>
            <a:r>
              <a:rPr lang="ru-RU" sz="1200" b="0" i="1" u="none" strike="noStrike" kern="1200" baseline="0" dirty="0" smtClean="0">
                <a:solidFill>
                  <a:schemeClr val="tx1"/>
                </a:solidFill>
                <a:latin typeface="+mn-lt"/>
                <a:ea typeface="+mn-ea"/>
                <a:cs typeface="+mn-cs"/>
              </a:rPr>
              <a:t>I </a:t>
            </a:r>
            <a:r>
              <a:rPr lang="ru-RU" sz="1200" b="0" i="0" u="none" strike="noStrike" kern="1200" baseline="0" dirty="0" smtClean="0">
                <a:solidFill>
                  <a:schemeClr val="tx1"/>
                </a:solidFill>
                <a:latin typeface="+mn-lt"/>
                <a:ea typeface="+mn-ea"/>
                <a:cs typeface="+mn-cs"/>
              </a:rPr>
              <a:t>и </a:t>
            </a:r>
            <a:r>
              <a:rPr lang="ru-RU" sz="1200" b="0" i="0" u="none" strike="noStrike" kern="1200" baseline="0" dirty="0" err="1" smtClean="0">
                <a:solidFill>
                  <a:schemeClr val="tx1"/>
                </a:solidFill>
                <a:latin typeface="+mn-lt"/>
                <a:ea typeface="+mn-ea"/>
                <a:cs typeface="+mn-cs"/>
              </a:rPr>
              <a:t>освещѐнностью</a:t>
            </a:r>
            <a:r>
              <a:rPr lang="ru-RU" sz="1200" b="0" i="0" u="none" strike="noStrike" kern="1200" baseline="0" dirty="0" smtClean="0">
                <a:solidFill>
                  <a:schemeClr val="tx1"/>
                </a:solidFill>
                <a:latin typeface="+mn-lt"/>
                <a:ea typeface="+mn-ea"/>
                <a:cs typeface="+mn-cs"/>
              </a:rPr>
              <a:t> </a:t>
            </a:r>
            <a:r>
              <a:rPr lang="ru-RU" sz="1200" b="0" i="1" u="none" strike="noStrike" kern="1200" baseline="0" dirty="0" smtClean="0">
                <a:solidFill>
                  <a:schemeClr val="tx1"/>
                </a:solidFill>
                <a:latin typeface="+mn-lt"/>
                <a:ea typeface="+mn-ea"/>
                <a:cs typeface="+mn-cs"/>
              </a:rPr>
              <a:t>Е</a:t>
            </a:r>
            <a:r>
              <a:rPr lang="ru-RU" sz="1200" b="0" i="0" u="none" strike="noStrike" kern="1200" baseline="0" dirty="0" smtClean="0">
                <a:solidFill>
                  <a:schemeClr val="tx1"/>
                </a:solidFill>
                <a:latin typeface="+mn-lt"/>
                <a:ea typeface="+mn-ea"/>
                <a:cs typeface="+mn-cs"/>
              </a:rPr>
              <a:t>. </a:t>
            </a:r>
          </a:p>
          <a:p>
            <a:r>
              <a:rPr lang="ru-RU" sz="1200" b="1" i="0" u="none" strike="noStrike" kern="1200" baseline="0" dirty="0" smtClean="0">
                <a:solidFill>
                  <a:schemeClr val="tx1"/>
                </a:solidFill>
                <a:latin typeface="+mn-lt"/>
                <a:ea typeface="+mn-ea"/>
                <a:cs typeface="+mn-cs"/>
              </a:rPr>
              <a:t>Светимость </a:t>
            </a:r>
            <a:r>
              <a:rPr lang="ru-RU" sz="1200" b="0" i="0" u="none" strike="noStrike" kern="1200" baseline="0" dirty="0" smtClean="0">
                <a:solidFill>
                  <a:schemeClr val="tx1"/>
                </a:solidFill>
                <a:latin typeface="+mn-lt"/>
                <a:ea typeface="+mn-ea"/>
                <a:cs typeface="+mn-cs"/>
              </a:rPr>
              <a:t>звезды — физическая величина, характеризующая полную энергию, излучаемую звездой по всем направлениям в единицу времени. Обозначается </a:t>
            </a:r>
            <a:r>
              <a:rPr lang="ru-RU" sz="1200" b="0" i="1" u="none" strike="noStrike" kern="1200" baseline="0" dirty="0" smtClean="0">
                <a:solidFill>
                  <a:schemeClr val="tx1"/>
                </a:solidFill>
                <a:latin typeface="+mn-lt"/>
                <a:ea typeface="+mn-ea"/>
                <a:cs typeface="+mn-cs"/>
              </a:rPr>
              <a:t>L </a:t>
            </a:r>
            <a:r>
              <a:rPr lang="ru-RU" sz="1200" b="0" i="0" u="none" strike="noStrike" kern="1200" baseline="0" dirty="0" smtClean="0">
                <a:solidFill>
                  <a:schemeClr val="tx1"/>
                </a:solidFill>
                <a:latin typeface="+mn-lt"/>
                <a:ea typeface="+mn-ea"/>
                <a:cs typeface="+mn-cs"/>
              </a:rPr>
              <a:t>(светимость по-английски — </a:t>
            </a:r>
            <a:r>
              <a:rPr lang="ru-RU" sz="1200" b="0" i="1" u="none" strike="noStrike" kern="1200" baseline="0" dirty="0" err="1" smtClean="0">
                <a:solidFill>
                  <a:schemeClr val="tx1"/>
                </a:solidFill>
                <a:latin typeface="+mn-lt"/>
                <a:ea typeface="+mn-ea"/>
                <a:cs typeface="+mn-cs"/>
              </a:rPr>
              <a:t>luminosity</a:t>
            </a:r>
            <a:r>
              <a:rPr lang="ru-RU" sz="1200" b="0" i="0" u="none" strike="noStrike" kern="1200" baseline="0" dirty="0" smtClean="0">
                <a:solidFill>
                  <a:schemeClr val="tx1"/>
                </a:solidFill>
                <a:latin typeface="+mn-lt"/>
                <a:ea typeface="+mn-ea"/>
                <a:cs typeface="+mn-cs"/>
              </a:rPr>
              <a:t>). Единица измерения — ватт, т. е. светимость имеет такую же размерность, как и мощность. В астрономии удобно светимости </a:t>
            </a:r>
            <a:r>
              <a:rPr lang="ru-RU" sz="1200" b="0" i="0" u="none" strike="noStrike" kern="1200" baseline="0" dirty="0" err="1" smtClean="0">
                <a:solidFill>
                  <a:schemeClr val="tx1"/>
                </a:solidFill>
                <a:latin typeface="+mn-lt"/>
                <a:ea typeface="+mn-ea"/>
                <a:cs typeface="+mn-cs"/>
              </a:rPr>
              <a:t>звѐзд</a:t>
            </a:r>
            <a:r>
              <a:rPr lang="ru-RU" sz="1200" b="0" i="0" u="none" strike="noStrike" kern="1200" baseline="0" dirty="0" smtClean="0">
                <a:solidFill>
                  <a:schemeClr val="tx1"/>
                </a:solidFill>
                <a:latin typeface="+mn-lt"/>
                <a:ea typeface="+mn-ea"/>
                <a:cs typeface="+mn-cs"/>
              </a:rPr>
              <a:t> выражать в светимостях Солнца </a:t>
            </a:r>
            <a:r>
              <a:rPr lang="ru-RU" sz="1200" b="0" i="1" u="none" strike="noStrike" kern="1200" baseline="0" dirty="0" smtClean="0">
                <a:solidFill>
                  <a:schemeClr val="tx1"/>
                </a:solidFill>
                <a:latin typeface="+mn-lt"/>
                <a:ea typeface="+mn-ea"/>
                <a:cs typeface="+mn-cs"/>
              </a:rPr>
              <a:t>L</a:t>
            </a:r>
            <a:r>
              <a:rPr lang="ru-RU" sz="1200" b="0" i="0" u="none" strike="noStrike" kern="1200" baseline="0" dirty="0" smtClean="0">
                <a:solidFill>
                  <a:schemeClr val="tx1"/>
                </a:solidFill>
                <a:latin typeface="+mn-lt"/>
                <a:ea typeface="+mn-ea"/>
                <a:cs typeface="+mn-cs"/>
              </a:rPr>
              <a:t> : </a:t>
            </a:r>
            <a:r>
              <a:rPr lang="ru-RU" sz="1200" b="0" i="1" u="none" strike="noStrike" kern="1200" baseline="0" dirty="0" smtClean="0">
                <a:solidFill>
                  <a:schemeClr val="tx1"/>
                </a:solidFill>
                <a:latin typeface="+mn-lt"/>
                <a:ea typeface="+mn-ea"/>
                <a:cs typeface="+mn-cs"/>
              </a:rPr>
              <a:t>L</a:t>
            </a:r>
            <a:r>
              <a:rPr lang="ru-RU" sz="1200" b="0" i="0" u="none" strike="noStrike" kern="1200" baseline="0" dirty="0" smtClean="0">
                <a:solidFill>
                  <a:schemeClr val="tx1"/>
                </a:solidFill>
                <a:latin typeface="+mn-lt"/>
                <a:ea typeface="+mn-ea"/>
                <a:cs typeface="+mn-cs"/>
              </a:rPr>
              <a:t> = 3,8 ∙ 10</a:t>
            </a:r>
            <a:r>
              <a:rPr lang="ru-RU" sz="1200" b="0" i="0" u="none" strike="noStrike" kern="1200" baseline="30000" dirty="0" smtClean="0">
                <a:solidFill>
                  <a:schemeClr val="tx1"/>
                </a:solidFill>
                <a:latin typeface="+mn-lt"/>
                <a:ea typeface="+mn-ea"/>
                <a:cs typeface="+mn-cs"/>
              </a:rPr>
              <a:t>26</a:t>
            </a:r>
            <a:r>
              <a:rPr lang="ru-RU" sz="1200" b="0" i="0" u="none" strike="noStrike" kern="1200" baseline="0" dirty="0" smtClean="0">
                <a:solidFill>
                  <a:schemeClr val="tx1"/>
                </a:solidFill>
                <a:latin typeface="+mn-lt"/>
                <a:ea typeface="+mn-ea"/>
                <a:cs typeface="+mn-cs"/>
              </a:rPr>
              <a:t> Вт. </a:t>
            </a:r>
            <a:endParaRPr lang="en-US" sz="1200" b="0" i="0" u="none" strike="noStrike" kern="1200" baseline="0" dirty="0" smtClean="0">
              <a:solidFill>
                <a:schemeClr val="tx1"/>
              </a:solidFill>
              <a:latin typeface="+mn-lt"/>
              <a:ea typeface="+mn-ea"/>
              <a:cs typeface="+mn-cs"/>
            </a:endParaRPr>
          </a:p>
          <a:p>
            <a:r>
              <a:rPr lang="ru-RU" dirty="0" smtClean="0"/>
              <a:t>Интенсивность излучения I — физическая величина, характеризующая мощность излучения с единицы поверхности звезды, измеряется в Вт/м</a:t>
            </a:r>
            <a:r>
              <a:rPr lang="ru-RU" baseline="30000" dirty="0" smtClean="0"/>
              <a:t>2</a:t>
            </a:r>
            <a:r>
              <a:rPr lang="ru-RU" dirty="0" smtClean="0"/>
              <a:t>.</a:t>
            </a:r>
          </a:p>
          <a:p>
            <a:r>
              <a:rPr lang="ru-RU" dirty="0" smtClean="0"/>
              <a:t>Очевидно, что L = I ∙ S, где S — площадь поверхности излучаемого тела. Считая звезду шаром, имеем: L = I ∙ 4πR</a:t>
            </a:r>
            <a:r>
              <a:rPr lang="ru-RU" baseline="30000" dirty="0" smtClean="0"/>
              <a:t>2</a:t>
            </a:r>
            <a:r>
              <a:rPr lang="ru-RU" dirty="0" smtClean="0"/>
              <a:t>.</a:t>
            </a:r>
          </a:p>
          <a:p>
            <a:r>
              <a:rPr lang="ru-RU" dirty="0" smtClean="0"/>
              <a:t>Наблюдения показывают, что сплошной спектр излучения звезды близок к излучению абсолютно </a:t>
            </a:r>
            <a:r>
              <a:rPr lang="ru-RU" dirty="0" err="1" smtClean="0"/>
              <a:t>чѐрного</a:t>
            </a:r>
            <a:r>
              <a:rPr lang="ru-RU" dirty="0" smtClean="0"/>
              <a:t> тела с температурой, равной температуре </a:t>
            </a:r>
            <a:r>
              <a:rPr lang="ru-RU" dirty="0" err="1" smtClean="0"/>
              <a:t>еѐ</a:t>
            </a:r>
            <a:r>
              <a:rPr lang="ru-RU" dirty="0" smtClean="0"/>
              <a:t> фотосферы. Поэтому для вычисления светимости звезды используют закон Стефана—Больцмана:</a:t>
            </a:r>
          </a:p>
          <a:p>
            <a:r>
              <a:rPr lang="ru-RU" dirty="0" smtClean="0"/>
              <a:t>, где σ = 5,67 ∙ 10</a:t>
            </a:r>
            <a:r>
              <a:rPr lang="ru-RU" baseline="30000" dirty="0" smtClean="0"/>
              <a:t>8</a:t>
            </a:r>
            <a:r>
              <a:rPr lang="ru-RU" dirty="0" smtClean="0"/>
              <a:t> кг ∙ с</a:t>
            </a:r>
            <a:r>
              <a:rPr lang="ru-RU" baseline="30000" dirty="0" smtClean="0"/>
              <a:t>3</a:t>
            </a:r>
            <a:r>
              <a:rPr lang="ru-RU" dirty="0" smtClean="0"/>
              <a:t> ∙ К</a:t>
            </a:r>
            <a:r>
              <a:rPr lang="ru-RU" baseline="30000" dirty="0" smtClean="0"/>
              <a:t>4</a:t>
            </a:r>
            <a:r>
              <a:rPr lang="ru-RU" dirty="0" smtClean="0"/>
              <a:t> — постоянная Стефана—Больцмана (в учебнике таким образом рассчитывается светимость Солнца, см. с. 83).</a:t>
            </a:r>
          </a:p>
          <a:p>
            <a:r>
              <a:rPr lang="ru-RU" dirty="0" smtClean="0"/>
              <a:t>Освещённость Е — это количество световой энергии, попадающее на поверхность единичной площади за единицу времени, измеряется в Вт/м</a:t>
            </a:r>
            <a:r>
              <a:rPr lang="ru-RU" baseline="30000" dirty="0" smtClean="0"/>
              <a:t>2</a:t>
            </a:r>
            <a:r>
              <a:rPr lang="ru-RU" dirty="0" smtClean="0"/>
              <a:t>. Мерой </a:t>
            </a:r>
            <a:r>
              <a:rPr lang="ru-RU" dirty="0" err="1" smtClean="0"/>
              <a:t>освещѐнности</a:t>
            </a:r>
            <a:r>
              <a:rPr lang="ru-RU" dirty="0" smtClean="0"/>
              <a:t> в астрономии обычно является видимая </a:t>
            </a:r>
            <a:r>
              <a:rPr lang="ru-RU" dirty="0" err="1" smtClean="0"/>
              <a:t>звѐздная</a:t>
            </a:r>
            <a:r>
              <a:rPr lang="ru-RU" dirty="0" smtClean="0"/>
              <a:t> величина источника.</a:t>
            </a:r>
          </a:p>
          <a:p>
            <a:r>
              <a:rPr lang="ru-RU" dirty="0" smtClean="0"/>
              <a:t>Не следует путать понятия интенсивности и </a:t>
            </a:r>
            <a:r>
              <a:rPr lang="ru-RU" dirty="0" err="1" smtClean="0"/>
              <a:t>освещѐнности</a:t>
            </a:r>
            <a:r>
              <a:rPr lang="ru-RU" dirty="0" smtClean="0"/>
              <a:t>. Интенсивность характеризует энергию, излучаемую звездой, а </a:t>
            </a:r>
            <a:r>
              <a:rPr lang="ru-RU" dirty="0" err="1" smtClean="0"/>
              <a:t>освещѐнность</a:t>
            </a:r>
            <a:r>
              <a:rPr lang="ru-RU" dirty="0" smtClean="0"/>
              <a:t> — энергию, приходящуюся на единицу поверхности </a:t>
            </a:r>
            <a:r>
              <a:rPr lang="ru-RU" dirty="0" err="1" smtClean="0"/>
              <a:t>удалѐнного</a:t>
            </a:r>
            <a:r>
              <a:rPr lang="ru-RU" dirty="0" smtClean="0"/>
              <a:t> тела (например, планеты).</a:t>
            </a:r>
          </a:p>
          <a:p>
            <a:r>
              <a:rPr lang="ru-RU" dirty="0" smtClean="0"/>
              <a:t>Светимость звезды зависит от двух </a:t>
            </a:r>
            <a:r>
              <a:rPr lang="ru-RU" dirty="0" err="1" smtClean="0"/>
              <a:t>еѐ</a:t>
            </a:r>
            <a:r>
              <a:rPr lang="ru-RU" dirty="0" smtClean="0"/>
              <a:t> физических характеристик: температуры и радиуса. Важно понимать, что интенсивность (мощность) излучения энергии единицей поверхности зависит только от температуры. Полная энергия, излучаемая звездой, пропорциональна площади </a:t>
            </a:r>
            <a:r>
              <a:rPr lang="ru-RU" dirty="0" err="1" smtClean="0"/>
              <a:t>еѐ</a:t>
            </a:r>
            <a:r>
              <a:rPr lang="ru-RU" dirty="0" smtClean="0"/>
              <a:t> поверхности, следовательно, зависит от радиуса звезды.</a:t>
            </a:r>
            <a:endParaRPr lang="en-US" dirty="0" smtClean="0"/>
          </a:p>
          <a:p>
            <a:r>
              <a:rPr lang="ru-RU" dirty="0" smtClean="0"/>
              <a:t>Масса звезды имеет фундаментальное значение в определении </a:t>
            </a:r>
            <a:r>
              <a:rPr lang="ru-RU" dirty="0" err="1" smtClean="0"/>
              <a:t>еѐ</a:t>
            </a:r>
            <a:r>
              <a:rPr lang="ru-RU" dirty="0" smtClean="0"/>
              <a:t> физических характеристик. Количественно это выражается зависимостью «масса-светимость» для </a:t>
            </a:r>
            <a:r>
              <a:rPr lang="ru-RU" dirty="0" err="1" smtClean="0"/>
              <a:t>звѐзд</a:t>
            </a:r>
            <a:r>
              <a:rPr lang="ru-RU" dirty="0" smtClean="0"/>
              <a:t> главной последовательности</a:t>
            </a:r>
            <a:endParaRPr lang="en-US" dirty="0" smtClean="0"/>
          </a:p>
          <a:p>
            <a:r>
              <a:rPr lang="ru-RU" dirty="0" smtClean="0"/>
              <a:t>Важно подчеркнуть, что эта закономерность справедлива для звёзд главной последовательности. Массивные </a:t>
            </a:r>
            <a:r>
              <a:rPr lang="ru-RU" dirty="0" err="1" smtClean="0"/>
              <a:t>звѐзды</a:t>
            </a:r>
            <a:r>
              <a:rPr lang="ru-RU" dirty="0" smtClean="0"/>
              <a:t> главной последовательности обладают большей светимостью, так как температура в их недрах более высокая, что благоприятно для протекания ядерных реакций. С другой стороны, реакции горения протекают интенсивнее, и время пребывания массивной звезды на главной последовательности меньше, чем у менее массивных. При исчерпании «ядерного горючего» светимость звезды значительно меняется, а масса звезды при этом изменяется в гораздо меньшей степени. На диаграмме ГР такие </a:t>
            </a:r>
            <a:r>
              <a:rPr lang="ru-RU" dirty="0" err="1" smtClean="0"/>
              <a:t>звѐзды</a:t>
            </a:r>
            <a:r>
              <a:rPr lang="ru-RU" dirty="0" smtClean="0"/>
              <a:t> расположены вне главной последовательности.</a:t>
            </a:r>
          </a:p>
          <a:p>
            <a:r>
              <a:rPr lang="ru-RU" dirty="0" smtClean="0"/>
              <a:t>В процессе жизни изменяются и спектр </a:t>
            </a:r>
            <a:r>
              <a:rPr lang="ru-RU" dirty="0" err="1" smtClean="0"/>
              <a:t>звѐзд</a:t>
            </a:r>
            <a:r>
              <a:rPr lang="ru-RU" dirty="0" smtClean="0"/>
              <a:t>, и их светимость. А так как положение звезды на диаграмме ГР определяется именно этими характеристиками, то в течение жизни звезда будет «перемещаться» по ней. Именно поэтому можно проследить эволюцию </a:t>
            </a:r>
            <a:r>
              <a:rPr lang="ru-RU" dirty="0" err="1" smtClean="0"/>
              <a:t>звѐзд</a:t>
            </a:r>
            <a:r>
              <a:rPr lang="ru-RU" dirty="0" smtClean="0"/>
              <a:t> на диаграмме ГР. Важно понимать, что изменение положения звезды на диаграмме с течением времени связано только с изменением </a:t>
            </a:r>
            <a:r>
              <a:rPr lang="ru-RU" dirty="0" err="1" smtClean="0"/>
              <a:t>еѐ</a:t>
            </a:r>
            <a:r>
              <a:rPr lang="ru-RU" dirty="0" smtClean="0"/>
              <a:t> физических характеристик.</a:t>
            </a:r>
            <a:endParaRPr lang="en-US" dirty="0" smtClean="0"/>
          </a:p>
          <a:p>
            <a:r>
              <a:rPr lang="ru-RU" dirty="0" smtClean="0"/>
              <a:t>Большую роль диаграмма ГР имеет для изучения характеристик </a:t>
            </a:r>
            <a:r>
              <a:rPr lang="ru-RU" dirty="0" err="1" smtClean="0"/>
              <a:t>звѐзд</a:t>
            </a:r>
            <a:r>
              <a:rPr lang="ru-RU" dirty="0" smtClean="0"/>
              <a:t> в </a:t>
            </a:r>
            <a:r>
              <a:rPr lang="ru-RU" dirty="0" err="1" smtClean="0"/>
              <a:t>звѐздных</a:t>
            </a:r>
            <a:r>
              <a:rPr lang="ru-RU" dirty="0" smtClean="0"/>
              <a:t> скоплениях. </a:t>
            </a:r>
            <a:r>
              <a:rPr lang="ru-RU" dirty="0" err="1" smtClean="0"/>
              <a:t>Звѐздные</a:t>
            </a:r>
            <a:r>
              <a:rPr lang="ru-RU" dirty="0" smtClean="0"/>
              <a:t> скопления имеют примерно одинаковый возраст, но при этом могут сильно различаться по массам. Вид диаграммы будет различным для различных </a:t>
            </a:r>
            <a:r>
              <a:rPr lang="ru-RU" dirty="0" err="1" smtClean="0"/>
              <a:t>звѐздных</a:t>
            </a:r>
            <a:r>
              <a:rPr lang="ru-RU" dirty="0" smtClean="0"/>
              <a:t> скоплений, а </a:t>
            </a:r>
            <a:r>
              <a:rPr lang="ru-RU" dirty="0" err="1" smtClean="0"/>
              <a:t>еѐ</a:t>
            </a:r>
            <a:r>
              <a:rPr lang="ru-RU" dirty="0" smtClean="0"/>
              <a:t> анализ позволит определить физические характеристики скопления в целом, в частности, его возраст и расстояние до него.</a:t>
            </a:r>
            <a:endParaRPr lang="en-US" dirty="0" smtClean="0"/>
          </a:p>
          <a:p>
            <a:r>
              <a:rPr lang="ru-RU" dirty="0" smtClean="0"/>
              <a:t>Анализ диаграммы ГР позволяет выделить различные группы </a:t>
            </a:r>
            <a:r>
              <a:rPr lang="ru-RU" dirty="0" err="1" smtClean="0"/>
              <a:t>звѐзд</a:t>
            </a:r>
            <a:r>
              <a:rPr lang="ru-RU" dirty="0" smtClean="0"/>
              <a:t>, </a:t>
            </a:r>
            <a:r>
              <a:rPr lang="ru-RU" dirty="0" err="1" smtClean="0"/>
              <a:t>объединѐнные</a:t>
            </a:r>
            <a:r>
              <a:rPr lang="ru-RU" dirty="0" smtClean="0"/>
              <a:t> общими физическими свойствами. Для </a:t>
            </a:r>
            <a:r>
              <a:rPr lang="ru-RU" dirty="0" err="1" smtClean="0"/>
              <a:t>звѐзд</a:t>
            </a:r>
            <a:r>
              <a:rPr lang="ru-RU" dirty="0" smtClean="0"/>
              <a:t> главной последовательности </a:t>
            </a:r>
            <a:r>
              <a:rPr lang="ru-RU" dirty="0" err="1" smtClean="0"/>
              <a:t>чѐтко</a:t>
            </a:r>
            <a:r>
              <a:rPr lang="ru-RU" dirty="0" smtClean="0"/>
              <a:t> выражена зависимость между температурой и светимостью. Внимательное изучение диаграммы позволяет выделить на ней ряд других последовательностей: область красных гигантов, сверхгигантов, белых карликов.</a:t>
            </a:r>
          </a:p>
          <a:p>
            <a:endParaRPr lang="en-US" dirty="0" smtClean="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7348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Самый большой рефрактор мира принадлежит </a:t>
            </a:r>
            <a:r>
              <a:rPr lang="ru-RU" dirty="0" err="1" smtClean="0"/>
              <a:t>Йеркской</a:t>
            </a:r>
            <a:r>
              <a:rPr lang="ru-RU" dirty="0" smtClean="0"/>
              <a:t> обсерватории (США) и имеет диаметр объектива 102 см.</a:t>
            </a:r>
          </a:p>
          <a:p>
            <a:r>
              <a:rPr lang="ru-RU" dirty="0" smtClean="0"/>
              <a:t>Более крупные рефракторы не используются. Это связано с тем, что качественные большие линзы дороги в производстве и крайне тяжелы, что ведёт к деформации и ухудшению качества изображения. Крупные телескопы обычно являются рефлекторами.</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236344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u="none" strike="noStrike" kern="1200" baseline="0" dirty="0" smtClean="0">
                <a:solidFill>
                  <a:schemeClr val="tx1"/>
                </a:solidFill>
                <a:latin typeface="+mn-lt"/>
                <a:ea typeface="+mn-ea"/>
                <a:cs typeface="+mn-cs"/>
              </a:rPr>
              <a:t>Диаграмма ГР связывает две основные характеристики звезды: светимость (или абсолютную </a:t>
            </a:r>
            <a:r>
              <a:rPr lang="ru-RU" sz="1200" b="0" i="0" u="none" strike="noStrike" kern="1200" baseline="0" dirty="0" err="1" smtClean="0">
                <a:solidFill>
                  <a:schemeClr val="tx1"/>
                </a:solidFill>
                <a:latin typeface="+mn-lt"/>
                <a:ea typeface="+mn-ea"/>
                <a:cs typeface="+mn-cs"/>
              </a:rPr>
              <a:t>звѐздную</a:t>
            </a:r>
            <a:r>
              <a:rPr lang="ru-RU" sz="1200" b="0" i="0" u="none" strike="noStrike" kern="1200" baseline="0" dirty="0" smtClean="0">
                <a:solidFill>
                  <a:schemeClr val="tx1"/>
                </a:solidFill>
                <a:latin typeface="+mn-lt"/>
                <a:ea typeface="+mn-ea"/>
                <a:cs typeface="+mn-cs"/>
              </a:rPr>
              <a:t> величину) и спектральный класс (температуру). Для большого числа </a:t>
            </a:r>
            <a:r>
              <a:rPr lang="ru-RU" sz="1200" b="0" i="0" u="none" strike="noStrike" kern="1200" baseline="0" dirty="0" err="1" smtClean="0">
                <a:solidFill>
                  <a:schemeClr val="tx1"/>
                </a:solidFill>
                <a:latin typeface="+mn-lt"/>
                <a:ea typeface="+mn-ea"/>
                <a:cs typeface="+mn-cs"/>
              </a:rPr>
              <a:t>звѐзд</a:t>
            </a:r>
            <a:r>
              <a:rPr lang="ru-RU" sz="1200" b="0" i="0" u="none" strike="noStrike" kern="1200" baseline="0" dirty="0" smtClean="0">
                <a:solidFill>
                  <a:schemeClr val="tx1"/>
                </a:solidFill>
                <a:latin typeface="+mn-lt"/>
                <a:ea typeface="+mn-ea"/>
                <a:cs typeface="+mn-cs"/>
              </a:rPr>
              <a:t> </a:t>
            </a:r>
            <a:r>
              <a:rPr lang="ru-RU" sz="1200" b="1" i="0" u="none" strike="noStrike" kern="1200" baseline="0" dirty="0" smtClean="0">
                <a:solidFill>
                  <a:schemeClr val="tx1"/>
                </a:solidFill>
                <a:latin typeface="+mn-lt"/>
                <a:ea typeface="+mn-ea"/>
                <a:cs typeface="+mn-cs"/>
              </a:rPr>
              <a:t>только эти характеристики (светимость и спектр) </a:t>
            </a:r>
            <a:r>
              <a:rPr lang="ru-RU" sz="1200" b="0" i="0" u="none" strike="noStrike" kern="1200" baseline="0" dirty="0" smtClean="0">
                <a:solidFill>
                  <a:schemeClr val="tx1"/>
                </a:solidFill>
                <a:latin typeface="+mn-lt"/>
                <a:ea typeface="+mn-ea"/>
                <a:cs typeface="+mn-cs"/>
              </a:rPr>
              <a:t>можно получить непосредственно из наблюдений. </a:t>
            </a:r>
          </a:p>
          <a:p>
            <a:r>
              <a:rPr lang="ru-RU" sz="1200" b="0" i="0" u="none" strike="noStrike" kern="1200" baseline="0" dirty="0" smtClean="0">
                <a:solidFill>
                  <a:schemeClr val="tx1"/>
                </a:solidFill>
                <a:latin typeface="+mn-lt"/>
                <a:ea typeface="+mn-ea"/>
                <a:cs typeface="+mn-cs"/>
              </a:rPr>
              <a:t>Так как </a:t>
            </a:r>
            <a:r>
              <a:rPr lang="ru-RU" sz="1200" b="0" i="0" u="none" strike="noStrike" kern="1200" baseline="0" dirty="0" err="1" smtClean="0">
                <a:solidFill>
                  <a:schemeClr val="tx1"/>
                </a:solidFill>
                <a:latin typeface="+mn-lt"/>
                <a:ea typeface="+mn-ea"/>
                <a:cs typeface="+mn-cs"/>
              </a:rPr>
              <a:t>чѐткое</a:t>
            </a:r>
            <a:r>
              <a:rPr lang="ru-RU" sz="1200" b="0" i="0" u="none" strike="noStrike" kern="1200" baseline="0" dirty="0" smtClean="0">
                <a:solidFill>
                  <a:schemeClr val="tx1"/>
                </a:solidFill>
                <a:latin typeface="+mn-lt"/>
                <a:ea typeface="+mn-ea"/>
                <a:cs typeface="+mn-cs"/>
              </a:rPr>
              <a:t> определение понятия «светимость» в учебнике не приводится, уточним его. В первую очередь следует разъяснить учащимся, что в астрономии сложился собственный научный язык и некоторые величины имеют отличное от таких же по сути физических величин название. </a:t>
            </a:r>
          </a:p>
          <a:p>
            <a:r>
              <a:rPr lang="ru-RU" sz="1200" b="0" i="0" u="none" strike="noStrike" kern="1200" baseline="0" dirty="0" smtClean="0">
                <a:solidFill>
                  <a:schemeClr val="tx1"/>
                </a:solidFill>
                <a:latin typeface="+mn-lt"/>
                <a:ea typeface="+mn-ea"/>
                <a:cs typeface="+mn-cs"/>
              </a:rPr>
              <a:t>Энергия, излучаемая звездой, в астрономии характеризуется светимостью </a:t>
            </a:r>
            <a:r>
              <a:rPr lang="ru-RU" sz="1200" b="0" i="1" u="none" strike="noStrike" kern="1200" baseline="0" dirty="0" smtClean="0">
                <a:solidFill>
                  <a:schemeClr val="tx1"/>
                </a:solidFill>
                <a:latin typeface="+mn-lt"/>
                <a:ea typeface="+mn-ea"/>
                <a:cs typeface="+mn-cs"/>
              </a:rPr>
              <a:t>L</a:t>
            </a:r>
            <a:r>
              <a:rPr lang="ru-RU" sz="1200" b="0" i="0" u="none" strike="noStrike" kern="1200" baseline="0" dirty="0" smtClean="0">
                <a:solidFill>
                  <a:schemeClr val="tx1"/>
                </a:solidFill>
                <a:latin typeface="+mn-lt"/>
                <a:ea typeface="+mn-ea"/>
                <a:cs typeface="+mn-cs"/>
              </a:rPr>
              <a:t>, интенсивностью излучения </a:t>
            </a:r>
            <a:r>
              <a:rPr lang="ru-RU" sz="1200" b="0" i="1" u="none" strike="noStrike" kern="1200" baseline="0" dirty="0" smtClean="0">
                <a:solidFill>
                  <a:schemeClr val="tx1"/>
                </a:solidFill>
                <a:latin typeface="+mn-lt"/>
                <a:ea typeface="+mn-ea"/>
                <a:cs typeface="+mn-cs"/>
              </a:rPr>
              <a:t>I </a:t>
            </a:r>
            <a:r>
              <a:rPr lang="ru-RU" sz="1200" b="0" i="0" u="none" strike="noStrike" kern="1200" baseline="0" dirty="0" smtClean="0">
                <a:solidFill>
                  <a:schemeClr val="tx1"/>
                </a:solidFill>
                <a:latin typeface="+mn-lt"/>
                <a:ea typeface="+mn-ea"/>
                <a:cs typeface="+mn-cs"/>
              </a:rPr>
              <a:t>и </a:t>
            </a:r>
            <a:r>
              <a:rPr lang="ru-RU" sz="1200" b="0" i="0" u="none" strike="noStrike" kern="1200" baseline="0" dirty="0" err="1" smtClean="0">
                <a:solidFill>
                  <a:schemeClr val="tx1"/>
                </a:solidFill>
                <a:latin typeface="+mn-lt"/>
                <a:ea typeface="+mn-ea"/>
                <a:cs typeface="+mn-cs"/>
              </a:rPr>
              <a:t>освещѐнностью</a:t>
            </a:r>
            <a:r>
              <a:rPr lang="ru-RU" sz="1200" b="0" i="0" u="none" strike="noStrike" kern="1200" baseline="0" dirty="0" smtClean="0">
                <a:solidFill>
                  <a:schemeClr val="tx1"/>
                </a:solidFill>
                <a:latin typeface="+mn-lt"/>
                <a:ea typeface="+mn-ea"/>
                <a:cs typeface="+mn-cs"/>
              </a:rPr>
              <a:t> </a:t>
            </a:r>
            <a:r>
              <a:rPr lang="ru-RU" sz="1200" b="0" i="1" u="none" strike="noStrike" kern="1200" baseline="0" dirty="0" smtClean="0">
                <a:solidFill>
                  <a:schemeClr val="tx1"/>
                </a:solidFill>
                <a:latin typeface="+mn-lt"/>
                <a:ea typeface="+mn-ea"/>
                <a:cs typeface="+mn-cs"/>
              </a:rPr>
              <a:t>Е</a:t>
            </a:r>
            <a:r>
              <a:rPr lang="ru-RU" sz="1200" b="0" i="0" u="none" strike="noStrike" kern="1200" baseline="0" dirty="0" smtClean="0">
                <a:solidFill>
                  <a:schemeClr val="tx1"/>
                </a:solidFill>
                <a:latin typeface="+mn-lt"/>
                <a:ea typeface="+mn-ea"/>
                <a:cs typeface="+mn-cs"/>
              </a:rPr>
              <a:t>. </a:t>
            </a:r>
          </a:p>
          <a:p>
            <a:r>
              <a:rPr lang="ru-RU" sz="1200" b="1" i="0" u="none" strike="noStrike" kern="1200" baseline="0" dirty="0" smtClean="0">
                <a:solidFill>
                  <a:schemeClr val="tx1"/>
                </a:solidFill>
                <a:latin typeface="+mn-lt"/>
                <a:ea typeface="+mn-ea"/>
                <a:cs typeface="+mn-cs"/>
              </a:rPr>
              <a:t>Светимость </a:t>
            </a:r>
            <a:r>
              <a:rPr lang="ru-RU" sz="1200" b="0" i="0" u="none" strike="noStrike" kern="1200" baseline="0" dirty="0" smtClean="0">
                <a:solidFill>
                  <a:schemeClr val="tx1"/>
                </a:solidFill>
                <a:latin typeface="+mn-lt"/>
                <a:ea typeface="+mn-ea"/>
                <a:cs typeface="+mn-cs"/>
              </a:rPr>
              <a:t>звезды — физическая величина, характеризующая полную энергию, излучаемую звездой по всем направлениям в единицу времени. Обозначается </a:t>
            </a:r>
            <a:r>
              <a:rPr lang="ru-RU" sz="1200" b="0" i="1" u="none" strike="noStrike" kern="1200" baseline="0" dirty="0" smtClean="0">
                <a:solidFill>
                  <a:schemeClr val="tx1"/>
                </a:solidFill>
                <a:latin typeface="+mn-lt"/>
                <a:ea typeface="+mn-ea"/>
                <a:cs typeface="+mn-cs"/>
              </a:rPr>
              <a:t>L </a:t>
            </a:r>
            <a:r>
              <a:rPr lang="ru-RU" sz="1200" b="0" i="0" u="none" strike="noStrike" kern="1200" baseline="0" dirty="0" smtClean="0">
                <a:solidFill>
                  <a:schemeClr val="tx1"/>
                </a:solidFill>
                <a:latin typeface="+mn-lt"/>
                <a:ea typeface="+mn-ea"/>
                <a:cs typeface="+mn-cs"/>
              </a:rPr>
              <a:t>(светимость по-английски — </a:t>
            </a:r>
            <a:r>
              <a:rPr lang="ru-RU" sz="1200" b="0" i="1" u="none" strike="noStrike" kern="1200" baseline="0" dirty="0" err="1" smtClean="0">
                <a:solidFill>
                  <a:schemeClr val="tx1"/>
                </a:solidFill>
                <a:latin typeface="+mn-lt"/>
                <a:ea typeface="+mn-ea"/>
                <a:cs typeface="+mn-cs"/>
              </a:rPr>
              <a:t>luminosity</a:t>
            </a:r>
            <a:r>
              <a:rPr lang="ru-RU" sz="1200" b="0" i="0" u="none" strike="noStrike" kern="1200" baseline="0" dirty="0" smtClean="0">
                <a:solidFill>
                  <a:schemeClr val="tx1"/>
                </a:solidFill>
                <a:latin typeface="+mn-lt"/>
                <a:ea typeface="+mn-ea"/>
                <a:cs typeface="+mn-cs"/>
              </a:rPr>
              <a:t>). Единица измерения — ватт, т. е. светимость имеет такую же размерность, как и мощность. В астрономии удобно светимости </a:t>
            </a:r>
            <a:r>
              <a:rPr lang="ru-RU" sz="1200" b="0" i="0" u="none" strike="noStrike" kern="1200" baseline="0" dirty="0" err="1" smtClean="0">
                <a:solidFill>
                  <a:schemeClr val="tx1"/>
                </a:solidFill>
                <a:latin typeface="+mn-lt"/>
                <a:ea typeface="+mn-ea"/>
                <a:cs typeface="+mn-cs"/>
              </a:rPr>
              <a:t>звѐзд</a:t>
            </a:r>
            <a:r>
              <a:rPr lang="ru-RU" sz="1200" b="0" i="0" u="none" strike="noStrike" kern="1200" baseline="0" dirty="0" smtClean="0">
                <a:solidFill>
                  <a:schemeClr val="tx1"/>
                </a:solidFill>
                <a:latin typeface="+mn-lt"/>
                <a:ea typeface="+mn-ea"/>
                <a:cs typeface="+mn-cs"/>
              </a:rPr>
              <a:t> выражать в светимостях Солнца </a:t>
            </a:r>
            <a:r>
              <a:rPr lang="ru-RU" sz="1200" b="0" i="1" u="none" strike="noStrike" kern="1200" baseline="0" dirty="0" smtClean="0">
                <a:solidFill>
                  <a:schemeClr val="tx1"/>
                </a:solidFill>
                <a:latin typeface="+mn-lt"/>
                <a:ea typeface="+mn-ea"/>
                <a:cs typeface="+mn-cs"/>
              </a:rPr>
              <a:t>L</a:t>
            </a:r>
            <a:r>
              <a:rPr lang="ru-RU" sz="1200" b="0" i="0" u="none" strike="noStrike" kern="1200" baseline="0" dirty="0" smtClean="0">
                <a:solidFill>
                  <a:schemeClr val="tx1"/>
                </a:solidFill>
                <a:latin typeface="+mn-lt"/>
                <a:ea typeface="+mn-ea"/>
                <a:cs typeface="+mn-cs"/>
              </a:rPr>
              <a:t> : </a:t>
            </a:r>
            <a:r>
              <a:rPr lang="ru-RU" sz="1200" b="0" i="1" u="none" strike="noStrike" kern="1200" baseline="0" dirty="0" smtClean="0">
                <a:solidFill>
                  <a:schemeClr val="tx1"/>
                </a:solidFill>
                <a:latin typeface="+mn-lt"/>
                <a:ea typeface="+mn-ea"/>
                <a:cs typeface="+mn-cs"/>
              </a:rPr>
              <a:t>L</a:t>
            </a:r>
            <a:r>
              <a:rPr lang="ru-RU" sz="1200" b="0" i="0" u="none" strike="noStrike" kern="1200" baseline="0" dirty="0" smtClean="0">
                <a:solidFill>
                  <a:schemeClr val="tx1"/>
                </a:solidFill>
                <a:latin typeface="+mn-lt"/>
                <a:ea typeface="+mn-ea"/>
                <a:cs typeface="+mn-cs"/>
              </a:rPr>
              <a:t> = 3,8 ∙ 10</a:t>
            </a:r>
            <a:r>
              <a:rPr lang="ru-RU" sz="1200" b="0" i="0" u="none" strike="noStrike" kern="1200" baseline="30000" dirty="0" smtClean="0">
                <a:solidFill>
                  <a:schemeClr val="tx1"/>
                </a:solidFill>
                <a:latin typeface="+mn-lt"/>
                <a:ea typeface="+mn-ea"/>
                <a:cs typeface="+mn-cs"/>
              </a:rPr>
              <a:t>26</a:t>
            </a:r>
            <a:r>
              <a:rPr lang="ru-RU" sz="1200" b="0" i="0" u="none" strike="noStrike" kern="1200" baseline="0" dirty="0" smtClean="0">
                <a:solidFill>
                  <a:schemeClr val="tx1"/>
                </a:solidFill>
                <a:latin typeface="+mn-lt"/>
                <a:ea typeface="+mn-ea"/>
                <a:cs typeface="+mn-cs"/>
              </a:rPr>
              <a:t> Вт. </a:t>
            </a:r>
            <a:endParaRPr lang="en-US" sz="1200" b="0" i="0" u="none" strike="noStrike" kern="1200" baseline="0" dirty="0" smtClean="0">
              <a:solidFill>
                <a:schemeClr val="tx1"/>
              </a:solidFill>
              <a:latin typeface="+mn-lt"/>
              <a:ea typeface="+mn-ea"/>
              <a:cs typeface="+mn-cs"/>
            </a:endParaRPr>
          </a:p>
          <a:p>
            <a:r>
              <a:rPr lang="ru-RU" dirty="0" smtClean="0"/>
              <a:t>Интенсивность излучения I — физическая величина, характеризующая мощность излучения с единицы поверхности звезды, измеряется в Вт/м</a:t>
            </a:r>
            <a:r>
              <a:rPr lang="ru-RU" baseline="30000" dirty="0" smtClean="0"/>
              <a:t>2</a:t>
            </a:r>
            <a:r>
              <a:rPr lang="ru-RU" dirty="0" smtClean="0"/>
              <a:t>.</a:t>
            </a:r>
          </a:p>
          <a:p>
            <a:r>
              <a:rPr lang="ru-RU" dirty="0" smtClean="0"/>
              <a:t>Очевидно, что L = I ∙ S, где S — площадь поверхности излучаемого тела. Считая звезду шаром, имеем: L = I ∙ 4πR</a:t>
            </a:r>
            <a:r>
              <a:rPr lang="ru-RU" baseline="30000" dirty="0" smtClean="0"/>
              <a:t>2</a:t>
            </a:r>
            <a:r>
              <a:rPr lang="ru-RU" dirty="0" smtClean="0"/>
              <a:t>.</a:t>
            </a:r>
          </a:p>
          <a:p>
            <a:r>
              <a:rPr lang="ru-RU" dirty="0" smtClean="0"/>
              <a:t>Наблюдения показывают, что сплошной спектр излучения звезды близок к излучению абсолютно </a:t>
            </a:r>
            <a:r>
              <a:rPr lang="ru-RU" dirty="0" err="1" smtClean="0"/>
              <a:t>чѐрного</a:t>
            </a:r>
            <a:r>
              <a:rPr lang="ru-RU" dirty="0" smtClean="0"/>
              <a:t> тела с температурой, равной температуре </a:t>
            </a:r>
            <a:r>
              <a:rPr lang="ru-RU" dirty="0" err="1" smtClean="0"/>
              <a:t>еѐ</a:t>
            </a:r>
            <a:r>
              <a:rPr lang="ru-RU" dirty="0" smtClean="0"/>
              <a:t> фотосферы. Поэтому для вычисления светимости звезды используют закон Стефана—Больцмана:</a:t>
            </a:r>
          </a:p>
          <a:p>
            <a:r>
              <a:rPr lang="ru-RU" dirty="0" smtClean="0"/>
              <a:t>, где σ = 5,67 ∙ 10</a:t>
            </a:r>
            <a:r>
              <a:rPr lang="ru-RU" baseline="30000" dirty="0" smtClean="0"/>
              <a:t>8</a:t>
            </a:r>
            <a:r>
              <a:rPr lang="ru-RU" dirty="0" smtClean="0"/>
              <a:t> кг ∙ с</a:t>
            </a:r>
            <a:r>
              <a:rPr lang="ru-RU" baseline="30000" dirty="0" smtClean="0"/>
              <a:t>3</a:t>
            </a:r>
            <a:r>
              <a:rPr lang="ru-RU" dirty="0" smtClean="0"/>
              <a:t> ∙ К</a:t>
            </a:r>
            <a:r>
              <a:rPr lang="ru-RU" baseline="30000" dirty="0" smtClean="0"/>
              <a:t>4</a:t>
            </a:r>
            <a:r>
              <a:rPr lang="ru-RU" dirty="0" smtClean="0"/>
              <a:t> — постоянная Стефана—Больцмана (в учебнике таким образом рассчитывается светимость Солнца, см. с. 83).</a:t>
            </a:r>
          </a:p>
          <a:p>
            <a:r>
              <a:rPr lang="ru-RU" dirty="0" smtClean="0"/>
              <a:t>Освещённость Е — это количество световой энергии, попадающее на поверхность единичной площади за единицу времени, измеряется в Вт/м</a:t>
            </a:r>
            <a:r>
              <a:rPr lang="ru-RU" baseline="30000" dirty="0" smtClean="0"/>
              <a:t>2</a:t>
            </a:r>
            <a:r>
              <a:rPr lang="ru-RU" dirty="0" smtClean="0"/>
              <a:t>. Мерой </a:t>
            </a:r>
            <a:r>
              <a:rPr lang="ru-RU" dirty="0" err="1" smtClean="0"/>
              <a:t>освещѐнности</a:t>
            </a:r>
            <a:r>
              <a:rPr lang="ru-RU" dirty="0" smtClean="0"/>
              <a:t> в астрономии обычно является видимая </a:t>
            </a:r>
            <a:r>
              <a:rPr lang="ru-RU" dirty="0" err="1" smtClean="0"/>
              <a:t>звѐздная</a:t>
            </a:r>
            <a:r>
              <a:rPr lang="ru-RU" dirty="0" smtClean="0"/>
              <a:t> величина источника.</a:t>
            </a:r>
          </a:p>
          <a:p>
            <a:r>
              <a:rPr lang="ru-RU" dirty="0" smtClean="0"/>
              <a:t>Не следует путать понятия интенсивности и </a:t>
            </a:r>
            <a:r>
              <a:rPr lang="ru-RU" dirty="0" err="1" smtClean="0"/>
              <a:t>освещѐнности</a:t>
            </a:r>
            <a:r>
              <a:rPr lang="ru-RU" dirty="0" smtClean="0"/>
              <a:t>. Интенсивность характеризует энергию, излучаемую звездой, а </a:t>
            </a:r>
            <a:r>
              <a:rPr lang="ru-RU" dirty="0" err="1" smtClean="0"/>
              <a:t>освещѐнность</a:t>
            </a:r>
            <a:r>
              <a:rPr lang="ru-RU" dirty="0" smtClean="0"/>
              <a:t> — энергию, приходящуюся на единицу поверхности </a:t>
            </a:r>
            <a:r>
              <a:rPr lang="ru-RU" dirty="0" err="1" smtClean="0"/>
              <a:t>удалѐнного</a:t>
            </a:r>
            <a:r>
              <a:rPr lang="ru-RU" dirty="0" smtClean="0"/>
              <a:t> тела (например, планеты).</a:t>
            </a:r>
          </a:p>
          <a:p>
            <a:r>
              <a:rPr lang="ru-RU" dirty="0" smtClean="0"/>
              <a:t>Светимость звезды зависит от двух </a:t>
            </a:r>
            <a:r>
              <a:rPr lang="ru-RU" dirty="0" err="1" smtClean="0"/>
              <a:t>еѐ</a:t>
            </a:r>
            <a:r>
              <a:rPr lang="ru-RU" dirty="0" smtClean="0"/>
              <a:t> физических характеристик: температуры и радиуса. Важно понимать, что интенсивность (мощность) излучения энергии единицей поверхности зависит только от температуры. Полная энергия, излучаемая звездой, пропорциональна площади </a:t>
            </a:r>
            <a:r>
              <a:rPr lang="ru-RU" dirty="0" err="1" smtClean="0"/>
              <a:t>еѐ</a:t>
            </a:r>
            <a:r>
              <a:rPr lang="ru-RU" dirty="0" smtClean="0"/>
              <a:t> поверхности, следовательно, зависит от радиуса звезды.</a:t>
            </a:r>
            <a:endParaRPr lang="en-US" dirty="0" smtClean="0"/>
          </a:p>
          <a:p>
            <a:r>
              <a:rPr lang="ru-RU" dirty="0" smtClean="0"/>
              <a:t>Масса звезды имеет фундаментальное значение в определении </a:t>
            </a:r>
            <a:r>
              <a:rPr lang="ru-RU" dirty="0" err="1" smtClean="0"/>
              <a:t>еѐ</a:t>
            </a:r>
            <a:r>
              <a:rPr lang="ru-RU" dirty="0" smtClean="0"/>
              <a:t> физических характеристик. Количественно это выражается зависимостью «масса-светимость» для </a:t>
            </a:r>
            <a:r>
              <a:rPr lang="ru-RU" dirty="0" err="1" smtClean="0"/>
              <a:t>звѐзд</a:t>
            </a:r>
            <a:r>
              <a:rPr lang="ru-RU" dirty="0" smtClean="0"/>
              <a:t> главной последовательности</a:t>
            </a:r>
            <a:endParaRPr lang="en-US" dirty="0" smtClean="0"/>
          </a:p>
          <a:p>
            <a:r>
              <a:rPr lang="ru-RU" dirty="0" smtClean="0"/>
              <a:t>Важно подчеркнуть, что эта закономерность справедлива для звёзд главной последовательности. Массивные </a:t>
            </a:r>
            <a:r>
              <a:rPr lang="ru-RU" dirty="0" err="1" smtClean="0"/>
              <a:t>звѐзды</a:t>
            </a:r>
            <a:r>
              <a:rPr lang="ru-RU" dirty="0" smtClean="0"/>
              <a:t> главной последовательности обладают большей светимостью, так как температура в их недрах более высокая, что благоприятно для протекания ядерных реакций. С другой стороны, реакции горения протекают интенсивнее, и время пребывания массивной звезды на главной последовательности меньше, чем у менее массивных. При исчерпании «ядерного горючего» светимость звезды значительно меняется, а масса звезды при этом изменяется в гораздо меньшей степени. На диаграмме ГР такие </a:t>
            </a:r>
            <a:r>
              <a:rPr lang="ru-RU" dirty="0" err="1" smtClean="0"/>
              <a:t>звѐзды</a:t>
            </a:r>
            <a:r>
              <a:rPr lang="ru-RU" dirty="0" smtClean="0"/>
              <a:t> расположены вне главной последовательности.</a:t>
            </a:r>
          </a:p>
          <a:p>
            <a:r>
              <a:rPr lang="ru-RU" dirty="0" smtClean="0"/>
              <a:t>В процессе жизни изменяются и спектр </a:t>
            </a:r>
            <a:r>
              <a:rPr lang="ru-RU" dirty="0" err="1" smtClean="0"/>
              <a:t>звѐзд</a:t>
            </a:r>
            <a:r>
              <a:rPr lang="ru-RU" dirty="0" smtClean="0"/>
              <a:t>, и их светимость. А так как положение звезды на диаграмме ГР определяется именно этими характеристиками, то в течение жизни звезда будет «перемещаться» по ней. Именно поэтому можно проследить эволюцию </a:t>
            </a:r>
            <a:r>
              <a:rPr lang="ru-RU" dirty="0" err="1" smtClean="0"/>
              <a:t>звѐзд</a:t>
            </a:r>
            <a:r>
              <a:rPr lang="ru-RU" dirty="0" smtClean="0"/>
              <a:t> на диаграмме ГР. Важно понимать, что изменение положения звезды на диаграмме с течением времени связано только с изменением </a:t>
            </a:r>
            <a:r>
              <a:rPr lang="ru-RU" dirty="0" err="1" smtClean="0"/>
              <a:t>еѐ</a:t>
            </a:r>
            <a:r>
              <a:rPr lang="ru-RU" dirty="0" smtClean="0"/>
              <a:t> физических характеристик.</a:t>
            </a:r>
            <a:endParaRPr lang="en-US" dirty="0" smtClean="0"/>
          </a:p>
          <a:p>
            <a:r>
              <a:rPr lang="ru-RU" dirty="0" smtClean="0"/>
              <a:t>Большую роль диаграмма ГР имеет для изучения характеристик </a:t>
            </a:r>
            <a:r>
              <a:rPr lang="ru-RU" dirty="0" err="1" smtClean="0"/>
              <a:t>звѐзд</a:t>
            </a:r>
            <a:r>
              <a:rPr lang="ru-RU" dirty="0" smtClean="0"/>
              <a:t> в </a:t>
            </a:r>
            <a:r>
              <a:rPr lang="ru-RU" dirty="0" err="1" smtClean="0"/>
              <a:t>звѐздных</a:t>
            </a:r>
            <a:r>
              <a:rPr lang="ru-RU" dirty="0" smtClean="0"/>
              <a:t> скоплениях. </a:t>
            </a:r>
            <a:r>
              <a:rPr lang="ru-RU" dirty="0" err="1" smtClean="0"/>
              <a:t>Звѐздные</a:t>
            </a:r>
            <a:r>
              <a:rPr lang="ru-RU" dirty="0" smtClean="0"/>
              <a:t> скопления имеют примерно одинаковый возраст, но при этом могут сильно различаться по массам. Вид диаграммы будет различным для различных </a:t>
            </a:r>
            <a:r>
              <a:rPr lang="ru-RU" dirty="0" err="1" smtClean="0"/>
              <a:t>звѐздных</a:t>
            </a:r>
            <a:r>
              <a:rPr lang="ru-RU" dirty="0" smtClean="0"/>
              <a:t> скоплений, а </a:t>
            </a:r>
            <a:r>
              <a:rPr lang="ru-RU" dirty="0" err="1" smtClean="0"/>
              <a:t>еѐ</a:t>
            </a:r>
            <a:r>
              <a:rPr lang="ru-RU" dirty="0" smtClean="0"/>
              <a:t> анализ позволит определить физические характеристики скопления в целом, в частности, его возраст и расстояние до него.</a:t>
            </a:r>
            <a:endParaRPr lang="en-US" dirty="0" smtClean="0"/>
          </a:p>
          <a:p>
            <a:r>
              <a:rPr lang="ru-RU" dirty="0" smtClean="0"/>
              <a:t>Анализ диаграммы ГР позволяет выделить различные группы </a:t>
            </a:r>
            <a:r>
              <a:rPr lang="ru-RU" dirty="0" err="1" smtClean="0"/>
              <a:t>звѐзд</a:t>
            </a:r>
            <a:r>
              <a:rPr lang="ru-RU" dirty="0" smtClean="0"/>
              <a:t>, </a:t>
            </a:r>
            <a:r>
              <a:rPr lang="ru-RU" dirty="0" err="1" smtClean="0"/>
              <a:t>объединѐнные</a:t>
            </a:r>
            <a:r>
              <a:rPr lang="ru-RU" dirty="0" smtClean="0"/>
              <a:t> общими физическими свойствами. Для </a:t>
            </a:r>
            <a:r>
              <a:rPr lang="ru-RU" dirty="0" err="1" smtClean="0"/>
              <a:t>звѐзд</a:t>
            </a:r>
            <a:r>
              <a:rPr lang="ru-RU" dirty="0" smtClean="0"/>
              <a:t> главной последовательности </a:t>
            </a:r>
            <a:r>
              <a:rPr lang="ru-RU" dirty="0" err="1" smtClean="0"/>
              <a:t>чѐтко</a:t>
            </a:r>
            <a:r>
              <a:rPr lang="ru-RU" dirty="0" smtClean="0"/>
              <a:t> выражена зависимость между температурой и светимостью. Внимательное изучение диаграммы позволяет выделить на ней ряд других последовательностей: область красных гигантов, сверхгигантов, белых карликов.</a:t>
            </a:r>
          </a:p>
          <a:p>
            <a:endParaRPr lang="en-US" dirty="0" smtClean="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93405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u="none" strike="noStrike" kern="1200" baseline="0" dirty="0" smtClean="0">
                <a:solidFill>
                  <a:schemeClr val="tx1"/>
                </a:solidFill>
                <a:latin typeface="+mn-lt"/>
                <a:ea typeface="+mn-ea"/>
                <a:cs typeface="+mn-cs"/>
              </a:rPr>
              <a:t>Диаграмма ГР связывает две основные характеристики звезды: светимость (или абсолютную </a:t>
            </a:r>
            <a:r>
              <a:rPr lang="ru-RU" sz="1200" b="0" i="0" u="none" strike="noStrike" kern="1200" baseline="0" dirty="0" err="1" smtClean="0">
                <a:solidFill>
                  <a:schemeClr val="tx1"/>
                </a:solidFill>
                <a:latin typeface="+mn-lt"/>
                <a:ea typeface="+mn-ea"/>
                <a:cs typeface="+mn-cs"/>
              </a:rPr>
              <a:t>звѐздную</a:t>
            </a:r>
            <a:r>
              <a:rPr lang="ru-RU" sz="1200" b="0" i="0" u="none" strike="noStrike" kern="1200" baseline="0" dirty="0" smtClean="0">
                <a:solidFill>
                  <a:schemeClr val="tx1"/>
                </a:solidFill>
                <a:latin typeface="+mn-lt"/>
                <a:ea typeface="+mn-ea"/>
                <a:cs typeface="+mn-cs"/>
              </a:rPr>
              <a:t> величину) и спектральный класс (температуру). Для большого числа </a:t>
            </a:r>
            <a:r>
              <a:rPr lang="ru-RU" sz="1200" b="0" i="0" u="none" strike="noStrike" kern="1200" baseline="0" dirty="0" err="1" smtClean="0">
                <a:solidFill>
                  <a:schemeClr val="tx1"/>
                </a:solidFill>
                <a:latin typeface="+mn-lt"/>
                <a:ea typeface="+mn-ea"/>
                <a:cs typeface="+mn-cs"/>
              </a:rPr>
              <a:t>звѐзд</a:t>
            </a:r>
            <a:r>
              <a:rPr lang="ru-RU" sz="1200" b="0" i="0" u="none" strike="noStrike" kern="1200" baseline="0" dirty="0" smtClean="0">
                <a:solidFill>
                  <a:schemeClr val="tx1"/>
                </a:solidFill>
                <a:latin typeface="+mn-lt"/>
                <a:ea typeface="+mn-ea"/>
                <a:cs typeface="+mn-cs"/>
              </a:rPr>
              <a:t> </a:t>
            </a:r>
            <a:r>
              <a:rPr lang="ru-RU" sz="1200" b="1" i="0" u="none" strike="noStrike" kern="1200" baseline="0" dirty="0" smtClean="0">
                <a:solidFill>
                  <a:schemeClr val="tx1"/>
                </a:solidFill>
                <a:latin typeface="+mn-lt"/>
                <a:ea typeface="+mn-ea"/>
                <a:cs typeface="+mn-cs"/>
              </a:rPr>
              <a:t>только эти характеристики (светимость и спектр) </a:t>
            </a:r>
            <a:r>
              <a:rPr lang="ru-RU" sz="1200" b="0" i="0" u="none" strike="noStrike" kern="1200" baseline="0" dirty="0" smtClean="0">
                <a:solidFill>
                  <a:schemeClr val="tx1"/>
                </a:solidFill>
                <a:latin typeface="+mn-lt"/>
                <a:ea typeface="+mn-ea"/>
                <a:cs typeface="+mn-cs"/>
              </a:rPr>
              <a:t>можно получить непосредственно из наблюдений. </a:t>
            </a:r>
          </a:p>
          <a:p>
            <a:r>
              <a:rPr lang="ru-RU" sz="1200" b="0" i="0" u="none" strike="noStrike" kern="1200" baseline="0" dirty="0" smtClean="0">
                <a:solidFill>
                  <a:schemeClr val="tx1"/>
                </a:solidFill>
                <a:latin typeface="+mn-lt"/>
                <a:ea typeface="+mn-ea"/>
                <a:cs typeface="+mn-cs"/>
              </a:rPr>
              <a:t>Так как </a:t>
            </a:r>
            <a:r>
              <a:rPr lang="ru-RU" sz="1200" b="0" i="0" u="none" strike="noStrike" kern="1200" baseline="0" dirty="0" err="1" smtClean="0">
                <a:solidFill>
                  <a:schemeClr val="tx1"/>
                </a:solidFill>
                <a:latin typeface="+mn-lt"/>
                <a:ea typeface="+mn-ea"/>
                <a:cs typeface="+mn-cs"/>
              </a:rPr>
              <a:t>чѐткое</a:t>
            </a:r>
            <a:r>
              <a:rPr lang="ru-RU" sz="1200" b="0" i="0" u="none" strike="noStrike" kern="1200" baseline="0" dirty="0" smtClean="0">
                <a:solidFill>
                  <a:schemeClr val="tx1"/>
                </a:solidFill>
                <a:latin typeface="+mn-lt"/>
                <a:ea typeface="+mn-ea"/>
                <a:cs typeface="+mn-cs"/>
              </a:rPr>
              <a:t> определение понятия «светимость» в учебнике не приводится, уточним его. В первую очередь следует разъяснить учащимся, что в астрономии сложился собственный научный язык и некоторые величины имеют отличное от таких же по сути физических величин название. </a:t>
            </a:r>
          </a:p>
          <a:p>
            <a:r>
              <a:rPr lang="ru-RU" sz="1200" b="0" i="0" u="none" strike="noStrike" kern="1200" baseline="0" dirty="0" smtClean="0">
                <a:solidFill>
                  <a:schemeClr val="tx1"/>
                </a:solidFill>
                <a:latin typeface="+mn-lt"/>
                <a:ea typeface="+mn-ea"/>
                <a:cs typeface="+mn-cs"/>
              </a:rPr>
              <a:t>Энергия, излучаемая звездой, в астрономии характеризуется светимостью </a:t>
            </a:r>
            <a:r>
              <a:rPr lang="ru-RU" sz="1200" b="0" i="1" u="none" strike="noStrike" kern="1200" baseline="0" dirty="0" smtClean="0">
                <a:solidFill>
                  <a:schemeClr val="tx1"/>
                </a:solidFill>
                <a:latin typeface="+mn-lt"/>
                <a:ea typeface="+mn-ea"/>
                <a:cs typeface="+mn-cs"/>
              </a:rPr>
              <a:t>L</a:t>
            </a:r>
            <a:r>
              <a:rPr lang="ru-RU" sz="1200" b="0" i="0" u="none" strike="noStrike" kern="1200" baseline="0" dirty="0" smtClean="0">
                <a:solidFill>
                  <a:schemeClr val="tx1"/>
                </a:solidFill>
                <a:latin typeface="+mn-lt"/>
                <a:ea typeface="+mn-ea"/>
                <a:cs typeface="+mn-cs"/>
              </a:rPr>
              <a:t>, интенсивностью излучения </a:t>
            </a:r>
            <a:r>
              <a:rPr lang="ru-RU" sz="1200" b="0" i="1" u="none" strike="noStrike" kern="1200" baseline="0" dirty="0" smtClean="0">
                <a:solidFill>
                  <a:schemeClr val="tx1"/>
                </a:solidFill>
                <a:latin typeface="+mn-lt"/>
                <a:ea typeface="+mn-ea"/>
                <a:cs typeface="+mn-cs"/>
              </a:rPr>
              <a:t>I </a:t>
            </a:r>
            <a:r>
              <a:rPr lang="ru-RU" sz="1200" b="0" i="0" u="none" strike="noStrike" kern="1200" baseline="0" dirty="0" smtClean="0">
                <a:solidFill>
                  <a:schemeClr val="tx1"/>
                </a:solidFill>
                <a:latin typeface="+mn-lt"/>
                <a:ea typeface="+mn-ea"/>
                <a:cs typeface="+mn-cs"/>
              </a:rPr>
              <a:t>и </a:t>
            </a:r>
            <a:r>
              <a:rPr lang="ru-RU" sz="1200" b="0" i="0" u="none" strike="noStrike" kern="1200" baseline="0" dirty="0" err="1" smtClean="0">
                <a:solidFill>
                  <a:schemeClr val="tx1"/>
                </a:solidFill>
                <a:latin typeface="+mn-lt"/>
                <a:ea typeface="+mn-ea"/>
                <a:cs typeface="+mn-cs"/>
              </a:rPr>
              <a:t>освещѐнностью</a:t>
            </a:r>
            <a:r>
              <a:rPr lang="ru-RU" sz="1200" b="0" i="0" u="none" strike="noStrike" kern="1200" baseline="0" dirty="0" smtClean="0">
                <a:solidFill>
                  <a:schemeClr val="tx1"/>
                </a:solidFill>
                <a:latin typeface="+mn-lt"/>
                <a:ea typeface="+mn-ea"/>
                <a:cs typeface="+mn-cs"/>
              </a:rPr>
              <a:t> </a:t>
            </a:r>
            <a:r>
              <a:rPr lang="ru-RU" sz="1200" b="0" i="1" u="none" strike="noStrike" kern="1200" baseline="0" dirty="0" smtClean="0">
                <a:solidFill>
                  <a:schemeClr val="tx1"/>
                </a:solidFill>
                <a:latin typeface="+mn-lt"/>
                <a:ea typeface="+mn-ea"/>
                <a:cs typeface="+mn-cs"/>
              </a:rPr>
              <a:t>Е</a:t>
            </a:r>
            <a:r>
              <a:rPr lang="ru-RU" sz="1200" b="0" i="0" u="none" strike="noStrike" kern="1200" baseline="0" dirty="0" smtClean="0">
                <a:solidFill>
                  <a:schemeClr val="tx1"/>
                </a:solidFill>
                <a:latin typeface="+mn-lt"/>
                <a:ea typeface="+mn-ea"/>
                <a:cs typeface="+mn-cs"/>
              </a:rPr>
              <a:t>. </a:t>
            </a:r>
          </a:p>
          <a:p>
            <a:r>
              <a:rPr lang="ru-RU" sz="1200" b="1" i="0" u="none" strike="noStrike" kern="1200" baseline="0" dirty="0" smtClean="0">
                <a:solidFill>
                  <a:schemeClr val="tx1"/>
                </a:solidFill>
                <a:latin typeface="+mn-lt"/>
                <a:ea typeface="+mn-ea"/>
                <a:cs typeface="+mn-cs"/>
              </a:rPr>
              <a:t>Светимость </a:t>
            </a:r>
            <a:r>
              <a:rPr lang="ru-RU" sz="1200" b="0" i="0" u="none" strike="noStrike" kern="1200" baseline="0" dirty="0" smtClean="0">
                <a:solidFill>
                  <a:schemeClr val="tx1"/>
                </a:solidFill>
                <a:latin typeface="+mn-lt"/>
                <a:ea typeface="+mn-ea"/>
                <a:cs typeface="+mn-cs"/>
              </a:rPr>
              <a:t>звезды — физическая величина, характеризующая полную энергию, излучаемую звездой по всем направлениям в единицу времени. Обозначается </a:t>
            </a:r>
            <a:r>
              <a:rPr lang="ru-RU" sz="1200" b="0" i="1" u="none" strike="noStrike" kern="1200" baseline="0" dirty="0" smtClean="0">
                <a:solidFill>
                  <a:schemeClr val="tx1"/>
                </a:solidFill>
                <a:latin typeface="+mn-lt"/>
                <a:ea typeface="+mn-ea"/>
                <a:cs typeface="+mn-cs"/>
              </a:rPr>
              <a:t>L </a:t>
            </a:r>
            <a:r>
              <a:rPr lang="ru-RU" sz="1200" b="0" i="0" u="none" strike="noStrike" kern="1200" baseline="0" dirty="0" smtClean="0">
                <a:solidFill>
                  <a:schemeClr val="tx1"/>
                </a:solidFill>
                <a:latin typeface="+mn-lt"/>
                <a:ea typeface="+mn-ea"/>
                <a:cs typeface="+mn-cs"/>
              </a:rPr>
              <a:t>(светимость по-английски — </a:t>
            </a:r>
            <a:r>
              <a:rPr lang="ru-RU" sz="1200" b="0" i="1" u="none" strike="noStrike" kern="1200" baseline="0" dirty="0" err="1" smtClean="0">
                <a:solidFill>
                  <a:schemeClr val="tx1"/>
                </a:solidFill>
                <a:latin typeface="+mn-lt"/>
                <a:ea typeface="+mn-ea"/>
                <a:cs typeface="+mn-cs"/>
              </a:rPr>
              <a:t>luminosity</a:t>
            </a:r>
            <a:r>
              <a:rPr lang="ru-RU" sz="1200" b="0" i="0" u="none" strike="noStrike" kern="1200" baseline="0" dirty="0" smtClean="0">
                <a:solidFill>
                  <a:schemeClr val="tx1"/>
                </a:solidFill>
                <a:latin typeface="+mn-lt"/>
                <a:ea typeface="+mn-ea"/>
                <a:cs typeface="+mn-cs"/>
              </a:rPr>
              <a:t>). Единица измерения — ватт, т. е. светимость имеет такую же размерность, как и мощность. В астрономии удобно светимости </a:t>
            </a:r>
            <a:r>
              <a:rPr lang="ru-RU" sz="1200" b="0" i="0" u="none" strike="noStrike" kern="1200" baseline="0" dirty="0" err="1" smtClean="0">
                <a:solidFill>
                  <a:schemeClr val="tx1"/>
                </a:solidFill>
                <a:latin typeface="+mn-lt"/>
                <a:ea typeface="+mn-ea"/>
                <a:cs typeface="+mn-cs"/>
              </a:rPr>
              <a:t>звѐзд</a:t>
            </a:r>
            <a:r>
              <a:rPr lang="ru-RU" sz="1200" b="0" i="0" u="none" strike="noStrike" kern="1200" baseline="0" dirty="0" smtClean="0">
                <a:solidFill>
                  <a:schemeClr val="tx1"/>
                </a:solidFill>
                <a:latin typeface="+mn-lt"/>
                <a:ea typeface="+mn-ea"/>
                <a:cs typeface="+mn-cs"/>
              </a:rPr>
              <a:t> выражать в светимостях Солнца </a:t>
            </a:r>
            <a:r>
              <a:rPr lang="ru-RU" sz="1200" b="0" i="1" u="none" strike="noStrike" kern="1200" baseline="0" dirty="0" smtClean="0">
                <a:solidFill>
                  <a:schemeClr val="tx1"/>
                </a:solidFill>
                <a:latin typeface="+mn-lt"/>
                <a:ea typeface="+mn-ea"/>
                <a:cs typeface="+mn-cs"/>
              </a:rPr>
              <a:t>L</a:t>
            </a:r>
            <a:r>
              <a:rPr lang="ru-RU" sz="1200" b="0" i="0" u="none" strike="noStrike" kern="1200" baseline="0" dirty="0" smtClean="0">
                <a:solidFill>
                  <a:schemeClr val="tx1"/>
                </a:solidFill>
                <a:latin typeface="+mn-lt"/>
                <a:ea typeface="+mn-ea"/>
                <a:cs typeface="+mn-cs"/>
              </a:rPr>
              <a:t> : </a:t>
            </a:r>
            <a:r>
              <a:rPr lang="ru-RU" sz="1200" b="0" i="1" u="none" strike="noStrike" kern="1200" baseline="0" dirty="0" smtClean="0">
                <a:solidFill>
                  <a:schemeClr val="tx1"/>
                </a:solidFill>
                <a:latin typeface="+mn-lt"/>
                <a:ea typeface="+mn-ea"/>
                <a:cs typeface="+mn-cs"/>
              </a:rPr>
              <a:t>L</a:t>
            </a:r>
            <a:r>
              <a:rPr lang="ru-RU" sz="1200" b="0" i="0" u="none" strike="noStrike" kern="1200" baseline="0" dirty="0" smtClean="0">
                <a:solidFill>
                  <a:schemeClr val="tx1"/>
                </a:solidFill>
                <a:latin typeface="+mn-lt"/>
                <a:ea typeface="+mn-ea"/>
                <a:cs typeface="+mn-cs"/>
              </a:rPr>
              <a:t> = 3,8 ∙ 10</a:t>
            </a:r>
            <a:r>
              <a:rPr lang="ru-RU" sz="1200" b="0" i="0" u="none" strike="noStrike" kern="1200" baseline="30000" dirty="0" smtClean="0">
                <a:solidFill>
                  <a:schemeClr val="tx1"/>
                </a:solidFill>
                <a:latin typeface="+mn-lt"/>
                <a:ea typeface="+mn-ea"/>
                <a:cs typeface="+mn-cs"/>
              </a:rPr>
              <a:t>26</a:t>
            </a:r>
            <a:r>
              <a:rPr lang="ru-RU" sz="1200" b="0" i="0" u="none" strike="noStrike" kern="1200" baseline="0" dirty="0" smtClean="0">
                <a:solidFill>
                  <a:schemeClr val="tx1"/>
                </a:solidFill>
                <a:latin typeface="+mn-lt"/>
                <a:ea typeface="+mn-ea"/>
                <a:cs typeface="+mn-cs"/>
              </a:rPr>
              <a:t> Вт. </a:t>
            </a:r>
            <a:endParaRPr lang="en-US" sz="1200" b="0" i="0" u="none" strike="noStrike" kern="1200" baseline="0" dirty="0" smtClean="0">
              <a:solidFill>
                <a:schemeClr val="tx1"/>
              </a:solidFill>
              <a:latin typeface="+mn-lt"/>
              <a:ea typeface="+mn-ea"/>
              <a:cs typeface="+mn-cs"/>
            </a:endParaRPr>
          </a:p>
          <a:p>
            <a:r>
              <a:rPr lang="ru-RU" dirty="0" smtClean="0"/>
              <a:t>Интенсивность излучения I — физическая величина, характеризующая мощность излучения с единицы поверхности звезды, измеряется в Вт/м</a:t>
            </a:r>
            <a:r>
              <a:rPr lang="ru-RU" baseline="30000" dirty="0" smtClean="0"/>
              <a:t>2</a:t>
            </a:r>
            <a:r>
              <a:rPr lang="ru-RU" dirty="0" smtClean="0"/>
              <a:t>.</a:t>
            </a:r>
          </a:p>
          <a:p>
            <a:r>
              <a:rPr lang="ru-RU" dirty="0" smtClean="0"/>
              <a:t>Очевидно, что L = I ∙ S, где S — площадь поверхности излучаемого тела. Считая звезду шаром, имеем: L = I ∙ 4πR</a:t>
            </a:r>
            <a:r>
              <a:rPr lang="ru-RU" baseline="30000" dirty="0" smtClean="0"/>
              <a:t>2</a:t>
            </a:r>
            <a:r>
              <a:rPr lang="ru-RU" dirty="0" smtClean="0"/>
              <a:t>.</a:t>
            </a:r>
          </a:p>
          <a:p>
            <a:r>
              <a:rPr lang="ru-RU" dirty="0" smtClean="0"/>
              <a:t>Наблюдения показывают, что сплошной спектр излучения звезды близок к излучению абсолютно </a:t>
            </a:r>
            <a:r>
              <a:rPr lang="ru-RU" dirty="0" err="1" smtClean="0"/>
              <a:t>чѐрного</a:t>
            </a:r>
            <a:r>
              <a:rPr lang="ru-RU" dirty="0" smtClean="0"/>
              <a:t> тела с температурой, равной температуре </a:t>
            </a:r>
            <a:r>
              <a:rPr lang="ru-RU" dirty="0" err="1" smtClean="0"/>
              <a:t>еѐ</a:t>
            </a:r>
            <a:r>
              <a:rPr lang="ru-RU" dirty="0" smtClean="0"/>
              <a:t> фотосферы. Поэтому для вычисления светимости звезды используют закон Стефана—Больцмана:</a:t>
            </a:r>
          </a:p>
          <a:p>
            <a:r>
              <a:rPr lang="ru-RU" dirty="0" smtClean="0"/>
              <a:t>, где σ = 5,67 ∙ 10</a:t>
            </a:r>
            <a:r>
              <a:rPr lang="ru-RU" baseline="30000" dirty="0" smtClean="0"/>
              <a:t>8</a:t>
            </a:r>
            <a:r>
              <a:rPr lang="ru-RU" dirty="0" smtClean="0"/>
              <a:t> кг ∙ с</a:t>
            </a:r>
            <a:r>
              <a:rPr lang="ru-RU" baseline="30000" dirty="0" smtClean="0"/>
              <a:t>3</a:t>
            </a:r>
            <a:r>
              <a:rPr lang="ru-RU" dirty="0" smtClean="0"/>
              <a:t> ∙ К</a:t>
            </a:r>
            <a:r>
              <a:rPr lang="ru-RU" baseline="30000" dirty="0" smtClean="0"/>
              <a:t>4</a:t>
            </a:r>
            <a:r>
              <a:rPr lang="ru-RU" dirty="0" smtClean="0"/>
              <a:t> — постоянная Стефана—Больцмана (в учебнике таким образом рассчитывается светимость Солнца, см. с. 83).</a:t>
            </a:r>
          </a:p>
          <a:p>
            <a:r>
              <a:rPr lang="ru-RU" dirty="0" smtClean="0"/>
              <a:t>Освещённость Е — это количество световой энергии, попадающее на поверхность единичной площади за единицу времени, измеряется в Вт/м</a:t>
            </a:r>
            <a:r>
              <a:rPr lang="ru-RU" baseline="30000" dirty="0" smtClean="0"/>
              <a:t>2</a:t>
            </a:r>
            <a:r>
              <a:rPr lang="ru-RU" dirty="0" smtClean="0"/>
              <a:t>. Мерой </a:t>
            </a:r>
            <a:r>
              <a:rPr lang="ru-RU" dirty="0" err="1" smtClean="0"/>
              <a:t>освещѐнности</a:t>
            </a:r>
            <a:r>
              <a:rPr lang="ru-RU" dirty="0" smtClean="0"/>
              <a:t> в астрономии обычно является видимая </a:t>
            </a:r>
            <a:r>
              <a:rPr lang="ru-RU" dirty="0" err="1" smtClean="0"/>
              <a:t>звѐздная</a:t>
            </a:r>
            <a:r>
              <a:rPr lang="ru-RU" dirty="0" smtClean="0"/>
              <a:t> величина источника.</a:t>
            </a:r>
          </a:p>
          <a:p>
            <a:r>
              <a:rPr lang="ru-RU" dirty="0" smtClean="0"/>
              <a:t>Не следует путать понятия интенсивности и </a:t>
            </a:r>
            <a:r>
              <a:rPr lang="ru-RU" dirty="0" err="1" smtClean="0"/>
              <a:t>освещѐнности</a:t>
            </a:r>
            <a:r>
              <a:rPr lang="ru-RU" dirty="0" smtClean="0"/>
              <a:t>. Интенсивность характеризует энергию, излучаемую звездой, а </a:t>
            </a:r>
            <a:r>
              <a:rPr lang="ru-RU" dirty="0" err="1" smtClean="0"/>
              <a:t>освещѐнность</a:t>
            </a:r>
            <a:r>
              <a:rPr lang="ru-RU" dirty="0" smtClean="0"/>
              <a:t> — энергию, приходящуюся на единицу поверхности </a:t>
            </a:r>
            <a:r>
              <a:rPr lang="ru-RU" dirty="0" err="1" smtClean="0"/>
              <a:t>удалѐнного</a:t>
            </a:r>
            <a:r>
              <a:rPr lang="ru-RU" dirty="0" smtClean="0"/>
              <a:t> тела (например, планеты).</a:t>
            </a:r>
          </a:p>
          <a:p>
            <a:r>
              <a:rPr lang="ru-RU" dirty="0" smtClean="0"/>
              <a:t>Светимость звезды зависит от двух </a:t>
            </a:r>
            <a:r>
              <a:rPr lang="ru-RU" dirty="0" err="1" smtClean="0"/>
              <a:t>еѐ</a:t>
            </a:r>
            <a:r>
              <a:rPr lang="ru-RU" dirty="0" smtClean="0"/>
              <a:t> физических характеристик: температуры и радиуса. Важно понимать, что интенсивность (мощность) излучения энергии единицей поверхности зависит только от температуры. Полная энергия, излучаемая звездой, пропорциональна площади </a:t>
            </a:r>
            <a:r>
              <a:rPr lang="ru-RU" dirty="0" err="1" smtClean="0"/>
              <a:t>еѐ</a:t>
            </a:r>
            <a:r>
              <a:rPr lang="ru-RU" dirty="0" smtClean="0"/>
              <a:t> поверхности, следовательно, зависит от радиуса звезды.</a:t>
            </a:r>
            <a:endParaRPr lang="en-US" dirty="0" smtClean="0"/>
          </a:p>
          <a:p>
            <a:r>
              <a:rPr lang="ru-RU" dirty="0" smtClean="0"/>
              <a:t>Масса звезды имеет фундаментальное значение в определении </a:t>
            </a:r>
            <a:r>
              <a:rPr lang="ru-RU" dirty="0" err="1" smtClean="0"/>
              <a:t>еѐ</a:t>
            </a:r>
            <a:r>
              <a:rPr lang="ru-RU" dirty="0" smtClean="0"/>
              <a:t> физических характеристик. Количественно это выражается зависимостью «масса-светимость» для </a:t>
            </a:r>
            <a:r>
              <a:rPr lang="ru-RU" dirty="0" err="1" smtClean="0"/>
              <a:t>звѐзд</a:t>
            </a:r>
            <a:r>
              <a:rPr lang="ru-RU" dirty="0" smtClean="0"/>
              <a:t> главной последовательности</a:t>
            </a:r>
            <a:endParaRPr lang="en-US" dirty="0" smtClean="0"/>
          </a:p>
          <a:p>
            <a:r>
              <a:rPr lang="ru-RU" dirty="0" smtClean="0"/>
              <a:t>Важно подчеркнуть, что эта закономерность справедлива для звёзд главной последовательности. Массивные </a:t>
            </a:r>
            <a:r>
              <a:rPr lang="ru-RU" dirty="0" err="1" smtClean="0"/>
              <a:t>звѐзды</a:t>
            </a:r>
            <a:r>
              <a:rPr lang="ru-RU" dirty="0" smtClean="0"/>
              <a:t> главной последовательности обладают большей светимостью, так как температура в их недрах более высокая, что благоприятно для протекания ядерных реакций. С другой стороны, реакции горения протекают интенсивнее, и время пребывания массивной звезды на главной последовательности меньше, чем у менее массивных. При исчерпании «ядерного горючего» светимость звезды значительно меняется, а масса звезды при этом изменяется в гораздо меньшей степени. На диаграмме ГР такие </a:t>
            </a:r>
            <a:r>
              <a:rPr lang="ru-RU" dirty="0" err="1" smtClean="0"/>
              <a:t>звѐзды</a:t>
            </a:r>
            <a:r>
              <a:rPr lang="ru-RU" dirty="0" smtClean="0"/>
              <a:t> расположены вне главной последовательности.</a:t>
            </a:r>
          </a:p>
          <a:p>
            <a:r>
              <a:rPr lang="ru-RU" dirty="0" smtClean="0"/>
              <a:t>В процессе жизни изменяются и спектр </a:t>
            </a:r>
            <a:r>
              <a:rPr lang="ru-RU" dirty="0" err="1" smtClean="0"/>
              <a:t>звѐзд</a:t>
            </a:r>
            <a:r>
              <a:rPr lang="ru-RU" dirty="0" smtClean="0"/>
              <a:t>, и их светимость. А так как положение звезды на диаграмме ГР определяется именно этими характеристиками, то в течение жизни звезда будет «перемещаться» по ней. Именно поэтому можно проследить эволюцию </a:t>
            </a:r>
            <a:r>
              <a:rPr lang="ru-RU" dirty="0" err="1" smtClean="0"/>
              <a:t>звѐзд</a:t>
            </a:r>
            <a:r>
              <a:rPr lang="ru-RU" dirty="0" smtClean="0"/>
              <a:t> на диаграмме ГР. Важно понимать, что изменение положения звезды на диаграмме с течением времени связано только с изменением </a:t>
            </a:r>
            <a:r>
              <a:rPr lang="ru-RU" dirty="0" err="1" smtClean="0"/>
              <a:t>еѐ</a:t>
            </a:r>
            <a:r>
              <a:rPr lang="ru-RU" dirty="0" smtClean="0"/>
              <a:t> физических характеристик.</a:t>
            </a:r>
            <a:endParaRPr lang="en-US" dirty="0" smtClean="0"/>
          </a:p>
          <a:p>
            <a:r>
              <a:rPr lang="ru-RU" dirty="0" smtClean="0"/>
              <a:t>Большую роль диаграмма ГР имеет для изучения характеристик </a:t>
            </a:r>
            <a:r>
              <a:rPr lang="ru-RU" dirty="0" err="1" smtClean="0"/>
              <a:t>звѐзд</a:t>
            </a:r>
            <a:r>
              <a:rPr lang="ru-RU" dirty="0" smtClean="0"/>
              <a:t> в </a:t>
            </a:r>
            <a:r>
              <a:rPr lang="ru-RU" dirty="0" err="1" smtClean="0"/>
              <a:t>звѐздных</a:t>
            </a:r>
            <a:r>
              <a:rPr lang="ru-RU" dirty="0" smtClean="0"/>
              <a:t> скоплениях. </a:t>
            </a:r>
            <a:r>
              <a:rPr lang="ru-RU" dirty="0" err="1" smtClean="0"/>
              <a:t>Звѐздные</a:t>
            </a:r>
            <a:r>
              <a:rPr lang="ru-RU" dirty="0" smtClean="0"/>
              <a:t> скопления имеют примерно одинаковый возраст, но при этом могут сильно различаться по массам. Вид диаграммы будет различным для различных </a:t>
            </a:r>
            <a:r>
              <a:rPr lang="ru-RU" dirty="0" err="1" smtClean="0"/>
              <a:t>звѐздных</a:t>
            </a:r>
            <a:r>
              <a:rPr lang="ru-RU" dirty="0" smtClean="0"/>
              <a:t> скоплений, а </a:t>
            </a:r>
            <a:r>
              <a:rPr lang="ru-RU" dirty="0" err="1" smtClean="0"/>
              <a:t>еѐ</a:t>
            </a:r>
            <a:r>
              <a:rPr lang="ru-RU" dirty="0" smtClean="0"/>
              <a:t> анализ позволит определить физические характеристики скопления в целом, в частности, его возраст и расстояние до него.</a:t>
            </a:r>
            <a:endParaRPr lang="en-US" dirty="0" smtClean="0"/>
          </a:p>
          <a:p>
            <a:r>
              <a:rPr lang="ru-RU" dirty="0" smtClean="0"/>
              <a:t>Анализ диаграммы ГР позволяет выделить различные группы </a:t>
            </a:r>
            <a:r>
              <a:rPr lang="ru-RU" dirty="0" err="1" smtClean="0"/>
              <a:t>звѐзд</a:t>
            </a:r>
            <a:r>
              <a:rPr lang="ru-RU" dirty="0" smtClean="0"/>
              <a:t>, </a:t>
            </a:r>
            <a:r>
              <a:rPr lang="ru-RU" dirty="0" err="1" smtClean="0"/>
              <a:t>объединѐнные</a:t>
            </a:r>
            <a:r>
              <a:rPr lang="ru-RU" dirty="0" smtClean="0"/>
              <a:t> общими физическими свойствами. Для </a:t>
            </a:r>
            <a:r>
              <a:rPr lang="ru-RU" dirty="0" err="1" smtClean="0"/>
              <a:t>звѐзд</a:t>
            </a:r>
            <a:r>
              <a:rPr lang="ru-RU" dirty="0" smtClean="0"/>
              <a:t> главной последовательности </a:t>
            </a:r>
            <a:r>
              <a:rPr lang="ru-RU" dirty="0" err="1" smtClean="0"/>
              <a:t>чѐтко</a:t>
            </a:r>
            <a:r>
              <a:rPr lang="ru-RU" dirty="0" smtClean="0"/>
              <a:t> выражена зависимость между температурой и светимостью. Внимательное изучение диаграммы позволяет выделить на ней ряд других последовательностей: область красных гигантов, сверхгигантов, белых карликов.</a:t>
            </a:r>
          </a:p>
          <a:p>
            <a:endParaRPr lang="en-US" dirty="0" smtClean="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16113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u="none" strike="noStrike" kern="1200" baseline="0" dirty="0" smtClean="0">
                <a:solidFill>
                  <a:schemeClr val="tx1"/>
                </a:solidFill>
                <a:latin typeface="+mn-lt"/>
                <a:ea typeface="+mn-ea"/>
                <a:cs typeface="+mn-cs"/>
              </a:rPr>
              <a:t>Диаграмма ГР связывает две основные характеристики звезды: светимость (или абсолютную </a:t>
            </a:r>
            <a:r>
              <a:rPr lang="ru-RU" sz="1200" b="0" i="0" u="none" strike="noStrike" kern="1200" baseline="0" dirty="0" err="1" smtClean="0">
                <a:solidFill>
                  <a:schemeClr val="tx1"/>
                </a:solidFill>
                <a:latin typeface="+mn-lt"/>
                <a:ea typeface="+mn-ea"/>
                <a:cs typeface="+mn-cs"/>
              </a:rPr>
              <a:t>звѐздную</a:t>
            </a:r>
            <a:r>
              <a:rPr lang="ru-RU" sz="1200" b="0" i="0" u="none" strike="noStrike" kern="1200" baseline="0" dirty="0" smtClean="0">
                <a:solidFill>
                  <a:schemeClr val="tx1"/>
                </a:solidFill>
                <a:latin typeface="+mn-lt"/>
                <a:ea typeface="+mn-ea"/>
                <a:cs typeface="+mn-cs"/>
              </a:rPr>
              <a:t> величину) и спектральный класс (температуру). Для большого числа </a:t>
            </a:r>
            <a:r>
              <a:rPr lang="ru-RU" sz="1200" b="0" i="0" u="none" strike="noStrike" kern="1200" baseline="0" dirty="0" err="1" smtClean="0">
                <a:solidFill>
                  <a:schemeClr val="tx1"/>
                </a:solidFill>
                <a:latin typeface="+mn-lt"/>
                <a:ea typeface="+mn-ea"/>
                <a:cs typeface="+mn-cs"/>
              </a:rPr>
              <a:t>звѐзд</a:t>
            </a:r>
            <a:r>
              <a:rPr lang="ru-RU" sz="1200" b="0" i="0" u="none" strike="noStrike" kern="1200" baseline="0" dirty="0" smtClean="0">
                <a:solidFill>
                  <a:schemeClr val="tx1"/>
                </a:solidFill>
                <a:latin typeface="+mn-lt"/>
                <a:ea typeface="+mn-ea"/>
                <a:cs typeface="+mn-cs"/>
              </a:rPr>
              <a:t> </a:t>
            </a:r>
            <a:r>
              <a:rPr lang="ru-RU" sz="1200" b="1" i="0" u="none" strike="noStrike" kern="1200" baseline="0" dirty="0" smtClean="0">
                <a:solidFill>
                  <a:schemeClr val="tx1"/>
                </a:solidFill>
                <a:latin typeface="+mn-lt"/>
                <a:ea typeface="+mn-ea"/>
                <a:cs typeface="+mn-cs"/>
              </a:rPr>
              <a:t>только эти характеристики (светимость и спектр) </a:t>
            </a:r>
            <a:r>
              <a:rPr lang="ru-RU" sz="1200" b="0" i="0" u="none" strike="noStrike" kern="1200" baseline="0" dirty="0" smtClean="0">
                <a:solidFill>
                  <a:schemeClr val="tx1"/>
                </a:solidFill>
                <a:latin typeface="+mn-lt"/>
                <a:ea typeface="+mn-ea"/>
                <a:cs typeface="+mn-cs"/>
              </a:rPr>
              <a:t>можно получить непосредственно из наблюдений. </a:t>
            </a:r>
          </a:p>
          <a:p>
            <a:r>
              <a:rPr lang="ru-RU" sz="1200" b="0" i="0" u="none" strike="noStrike" kern="1200" baseline="0" dirty="0" smtClean="0">
                <a:solidFill>
                  <a:schemeClr val="tx1"/>
                </a:solidFill>
                <a:latin typeface="+mn-lt"/>
                <a:ea typeface="+mn-ea"/>
                <a:cs typeface="+mn-cs"/>
              </a:rPr>
              <a:t>Так как </a:t>
            </a:r>
            <a:r>
              <a:rPr lang="ru-RU" sz="1200" b="0" i="0" u="none" strike="noStrike" kern="1200" baseline="0" dirty="0" err="1" smtClean="0">
                <a:solidFill>
                  <a:schemeClr val="tx1"/>
                </a:solidFill>
                <a:latin typeface="+mn-lt"/>
                <a:ea typeface="+mn-ea"/>
                <a:cs typeface="+mn-cs"/>
              </a:rPr>
              <a:t>чѐткое</a:t>
            </a:r>
            <a:r>
              <a:rPr lang="ru-RU" sz="1200" b="0" i="0" u="none" strike="noStrike" kern="1200" baseline="0" dirty="0" smtClean="0">
                <a:solidFill>
                  <a:schemeClr val="tx1"/>
                </a:solidFill>
                <a:latin typeface="+mn-lt"/>
                <a:ea typeface="+mn-ea"/>
                <a:cs typeface="+mn-cs"/>
              </a:rPr>
              <a:t> определение понятия «светимость» в учебнике не приводится, уточним его. В первую очередь следует разъяснить учащимся, что в астрономии сложился собственный научный язык и некоторые величины имеют отличное от таких же по сути физических величин название. </a:t>
            </a:r>
          </a:p>
          <a:p>
            <a:r>
              <a:rPr lang="ru-RU" sz="1200" b="0" i="0" u="none" strike="noStrike" kern="1200" baseline="0" dirty="0" smtClean="0">
                <a:solidFill>
                  <a:schemeClr val="tx1"/>
                </a:solidFill>
                <a:latin typeface="+mn-lt"/>
                <a:ea typeface="+mn-ea"/>
                <a:cs typeface="+mn-cs"/>
              </a:rPr>
              <a:t>Энергия, излучаемая звездой, в астрономии характеризуется светимостью </a:t>
            </a:r>
            <a:r>
              <a:rPr lang="ru-RU" sz="1200" b="0" i="1" u="none" strike="noStrike" kern="1200" baseline="0" dirty="0" smtClean="0">
                <a:solidFill>
                  <a:schemeClr val="tx1"/>
                </a:solidFill>
                <a:latin typeface="+mn-lt"/>
                <a:ea typeface="+mn-ea"/>
                <a:cs typeface="+mn-cs"/>
              </a:rPr>
              <a:t>L</a:t>
            </a:r>
            <a:r>
              <a:rPr lang="ru-RU" sz="1200" b="0" i="0" u="none" strike="noStrike" kern="1200" baseline="0" dirty="0" smtClean="0">
                <a:solidFill>
                  <a:schemeClr val="tx1"/>
                </a:solidFill>
                <a:latin typeface="+mn-lt"/>
                <a:ea typeface="+mn-ea"/>
                <a:cs typeface="+mn-cs"/>
              </a:rPr>
              <a:t>, интенсивностью излучения </a:t>
            </a:r>
            <a:r>
              <a:rPr lang="ru-RU" sz="1200" b="0" i="1" u="none" strike="noStrike" kern="1200" baseline="0" dirty="0" smtClean="0">
                <a:solidFill>
                  <a:schemeClr val="tx1"/>
                </a:solidFill>
                <a:latin typeface="+mn-lt"/>
                <a:ea typeface="+mn-ea"/>
                <a:cs typeface="+mn-cs"/>
              </a:rPr>
              <a:t>I </a:t>
            </a:r>
            <a:r>
              <a:rPr lang="ru-RU" sz="1200" b="0" i="0" u="none" strike="noStrike" kern="1200" baseline="0" dirty="0" smtClean="0">
                <a:solidFill>
                  <a:schemeClr val="tx1"/>
                </a:solidFill>
                <a:latin typeface="+mn-lt"/>
                <a:ea typeface="+mn-ea"/>
                <a:cs typeface="+mn-cs"/>
              </a:rPr>
              <a:t>и </a:t>
            </a:r>
            <a:r>
              <a:rPr lang="ru-RU" sz="1200" b="0" i="0" u="none" strike="noStrike" kern="1200" baseline="0" dirty="0" err="1" smtClean="0">
                <a:solidFill>
                  <a:schemeClr val="tx1"/>
                </a:solidFill>
                <a:latin typeface="+mn-lt"/>
                <a:ea typeface="+mn-ea"/>
                <a:cs typeface="+mn-cs"/>
              </a:rPr>
              <a:t>освещѐнностью</a:t>
            </a:r>
            <a:r>
              <a:rPr lang="ru-RU" sz="1200" b="0" i="0" u="none" strike="noStrike" kern="1200" baseline="0" dirty="0" smtClean="0">
                <a:solidFill>
                  <a:schemeClr val="tx1"/>
                </a:solidFill>
                <a:latin typeface="+mn-lt"/>
                <a:ea typeface="+mn-ea"/>
                <a:cs typeface="+mn-cs"/>
              </a:rPr>
              <a:t> </a:t>
            </a:r>
            <a:r>
              <a:rPr lang="ru-RU" sz="1200" b="0" i="1" u="none" strike="noStrike" kern="1200" baseline="0" dirty="0" smtClean="0">
                <a:solidFill>
                  <a:schemeClr val="tx1"/>
                </a:solidFill>
                <a:latin typeface="+mn-lt"/>
                <a:ea typeface="+mn-ea"/>
                <a:cs typeface="+mn-cs"/>
              </a:rPr>
              <a:t>Е</a:t>
            </a:r>
            <a:r>
              <a:rPr lang="ru-RU" sz="1200" b="0" i="0" u="none" strike="noStrike" kern="1200" baseline="0" dirty="0" smtClean="0">
                <a:solidFill>
                  <a:schemeClr val="tx1"/>
                </a:solidFill>
                <a:latin typeface="+mn-lt"/>
                <a:ea typeface="+mn-ea"/>
                <a:cs typeface="+mn-cs"/>
              </a:rPr>
              <a:t>. </a:t>
            </a:r>
          </a:p>
          <a:p>
            <a:r>
              <a:rPr lang="ru-RU" sz="1200" b="1" i="0" u="none" strike="noStrike" kern="1200" baseline="0" dirty="0" smtClean="0">
                <a:solidFill>
                  <a:schemeClr val="tx1"/>
                </a:solidFill>
                <a:latin typeface="+mn-lt"/>
                <a:ea typeface="+mn-ea"/>
                <a:cs typeface="+mn-cs"/>
              </a:rPr>
              <a:t>Светимость </a:t>
            </a:r>
            <a:r>
              <a:rPr lang="ru-RU" sz="1200" b="0" i="0" u="none" strike="noStrike" kern="1200" baseline="0" dirty="0" smtClean="0">
                <a:solidFill>
                  <a:schemeClr val="tx1"/>
                </a:solidFill>
                <a:latin typeface="+mn-lt"/>
                <a:ea typeface="+mn-ea"/>
                <a:cs typeface="+mn-cs"/>
              </a:rPr>
              <a:t>звезды — физическая величина, характеризующая полную энергию, излучаемую звездой по всем направлениям в единицу времени. Обозначается </a:t>
            </a:r>
            <a:r>
              <a:rPr lang="ru-RU" sz="1200" b="0" i="1" u="none" strike="noStrike" kern="1200" baseline="0" dirty="0" smtClean="0">
                <a:solidFill>
                  <a:schemeClr val="tx1"/>
                </a:solidFill>
                <a:latin typeface="+mn-lt"/>
                <a:ea typeface="+mn-ea"/>
                <a:cs typeface="+mn-cs"/>
              </a:rPr>
              <a:t>L </a:t>
            </a:r>
            <a:r>
              <a:rPr lang="ru-RU" sz="1200" b="0" i="0" u="none" strike="noStrike" kern="1200" baseline="0" dirty="0" smtClean="0">
                <a:solidFill>
                  <a:schemeClr val="tx1"/>
                </a:solidFill>
                <a:latin typeface="+mn-lt"/>
                <a:ea typeface="+mn-ea"/>
                <a:cs typeface="+mn-cs"/>
              </a:rPr>
              <a:t>(светимость по-английски — </a:t>
            </a:r>
            <a:r>
              <a:rPr lang="ru-RU" sz="1200" b="0" i="1" u="none" strike="noStrike" kern="1200" baseline="0" dirty="0" err="1" smtClean="0">
                <a:solidFill>
                  <a:schemeClr val="tx1"/>
                </a:solidFill>
                <a:latin typeface="+mn-lt"/>
                <a:ea typeface="+mn-ea"/>
                <a:cs typeface="+mn-cs"/>
              </a:rPr>
              <a:t>luminosity</a:t>
            </a:r>
            <a:r>
              <a:rPr lang="ru-RU" sz="1200" b="0" i="0" u="none" strike="noStrike" kern="1200" baseline="0" dirty="0" smtClean="0">
                <a:solidFill>
                  <a:schemeClr val="tx1"/>
                </a:solidFill>
                <a:latin typeface="+mn-lt"/>
                <a:ea typeface="+mn-ea"/>
                <a:cs typeface="+mn-cs"/>
              </a:rPr>
              <a:t>). Единица измерения — ватт, т. е. светимость имеет такую же размерность, как и мощность. В астрономии удобно светимости </a:t>
            </a:r>
            <a:r>
              <a:rPr lang="ru-RU" sz="1200" b="0" i="0" u="none" strike="noStrike" kern="1200" baseline="0" dirty="0" err="1" smtClean="0">
                <a:solidFill>
                  <a:schemeClr val="tx1"/>
                </a:solidFill>
                <a:latin typeface="+mn-lt"/>
                <a:ea typeface="+mn-ea"/>
                <a:cs typeface="+mn-cs"/>
              </a:rPr>
              <a:t>звѐзд</a:t>
            </a:r>
            <a:r>
              <a:rPr lang="ru-RU" sz="1200" b="0" i="0" u="none" strike="noStrike" kern="1200" baseline="0" dirty="0" smtClean="0">
                <a:solidFill>
                  <a:schemeClr val="tx1"/>
                </a:solidFill>
                <a:latin typeface="+mn-lt"/>
                <a:ea typeface="+mn-ea"/>
                <a:cs typeface="+mn-cs"/>
              </a:rPr>
              <a:t> выражать в светимостях Солнца </a:t>
            </a:r>
            <a:r>
              <a:rPr lang="ru-RU" sz="1200" b="0" i="1" u="none" strike="noStrike" kern="1200" baseline="0" dirty="0" smtClean="0">
                <a:solidFill>
                  <a:schemeClr val="tx1"/>
                </a:solidFill>
                <a:latin typeface="+mn-lt"/>
                <a:ea typeface="+mn-ea"/>
                <a:cs typeface="+mn-cs"/>
              </a:rPr>
              <a:t>L</a:t>
            </a:r>
            <a:r>
              <a:rPr lang="ru-RU" sz="1200" b="0" i="0" u="none" strike="noStrike" kern="1200" baseline="0" dirty="0" smtClean="0">
                <a:solidFill>
                  <a:schemeClr val="tx1"/>
                </a:solidFill>
                <a:latin typeface="+mn-lt"/>
                <a:ea typeface="+mn-ea"/>
                <a:cs typeface="+mn-cs"/>
              </a:rPr>
              <a:t> : </a:t>
            </a:r>
            <a:r>
              <a:rPr lang="ru-RU" sz="1200" b="0" i="1" u="none" strike="noStrike" kern="1200" baseline="0" dirty="0" smtClean="0">
                <a:solidFill>
                  <a:schemeClr val="tx1"/>
                </a:solidFill>
                <a:latin typeface="+mn-lt"/>
                <a:ea typeface="+mn-ea"/>
                <a:cs typeface="+mn-cs"/>
              </a:rPr>
              <a:t>L</a:t>
            </a:r>
            <a:r>
              <a:rPr lang="ru-RU" sz="1200" b="0" i="0" u="none" strike="noStrike" kern="1200" baseline="0" dirty="0" smtClean="0">
                <a:solidFill>
                  <a:schemeClr val="tx1"/>
                </a:solidFill>
                <a:latin typeface="+mn-lt"/>
                <a:ea typeface="+mn-ea"/>
                <a:cs typeface="+mn-cs"/>
              </a:rPr>
              <a:t> = 3,8 ∙ 10</a:t>
            </a:r>
            <a:r>
              <a:rPr lang="ru-RU" sz="1200" b="0" i="0" u="none" strike="noStrike" kern="1200" baseline="30000" dirty="0" smtClean="0">
                <a:solidFill>
                  <a:schemeClr val="tx1"/>
                </a:solidFill>
                <a:latin typeface="+mn-lt"/>
                <a:ea typeface="+mn-ea"/>
                <a:cs typeface="+mn-cs"/>
              </a:rPr>
              <a:t>26</a:t>
            </a:r>
            <a:r>
              <a:rPr lang="ru-RU" sz="1200" b="0" i="0" u="none" strike="noStrike" kern="1200" baseline="0" dirty="0" smtClean="0">
                <a:solidFill>
                  <a:schemeClr val="tx1"/>
                </a:solidFill>
                <a:latin typeface="+mn-lt"/>
                <a:ea typeface="+mn-ea"/>
                <a:cs typeface="+mn-cs"/>
              </a:rPr>
              <a:t> Вт. </a:t>
            </a:r>
            <a:endParaRPr lang="en-US" sz="1200" b="0" i="0" u="none" strike="noStrike" kern="1200" baseline="0" dirty="0" smtClean="0">
              <a:solidFill>
                <a:schemeClr val="tx1"/>
              </a:solidFill>
              <a:latin typeface="+mn-lt"/>
              <a:ea typeface="+mn-ea"/>
              <a:cs typeface="+mn-cs"/>
            </a:endParaRPr>
          </a:p>
          <a:p>
            <a:r>
              <a:rPr lang="ru-RU" dirty="0" smtClean="0"/>
              <a:t>Интенсивность излучения I — физическая величина, характеризующая мощность излучения с единицы поверхности звезды, измеряется в Вт/м</a:t>
            </a:r>
            <a:r>
              <a:rPr lang="ru-RU" baseline="30000" dirty="0" smtClean="0"/>
              <a:t>2</a:t>
            </a:r>
            <a:r>
              <a:rPr lang="ru-RU" dirty="0" smtClean="0"/>
              <a:t>.</a:t>
            </a:r>
          </a:p>
          <a:p>
            <a:r>
              <a:rPr lang="ru-RU" dirty="0" smtClean="0"/>
              <a:t>Очевидно, что L = I ∙ S, где S — площадь поверхности излучаемого тела. Считая звезду шаром, имеем: L = I ∙ 4πR</a:t>
            </a:r>
            <a:r>
              <a:rPr lang="ru-RU" baseline="30000" dirty="0" smtClean="0"/>
              <a:t>2</a:t>
            </a:r>
            <a:r>
              <a:rPr lang="ru-RU" dirty="0" smtClean="0"/>
              <a:t>.</a:t>
            </a:r>
          </a:p>
          <a:p>
            <a:r>
              <a:rPr lang="ru-RU" dirty="0" smtClean="0"/>
              <a:t>Наблюдения показывают, что сплошной спектр излучения звезды близок к излучению абсолютно </a:t>
            </a:r>
            <a:r>
              <a:rPr lang="ru-RU" dirty="0" err="1" smtClean="0"/>
              <a:t>чѐрного</a:t>
            </a:r>
            <a:r>
              <a:rPr lang="ru-RU" dirty="0" smtClean="0"/>
              <a:t> тела с температурой, равной температуре </a:t>
            </a:r>
            <a:r>
              <a:rPr lang="ru-RU" dirty="0" err="1" smtClean="0"/>
              <a:t>еѐ</a:t>
            </a:r>
            <a:r>
              <a:rPr lang="ru-RU" dirty="0" smtClean="0"/>
              <a:t> фотосферы. Поэтому для вычисления светимости звезды используют закон Стефана—Больцмана:</a:t>
            </a:r>
          </a:p>
          <a:p>
            <a:r>
              <a:rPr lang="ru-RU" dirty="0" smtClean="0"/>
              <a:t>, где σ = 5,67 ∙ 10</a:t>
            </a:r>
            <a:r>
              <a:rPr lang="ru-RU" baseline="30000" dirty="0" smtClean="0"/>
              <a:t>8</a:t>
            </a:r>
            <a:r>
              <a:rPr lang="ru-RU" dirty="0" smtClean="0"/>
              <a:t> кг ∙ с</a:t>
            </a:r>
            <a:r>
              <a:rPr lang="ru-RU" baseline="30000" dirty="0" smtClean="0"/>
              <a:t>3</a:t>
            </a:r>
            <a:r>
              <a:rPr lang="ru-RU" dirty="0" smtClean="0"/>
              <a:t> ∙ К</a:t>
            </a:r>
            <a:r>
              <a:rPr lang="ru-RU" baseline="30000" dirty="0" smtClean="0"/>
              <a:t>4</a:t>
            </a:r>
            <a:r>
              <a:rPr lang="ru-RU" dirty="0" smtClean="0"/>
              <a:t> — постоянная Стефана—Больцмана (в учебнике таким образом рассчитывается светимость Солнца, см. с. 83).</a:t>
            </a:r>
          </a:p>
          <a:p>
            <a:r>
              <a:rPr lang="ru-RU" dirty="0" smtClean="0"/>
              <a:t>Освещённость Е — это количество световой энергии, попадающее на поверхность единичной площади за единицу времени, измеряется в Вт/м</a:t>
            </a:r>
            <a:r>
              <a:rPr lang="ru-RU" baseline="30000" dirty="0" smtClean="0"/>
              <a:t>2</a:t>
            </a:r>
            <a:r>
              <a:rPr lang="ru-RU" dirty="0" smtClean="0"/>
              <a:t>. Мерой </a:t>
            </a:r>
            <a:r>
              <a:rPr lang="ru-RU" dirty="0" err="1" smtClean="0"/>
              <a:t>освещѐнности</a:t>
            </a:r>
            <a:r>
              <a:rPr lang="ru-RU" dirty="0" smtClean="0"/>
              <a:t> в астрономии обычно является видимая </a:t>
            </a:r>
            <a:r>
              <a:rPr lang="ru-RU" dirty="0" err="1" smtClean="0"/>
              <a:t>звѐздная</a:t>
            </a:r>
            <a:r>
              <a:rPr lang="ru-RU" dirty="0" smtClean="0"/>
              <a:t> величина источника.</a:t>
            </a:r>
          </a:p>
          <a:p>
            <a:r>
              <a:rPr lang="ru-RU" dirty="0" smtClean="0"/>
              <a:t>Не следует путать понятия интенсивности и </a:t>
            </a:r>
            <a:r>
              <a:rPr lang="ru-RU" dirty="0" err="1" smtClean="0"/>
              <a:t>освещѐнности</a:t>
            </a:r>
            <a:r>
              <a:rPr lang="ru-RU" dirty="0" smtClean="0"/>
              <a:t>. Интенсивность характеризует энергию, излучаемую звездой, а </a:t>
            </a:r>
            <a:r>
              <a:rPr lang="ru-RU" dirty="0" err="1" smtClean="0"/>
              <a:t>освещѐнность</a:t>
            </a:r>
            <a:r>
              <a:rPr lang="ru-RU" dirty="0" smtClean="0"/>
              <a:t> — энергию, приходящуюся на единицу поверхности </a:t>
            </a:r>
            <a:r>
              <a:rPr lang="ru-RU" dirty="0" err="1" smtClean="0"/>
              <a:t>удалѐнного</a:t>
            </a:r>
            <a:r>
              <a:rPr lang="ru-RU" dirty="0" smtClean="0"/>
              <a:t> тела (например, планеты).</a:t>
            </a:r>
          </a:p>
          <a:p>
            <a:r>
              <a:rPr lang="ru-RU" dirty="0" smtClean="0"/>
              <a:t>Светимость звезды зависит от двух </a:t>
            </a:r>
            <a:r>
              <a:rPr lang="ru-RU" dirty="0" err="1" smtClean="0"/>
              <a:t>еѐ</a:t>
            </a:r>
            <a:r>
              <a:rPr lang="ru-RU" dirty="0" smtClean="0"/>
              <a:t> физических характеристик: температуры и радиуса. Важно понимать, что интенсивность (мощность) излучения энергии единицей поверхности зависит только от температуры. Полная энергия, излучаемая звездой, пропорциональна площади </a:t>
            </a:r>
            <a:r>
              <a:rPr lang="ru-RU" dirty="0" err="1" smtClean="0"/>
              <a:t>еѐ</a:t>
            </a:r>
            <a:r>
              <a:rPr lang="ru-RU" dirty="0" smtClean="0"/>
              <a:t> поверхности, следовательно, зависит от радиуса звезды.</a:t>
            </a:r>
            <a:endParaRPr lang="en-US" dirty="0" smtClean="0"/>
          </a:p>
          <a:p>
            <a:r>
              <a:rPr lang="ru-RU" dirty="0" smtClean="0"/>
              <a:t>Масса звезды имеет фундаментальное значение в определении </a:t>
            </a:r>
            <a:r>
              <a:rPr lang="ru-RU" dirty="0" err="1" smtClean="0"/>
              <a:t>еѐ</a:t>
            </a:r>
            <a:r>
              <a:rPr lang="ru-RU" dirty="0" smtClean="0"/>
              <a:t> физических характеристик. Количественно это выражается зависимостью «масса-светимость» для </a:t>
            </a:r>
            <a:r>
              <a:rPr lang="ru-RU" dirty="0" err="1" smtClean="0"/>
              <a:t>звѐзд</a:t>
            </a:r>
            <a:r>
              <a:rPr lang="ru-RU" dirty="0" smtClean="0"/>
              <a:t> главной последовательности</a:t>
            </a:r>
            <a:endParaRPr lang="en-US" dirty="0" smtClean="0"/>
          </a:p>
          <a:p>
            <a:r>
              <a:rPr lang="ru-RU" dirty="0" smtClean="0"/>
              <a:t>Важно подчеркнуть, что эта закономерность справедлива для звёзд главной последовательности. Массивные </a:t>
            </a:r>
            <a:r>
              <a:rPr lang="ru-RU" dirty="0" err="1" smtClean="0"/>
              <a:t>звѐзды</a:t>
            </a:r>
            <a:r>
              <a:rPr lang="ru-RU" dirty="0" smtClean="0"/>
              <a:t> главной последовательности обладают большей светимостью, так как температура в их недрах более высокая, что благоприятно для протекания ядерных реакций. С другой стороны, реакции горения протекают интенсивнее, и время пребывания массивной звезды на главной последовательности меньше, чем у менее массивных. При исчерпании «ядерного горючего» светимость звезды значительно меняется, а масса звезды при этом изменяется в гораздо меньшей степени. На диаграмме ГР такие </a:t>
            </a:r>
            <a:r>
              <a:rPr lang="ru-RU" dirty="0" err="1" smtClean="0"/>
              <a:t>звѐзды</a:t>
            </a:r>
            <a:r>
              <a:rPr lang="ru-RU" dirty="0" smtClean="0"/>
              <a:t> расположены вне главной последовательности.</a:t>
            </a:r>
          </a:p>
          <a:p>
            <a:r>
              <a:rPr lang="ru-RU" dirty="0" smtClean="0"/>
              <a:t>В процессе жизни изменяются и спектр </a:t>
            </a:r>
            <a:r>
              <a:rPr lang="ru-RU" dirty="0" err="1" smtClean="0"/>
              <a:t>звѐзд</a:t>
            </a:r>
            <a:r>
              <a:rPr lang="ru-RU" dirty="0" smtClean="0"/>
              <a:t>, и их светимость. А так как положение звезды на диаграмме ГР определяется именно этими характеристиками, то в течение жизни звезда будет «перемещаться» по ней. Именно поэтому можно проследить эволюцию </a:t>
            </a:r>
            <a:r>
              <a:rPr lang="ru-RU" dirty="0" err="1" smtClean="0"/>
              <a:t>звѐзд</a:t>
            </a:r>
            <a:r>
              <a:rPr lang="ru-RU" dirty="0" smtClean="0"/>
              <a:t> на диаграмме ГР. Важно понимать, что изменение положения звезды на диаграмме с течением времени связано только с изменением </a:t>
            </a:r>
            <a:r>
              <a:rPr lang="ru-RU" dirty="0" err="1" smtClean="0"/>
              <a:t>еѐ</a:t>
            </a:r>
            <a:r>
              <a:rPr lang="ru-RU" dirty="0" smtClean="0"/>
              <a:t> физических характеристик.</a:t>
            </a:r>
            <a:endParaRPr lang="en-US" dirty="0" smtClean="0"/>
          </a:p>
          <a:p>
            <a:r>
              <a:rPr lang="ru-RU" dirty="0" smtClean="0"/>
              <a:t>Большую роль диаграмма ГР имеет для изучения характеристик </a:t>
            </a:r>
            <a:r>
              <a:rPr lang="ru-RU" dirty="0" err="1" smtClean="0"/>
              <a:t>звѐзд</a:t>
            </a:r>
            <a:r>
              <a:rPr lang="ru-RU" dirty="0" smtClean="0"/>
              <a:t> в </a:t>
            </a:r>
            <a:r>
              <a:rPr lang="ru-RU" dirty="0" err="1" smtClean="0"/>
              <a:t>звѐздных</a:t>
            </a:r>
            <a:r>
              <a:rPr lang="ru-RU" dirty="0" smtClean="0"/>
              <a:t> скоплениях. </a:t>
            </a:r>
            <a:r>
              <a:rPr lang="ru-RU" dirty="0" err="1" smtClean="0"/>
              <a:t>Звѐздные</a:t>
            </a:r>
            <a:r>
              <a:rPr lang="ru-RU" dirty="0" smtClean="0"/>
              <a:t> скопления имеют примерно одинаковый возраст, но при этом могут сильно различаться по массам. Вид диаграммы будет различным для различных </a:t>
            </a:r>
            <a:r>
              <a:rPr lang="ru-RU" dirty="0" err="1" smtClean="0"/>
              <a:t>звѐздных</a:t>
            </a:r>
            <a:r>
              <a:rPr lang="ru-RU" dirty="0" smtClean="0"/>
              <a:t> скоплений, а </a:t>
            </a:r>
            <a:r>
              <a:rPr lang="ru-RU" dirty="0" err="1" smtClean="0"/>
              <a:t>еѐ</a:t>
            </a:r>
            <a:r>
              <a:rPr lang="ru-RU" dirty="0" smtClean="0"/>
              <a:t> анализ позволит определить физические характеристики скопления в целом, в частности, его возраст и расстояние до него.</a:t>
            </a:r>
            <a:endParaRPr lang="en-US" dirty="0" smtClean="0"/>
          </a:p>
          <a:p>
            <a:r>
              <a:rPr lang="ru-RU" dirty="0" smtClean="0"/>
              <a:t>Анализ диаграммы ГР позволяет выделить различные группы </a:t>
            </a:r>
            <a:r>
              <a:rPr lang="ru-RU" dirty="0" err="1" smtClean="0"/>
              <a:t>звѐзд</a:t>
            </a:r>
            <a:r>
              <a:rPr lang="ru-RU" dirty="0" smtClean="0"/>
              <a:t>, </a:t>
            </a:r>
            <a:r>
              <a:rPr lang="ru-RU" dirty="0" err="1" smtClean="0"/>
              <a:t>объединѐнные</a:t>
            </a:r>
            <a:r>
              <a:rPr lang="ru-RU" dirty="0" smtClean="0"/>
              <a:t> общими физическими свойствами. Для </a:t>
            </a:r>
            <a:r>
              <a:rPr lang="ru-RU" dirty="0" err="1" smtClean="0"/>
              <a:t>звѐзд</a:t>
            </a:r>
            <a:r>
              <a:rPr lang="ru-RU" dirty="0" smtClean="0"/>
              <a:t> главной последовательности </a:t>
            </a:r>
            <a:r>
              <a:rPr lang="ru-RU" dirty="0" err="1" smtClean="0"/>
              <a:t>чѐтко</a:t>
            </a:r>
            <a:r>
              <a:rPr lang="ru-RU" dirty="0" smtClean="0"/>
              <a:t> выражена зависимость между температурой и светимостью. Внимательное изучение диаграммы позволяет выделить на ней ряд других последовательностей: область красных гигантов, сверхгигантов, белых карликов.</a:t>
            </a:r>
          </a:p>
          <a:p>
            <a:endParaRPr lang="en-US" dirty="0" smtClean="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08941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u="none" strike="noStrike" kern="1200" baseline="0" dirty="0" smtClean="0">
                <a:solidFill>
                  <a:schemeClr val="tx1"/>
                </a:solidFill>
                <a:latin typeface="+mn-lt"/>
                <a:ea typeface="+mn-ea"/>
                <a:cs typeface="+mn-cs"/>
              </a:rPr>
              <a:t>Диаграмма ГР связывает две основные характеристики звезды: светимость (или абсолютную </a:t>
            </a:r>
            <a:r>
              <a:rPr lang="ru-RU" sz="1200" b="0" i="0" u="none" strike="noStrike" kern="1200" baseline="0" dirty="0" err="1" smtClean="0">
                <a:solidFill>
                  <a:schemeClr val="tx1"/>
                </a:solidFill>
                <a:latin typeface="+mn-lt"/>
                <a:ea typeface="+mn-ea"/>
                <a:cs typeface="+mn-cs"/>
              </a:rPr>
              <a:t>звѐздную</a:t>
            </a:r>
            <a:r>
              <a:rPr lang="ru-RU" sz="1200" b="0" i="0" u="none" strike="noStrike" kern="1200" baseline="0" dirty="0" smtClean="0">
                <a:solidFill>
                  <a:schemeClr val="tx1"/>
                </a:solidFill>
                <a:latin typeface="+mn-lt"/>
                <a:ea typeface="+mn-ea"/>
                <a:cs typeface="+mn-cs"/>
              </a:rPr>
              <a:t> величину) и спектральный класс (температуру). Для большого числа </a:t>
            </a:r>
            <a:r>
              <a:rPr lang="ru-RU" sz="1200" b="0" i="0" u="none" strike="noStrike" kern="1200" baseline="0" dirty="0" err="1" smtClean="0">
                <a:solidFill>
                  <a:schemeClr val="tx1"/>
                </a:solidFill>
                <a:latin typeface="+mn-lt"/>
                <a:ea typeface="+mn-ea"/>
                <a:cs typeface="+mn-cs"/>
              </a:rPr>
              <a:t>звѐзд</a:t>
            </a:r>
            <a:r>
              <a:rPr lang="ru-RU" sz="1200" b="0" i="0" u="none" strike="noStrike" kern="1200" baseline="0" dirty="0" smtClean="0">
                <a:solidFill>
                  <a:schemeClr val="tx1"/>
                </a:solidFill>
                <a:latin typeface="+mn-lt"/>
                <a:ea typeface="+mn-ea"/>
                <a:cs typeface="+mn-cs"/>
              </a:rPr>
              <a:t> </a:t>
            </a:r>
            <a:r>
              <a:rPr lang="ru-RU" sz="1200" b="1" i="0" u="none" strike="noStrike" kern="1200" baseline="0" dirty="0" smtClean="0">
                <a:solidFill>
                  <a:schemeClr val="tx1"/>
                </a:solidFill>
                <a:latin typeface="+mn-lt"/>
                <a:ea typeface="+mn-ea"/>
                <a:cs typeface="+mn-cs"/>
              </a:rPr>
              <a:t>только эти характеристики (светимость и спектр) </a:t>
            </a:r>
            <a:r>
              <a:rPr lang="ru-RU" sz="1200" b="0" i="0" u="none" strike="noStrike" kern="1200" baseline="0" dirty="0" smtClean="0">
                <a:solidFill>
                  <a:schemeClr val="tx1"/>
                </a:solidFill>
                <a:latin typeface="+mn-lt"/>
                <a:ea typeface="+mn-ea"/>
                <a:cs typeface="+mn-cs"/>
              </a:rPr>
              <a:t>можно получить непосредственно из наблюдений. </a:t>
            </a:r>
          </a:p>
          <a:p>
            <a:r>
              <a:rPr lang="ru-RU" sz="1200" b="0" i="0" u="none" strike="noStrike" kern="1200" baseline="0" dirty="0" smtClean="0">
                <a:solidFill>
                  <a:schemeClr val="tx1"/>
                </a:solidFill>
                <a:latin typeface="+mn-lt"/>
                <a:ea typeface="+mn-ea"/>
                <a:cs typeface="+mn-cs"/>
              </a:rPr>
              <a:t>Так как </a:t>
            </a:r>
            <a:r>
              <a:rPr lang="ru-RU" sz="1200" b="0" i="0" u="none" strike="noStrike" kern="1200" baseline="0" dirty="0" err="1" smtClean="0">
                <a:solidFill>
                  <a:schemeClr val="tx1"/>
                </a:solidFill>
                <a:latin typeface="+mn-lt"/>
                <a:ea typeface="+mn-ea"/>
                <a:cs typeface="+mn-cs"/>
              </a:rPr>
              <a:t>чѐткое</a:t>
            </a:r>
            <a:r>
              <a:rPr lang="ru-RU" sz="1200" b="0" i="0" u="none" strike="noStrike" kern="1200" baseline="0" dirty="0" smtClean="0">
                <a:solidFill>
                  <a:schemeClr val="tx1"/>
                </a:solidFill>
                <a:latin typeface="+mn-lt"/>
                <a:ea typeface="+mn-ea"/>
                <a:cs typeface="+mn-cs"/>
              </a:rPr>
              <a:t> определение понятия «светимость» в учебнике не приводится, уточним его. В первую очередь следует разъяснить учащимся, что в астрономии сложился собственный научный язык и некоторые величины имеют отличное от таких же по сути физических величин название. </a:t>
            </a:r>
          </a:p>
          <a:p>
            <a:r>
              <a:rPr lang="ru-RU" sz="1200" b="0" i="0" u="none" strike="noStrike" kern="1200" baseline="0" dirty="0" smtClean="0">
                <a:solidFill>
                  <a:schemeClr val="tx1"/>
                </a:solidFill>
                <a:latin typeface="+mn-lt"/>
                <a:ea typeface="+mn-ea"/>
                <a:cs typeface="+mn-cs"/>
              </a:rPr>
              <a:t>Энергия, излучаемая звездой, в астрономии характеризуется светимостью </a:t>
            </a:r>
            <a:r>
              <a:rPr lang="ru-RU" sz="1200" b="0" i="1" u="none" strike="noStrike" kern="1200" baseline="0" dirty="0" smtClean="0">
                <a:solidFill>
                  <a:schemeClr val="tx1"/>
                </a:solidFill>
                <a:latin typeface="+mn-lt"/>
                <a:ea typeface="+mn-ea"/>
                <a:cs typeface="+mn-cs"/>
              </a:rPr>
              <a:t>L</a:t>
            </a:r>
            <a:r>
              <a:rPr lang="ru-RU" sz="1200" b="0" i="0" u="none" strike="noStrike" kern="1200" baseline="0" dirty="0" smtClean="0">
                <a:solidFill>
                  <a:schemeClr val="tx1"/>
                </a:solidFill>
                <a:latin typeface="+mn-lt"/>
                <a:ea typeface="+mn-ea"/>
                <a:cs typeface="+mn-cs"/>
              </a:rPr>
              <a:t>, интенсивностью излучения </a:t>
            </a:r>
            <a:r>
              <a:rPr lang="ru-RU" sz="1200" b="0" i="1" u="none" strike="noStrike" kern="1200" baseline="0" dirty="0" smtClean="0">
                <a:solidFill>
                  <a:schemeClr val="tx1"/>
                </a:solidFill>
                <a:latin typeface="+mn-lt"/>
                <a:ea typeface="+mn-ea"/>
                <a:cs typeface="+mn-cs"/>
              </a:rPr>
              <a:t>I </a:t>
            </a:r>
            <a:r>
              <a:rPr lang="ru-RU" sz="1200" b="0" i="0" u="none" strike="noStrike" kern="1200" baseline="0" dirty="0" smtClean="0">
                <a:solidFill>
                  <a:schemeClr val="tx1"/>
                </a:solidFill>
                <a:latin typeface="+mn-lt"/>
                <a:ea typeface="+mn-ea"/>
                <a:cs typeface="+mn-cs"/>
              </a:rPr>
              <a:t>и </a:t>
            </a:r>
            <a:r>
              <a:rPr lang="ru-RU" sz="1200" b="0" i="0" u="none" strike="noStrike" kern="1200" baseline="0" dirty="0" err="1" smtClean="0">
                <a:solidFill>
                  <a:schemeClr val="tx1"/>
                </a:solidFill>
                <a:latin typeface="+mn-lt"/>
                <a:ea typeface="+mn-ea"/>
                <a:cs typeface="+mn-cs"/>
              </a:rPr>
              <a:t>освещѐнностью</a:t>
            </a:r>
            <a:r>
              <a:rPr lang="ru-RU" sz="1200" b="0" i="0" u="none" strike="noStrike" kern="1200" baseline="0" dirty="0" smtClean="0">
                <a:solidFill>
                  <a:schemeClr val="tx1"/>
                </a:solidFill>
                <a:latin typeface="+mn-lt"/>
                <a:ea typeface="+mn-ea"/>
                <a:cs typeface="+mn-cs"/>
              </a:rPr>
              <a:t> </a:t>
            </a:r>
            <a:r>
              <a:rPr lang="ru-RU" sz="1200" b="0" i="1" u="none" strike="noStrike" kern="1200" baseline="0" dirty="0" smtClean="0">
                <a:solidFill>
                  <a:schemeClr val="tx1"/>
                </a:solidFill>
                <a:latin typeface="+mn-lt"/>
                <a:ea typeface="+mn-ea"/>
                <a:cs typeface="+mn-cs"/>
              </a:rPr>
              <a:t>Е</a:t>
            </a:r>
            <a:r>
              <a:rPr lang="ru-RU" sz="1200" b="0" i="0" u="none" strike="noStrike" kern="1200" baseline="0" dirty="0" smtClean="0">
                <a:solidFill>
                  <a:schemeClr val="tx1"/>
                </a:solidFill>
                <a:latin typeface="+mn-lt"/>
                <a:ea typeface="+mn-ea"/>
                <a:cs typeface="+mn-cs"/>
              </a:rPr>
              <a:t>. </a:t>
            </a:r>
          </a:p>
          <a:p>
            <a:r>
              <a:rPr lang="ru-RU" sz="1200" b="1" i="0" u="none" strike="noStrike" kern="1200" baseline="0" dirty="0" smtClean="0">
                <a:solidFill>
                  <a:schemeClr val="tx1"/>
                </a:solidFill>
                <a:latin typeface="+mn-lt"/>
                <a:ea typeface="+mn-ea"/>
                <a:cs typeface="+mn-cs"/>
              </a:rPr>
              <a:t>Светимость </a:t>
            </a:r>
            <a:r>
              <a:rPr lang="ru-RU" sz="1200" b="0" i="0" u="none" strike="noStrike" kern="1200" baseline="0" dirty="0" smtClean="0">
                <a:solidFill>
                  <a:schemeClr val="tx1"/>
                </a:solidFill>
                <a:latin typeface="+mn-lt"/>
                <a:ea typeface="+mn-ea"/>
                <a:cs typeface="+mn-cs"/>
              </a:rPr>
              <a:t>звезды — физическая величина, характеризующая полную энергию, излучаемую звездой по всем направлениям в единицу времени. Обозначается </a:t>
            </a:r>
            <a:r>
              <a:rPr lang="ru-RU" sz="1200" b="0" i="1" u="none" strike="noStrike" kern="1200" baseline="0" dirty="0" smtClean="0">
                <a:solidFill>
                  <a:schemeClr val="tx1"/>
                </a:solidFill>
                <a:latin typeface="+mn-lt"/>
                <a:ea typeface="+mn-ea"/>
                <a:cs typeface="+mn-cs"/>
              </a:rPr>
              <a:t>L </a:t>
            </a:r>
            <a:r>
              <a:rPr lang="ru-RU" sz="1200" b="0" i="0" u="none" strike="noStrike" kern="1200" baseline="0" dirty="0" smtClean="0">
                <a:solidFill>
                  <a:schemeClr val="tx1"/>
                </a:solidFill>
                <a:latin typeface="+mn-lt"/>
                <a:ea typeface="+mn-ea"/>
                <a:cs typeface="+mn-cs"/>
              </a:rPr>
              <a:t>(светимость по-английски — </a:t>
            </a:r>
            <a:r>
              <a:rPr lang="ru-RU" sz="1200" b="0" i="1" u="none" strike="noStrike" kern="1200" baseline="0" dirty="0" err="1" smtClean="0">
                <a:solidFill>
                  <a:schemeClr val="tx1"/>
                </a:solidFill>
                <a:latin typeface="+mn-lt"/>
                <a:ea typeface="+mn-ea"/>
                <a:cs typeface="+mn-cs"/>
              </a:rPr>
              <a:t>luminosity</a:t>
            </a:r>
            <a:r>
              <a:rPr lang="ru-RU" sz="1200" b="0" i="0" u="none" strike="noStrike" kern="1200" baseline="0" dirty="0" smtClean="0">
                <a:solidFill>
                  <a:schemeClr val="tx1"/>
                </a:solidFill>
                <a:latin typeface="+mn-lt"/>
                <a:ea typeface="+mn-ea"/>
                <a:cs typeface="+mn-cs"/>
              </a:rPr>
              <a:t>). Единица измерения — ватт, т. е. светимость имеет такую же размерность, как и мощность. В астрономии удобно светимости </a:t>
            </a:r>
            <a:r>
              <a:rPr lang="ru-RU" sz="1200" b="0" i="0" u="none" strike="noStrike" kern="1200" baseline="0" dirty="0" err="1" smtClean="0">
                <a:solidFill>
                  <a:schemeClr val="tx1"/>
                </a:solidFill>
                <a:latin typeface="+mn-lt"/>
                <a:ea typeface="+mn-ea"/>
                <a:cs typeface="+mn-cs"/>
              </a:rPr>
              <a:t>звѐзд</a:t>
            </a:r>
            <a:r>
              <a:rPr lang="ru-RU" sz="1200" b="0" i="0" u="none" strike="noStrike" kern="1200" baseline="0" dirty="0" smtClean="0">
                <a:solidFill>
                  <a:schemeClr val="tx1"/>
                </a:solidFill>
                <a:latin typeface="+mn-lt"/>
                <a:ea typeface="+mn-ea"/>
                <a:cs typeface="+mn-cs"/>
              </a:rPr>
              <a:t> выражать в светимостях Солнца </a:t>
            </a:r>
            <a:r>
              <a:rPr lang="ru-RU" sz="1200" b="0" i="1" u="none" strike="noStrike" kern="1200" baseline="0" dirty="0" smtClean="0">
                <a:solidFill>
                  <a:schemeClr val="tx1"/>
                </a:solidFill>
                <a:latin typeface="+mn-lt"/>
                <a:ea typeface="+mn-ea"/>
                <a:cs typeface="+mn-cs"/>
              </a:rPr>
              <a:t>L</a:t>
            </a:r>
            <a:r>
              <a:rPr lang="ru-RU" sz="1200" b="0" i="0" u="none" strike="noStrike" kern="1200" baseline="0" dirty="0" smtClean="0">
                <a:solidFill>
                  <a:schemeClr val="tx1"/>
                </a:solidFill>
                <a:latin typeface="+mn-lt"/>
                <a:ea typeface="+mn-ea"/>
                <a:cs typeface="+mn-cs"/>
              </a:rPr>
              <a:t> : </a:t>
            </a:r>
            <a:r>
              <a:rPr lang="ru-RU" sz="1200" b="0" i="1" u="none" strike="noStrike" kern="1200" baseline="0" dirty="0" smtClean="0">
                <a:solidFill>
                  <a:schemeClr val="tx1"/>
                </a:solidFill>
                <a:latin typeface="+mn-lt"/>
                <a:ea typeface="+mn-ea"/>
                <a:cs typeface="+mn-cs"/>
              </a:rPr>
              <a:t>L</a:t>
            </a:r>
            <a:r>
              <a:rPr lang="ru-RU" sz="1200" b="0" i="0" u="none" strike="noStrike" kern="1200" baseline="0" dirty="0" smtClean="0">
                <a:solidFill>
                  <a:schemeClr val="tx1"/>
                </a:solidFill>
                <a:latin typeface="+mn-lt"/>
                <a:ea typeface="+mn-ea"/>
                <a:cs typeface="+mn-cs"/>
              </a:rPr>
              <a:t> = 3,8 ∙ 10</a:t>
            </a:r>
            <a:r>
              <a:rPr lang="ru-RU" sz="1200" b="0" i="0" u="none" strike="noStrike" kern="1200" baseline="30000" dirty="0" smtClean="0">
                <a:solidFill>
                  <a:schemeClr val="tx1"/>
                </a:solidFill>
                <a:latin typeface="+mn-lt"/>
                <a:ea typeface="+mn-ea"/>
                <a:cs typeface="+mn-cs"/>
              </a:rPr>
              <a:t>26</a:t>
            </a:r>
            <a:r>
              <a:rPr lang="ru-RU" sz="1200" b="0" i="0" u="none" strike="noStrike" kern="1200" baseline="0" dirty="0" smtClean="0">
                <a:solidFill>
                  <a:schemeClr val="tx1"/>
                </a:solidFill>
                <a:latin typeface="+mn-lt"/>
                <a:ea typeface="+mn-ea"/>
                <a:cs typeface="+mn-cs"/>
              </a:rPr>
              <a:t> Вт. </a:t>
            </a:r>
            <a:endParaRPr lang="en-US" sz="1200" b="0" i="0" u="none" strike="noStrike" kern="1200" baseline="0" dirty="0" smtClean="0">
              <a:solidFill>
                <a:schemeClr val="tx1"/>
              </a:solidFill>
              <a:latin typeface="+mn-lt"/>
              <a:ea typeface="+mn-ea"/>
              <a:cs typeface="+mn-cs"/>
            </a:endParaRPr>
          </a:p>
          <a:p>
            <a:r>
              <a:rPr lang="ru-RU" dirty="0" smtClean="0"/>
              <a:t>Интенсивность излучения I — физическая величина, характеризующая мощность излучения с единицы поверхности звезды, измеряется в Вт/м</a:t>
            </a:r>
            <a:r>
              <a:rPr lang="ru-RU" baseline="30000" dirty="0" smtClean="0"/>
              <a:t>2</a:t>
            </a:r>
            <a:r>
              <a:rPr lang="ru-RU" dirty="0" smtClean="0"/>
              <a:t>.</a:t>
            </a:r>
          </a:p>
          <a:p>
            <a:r>
              <a:rPr lang="ru-RU" dirty="0" smtClean="0"/>
              <a:t>Очевидно, что L = I ∙ S, где S — площадь поверхности излучаемого тела. Считая звезду шаром, имеем: L = I ∙ 4πR</a:t>
            </a:r>
            <a:r>
              <a:rPr lang="ru-RU" baseline="30000" dirty="0" smtClean="0"/>
              <a:t>2</a:t>
            </a:r>
            <a:r>
              <a:rPr lang="ru-RU" dirty="0" smtClean="0"/>
              <a:t>.</a:t>
            </a:r>
          </a:p>
          <a:p>
            <a:r>
              <a:rPr lang="ru-RU" dirty="0" smtClean="0"/>
              <a:t>Наблюдения показывают, что сплошной спектр излучения звезды близок к излучению абсолютно </a:t>
            </a:r>
            <a:r>
              <a:rPr lang="ru-RU" dirty="0" err="1" smtClean="0"/>
              <a:t>чѐрного</a:t>
            </a:r>
            <a:r>
              <a:rPr lang="ru-RU" dirty="0" smtClean="0"/>
              <a:t> тела с температурой, равной температуре </a:t>
            </a:r>
            <a:r>
              <a:rPr lang="ru-RU" dirty="0" err="1" smtClean="0"/>
              <a:t>еѐ</a:t>
            </a:r>
            <a:r>
              <a:rPr lang="ru-RU" dirty="0" smtClean="0"/>
              <a:t> фотосферы. Поэтому для вычисления светимости звезды используют закон Стефана—Больцмана:</a:t>
            </a:r>
          </a:p>
          <a:p>
            <a:r>
              <a:rPr lang="ru-RU" dirty="0" smtClean="0"/>
              <a:t>, где σ = 5,67 ∙ 10</a:t>
            </a:r>
            <a:r>
              <a:rPr lang="ru-RU" baseline="30000" dirty="0" smtClean="0"/>
              <a:t>8</a:t>
            </a:r>
            <a:r>
              <a:rPr lang="ru-RU" dirty="0" smtClean="0"/>
              <a:t> кг ∙ с</a:t>
            </a:r>
            <a:r>
              <a:rPr lang="ru-RU" baseline="30000" dirty="0" smtClean="0"/>
              <a:t>3</a:t>
            </a:r>
            <a:r>
              <a:rPr lang="ru-RU" dirty="0" smtClean="0"/>
              <a:t> ∙ К</a:t>
            </a:r>
            <a:r>
              <a:rPr lang="ru-RU" baseline="30000" dirty="0" smtClean="0"/>
              <a:t>4</a:t>
            </a:r>
            <a:r>
              <a:rPr lang="ru-RU" dirty="0" smtClean="0"/>
              <a:t> — постоянная Стефана—Больцмана (в учебнике таким образом рассчитывается светимость Солнца, см. с. 83).</a:t>
            </a:r>
          </a:p>
          <a:p>
            <a:r>
              <a:rPr lang="ru-RU" dirty="0" smtClean="0"/>
              <a:t>Освещённость Е — это количество световой энергии, попадающее на поверхность единичной площади за единицу времени, измеряется в Вт/м</a:t>
            </a:r>
            <a:r>
              <a:rPr lang="ru-RU" baseline="30000" dirty="0" smtClean="0"/>
              <a:t>2</a:t>
            </a:r>
            <a:r>
              <a:rPr lang="ru-RU" dirty="0" smtClean="0"/>
              <a:t>. Мерой </a:t>
            </a:r>
            <a:r>
              <a:rPr lang="ru-RU" dirty="0" err="1" smtClean="0"/>
              <a:t>освещѐнности</a:t>
            </a:r>
            <a:r>
              <a:rPr lang="ru-RU" dirty="0" smtClean="0"/>
              <a:t> в астрономии обычно является видимая </a:t>
            </a:r>
            <a:r>
              <a:rPr lang="ru-RU" dirty="0" err="1" smtClean="0"/>
              <a:t>звѐздная</a:t>
            </a:r>
            <a:r>
              <a:rPr lang="ru-RU" dirty="0" smtClean="0"/>
              <a:t> величина источника.</a:t>
            </a:r>
          </a:p>
          <a:p>
            <a:r>
              <a:rPr lang="ru-RU" dirty="0" smtClean="0"/>
              <a:t>Не следует путать понятия интенсивности и </a:t>
            </a:r>
            <a:r>
              <a:rPr lang="ru-RU" dirty="0" err="1" smtClean="0"/>
              <a:t>освещѐнности</a:t>
            </a:r>
            <a:r>
              <a:rPr lang="ru-RU" dirty="0" smtClean="0"/>
              <a:t>. Интенсивность характеризует энергию, излучаемую звездой, а </a:t>
            </a:r>
            <a:r>
              <a:rPr lang="ru-RU" dirty="0" err="1" smtClean="0"/>
              <a:t>освещѐнность</a:t>
            </a:r>
            <a:r>
              <a:rPr lang="ru-RU" dirty="0" smtClean="0"/>
              <a:t> — энергию, приходящуюся на единицу поверхности </a:t>
            </a:r>
            <a:r>
              <a:rPr lang="ru-RU" dirty="0" err="1" smtClean="0"/>
              <a:t>удалѐнного</a:t>
            </a:r>
            <a:r>
              <a:rPr lang="ru-RU" dirty="0" smtClean="0"/>
              <a:t> тела (например, планеты).</a:t>
            </a:r>
          </a:p>
          <a:p>
            <a:r>
              <a:rPr lang="ru-RU" dirty="0" smtClean="0"/>
              <a:t>Светимость звезды зависит от двух </a:t>
            </a:r>
            <a:r>
              <a:rPr lang="ru-RU" dirty="0" err="1" smtClean="0"/>
              <a:t>еѐ</a:t>
            </a:r>
            <a:r>
              <a:rPr lang="ru-RU" dirty="0" smtClean="0"/>
              <a:t> физических характеристик: температуры и радиуса. Важно понимать, что интенсивность (мощность) излучения энергии единицей поверхности зависит только от температуры. Полная энергия, излучаемая звездой, пропорциональна площади </a:t>
            </a:r>
            <a:r>
              <a:rPr lang="ru-RU" dirty="0" err="1" smtClean="0"/>
              <a:t>еѐ</a:t>
            </a:r>
            <a:r>
              <a:rPr lang="ru-RU" dirty="0" smtClean="0"/>
              <a:t> поверхности, следовательно, зависит от радиуса звезды.</a:t>
            </a:r>
            <a:endParaRPr lang="en-US" dirty="0" smtClean="0"/>
          </a:p>
          <a:p>
            <a:r>
              <a:rPr lang="ru-RU" dirty="0" smtClean="0"/>
              <a:t>Масса звезды имеет фундаментальное значение в определении </a:t>
            </a:r>
            <a:r>
              <a:rPr lang="ru-RU" dirty="0" err="1" smtClean="0"/>
              <a:t>еѐ</a:t>
            </a:r>
            <a:r>
              <a:rPr lang="ru-RU" dirty="0" smtClean="0"/>
              <a:t> физических характеристик. Количественно это выражается зависимостью «масса-светимость» для </a:t>
            </a:r>
            <a:r>
              <a:rPr lang="ru-RU" dirty="0" err="1" smtClean="0"/>
              <a:t>звѐзд</a:t>
            </a:r>
            <a:r>
              <a:rPr lang="ru-RU" dirty="0" smtClean="0"/>
              <a:t> главной последовательности</a:t>
            </a:r>
            <a:endParaRPr lang="en-US" dirty="0" smtClean="0"/>
          </a:p>
          <a:p>
            <a:r>
              <a:rPr lang="ru-RU" dirty="0" smtClean="0"/>
              <a:t>Важно подчеркнуть, что эта закономерность справедлива для звёзд главной последовательности. Массивные </a:t>
            </a:r>
            <a:r>
              <a:rPr lang="ru-RU" dirty="0" err="1" smtClean="0"/>
              <a:t>звѐзды</a:t>
            </a:r>
            <a:r>
              <a:rPr lang="ru-RU" dirty="0" smtClean="0"/>
              <a:t> главной последовательности обладают большей светимостью, так как температура в их недрах более высокая, что благоприятно для протекания ядерных реакций. С другой стороны, реакции горения протекают интенсивнее, и время пребывания массивной звезды на главной последовательности меньше, чем у менее массивных. При исчерпании «ядерного горючего» светимость звезды значительно меняется, а масса звезды при этом изменяется в гораздо меньшей степени. На диаграмме ГР такие </a:t>
            </a:r>
            <a:r>
              <a:rPr lang="ru-RU" dirty="0" err="1" smtClean="0"/>
              <a:t>звѐзды</a:t>
            </a:r>
            <a:r>
              <a:rPr lang="ru-RU" dirty="0" smtClean="0"/>
              <a:t> расположены вне главной последовательности.</a:t>
            </a:r>
          </a:p>
          <a:p>
            <a:r>
              <a:rPr lang="ru-RU" dirty="0" smtClean="0"/>
              <a:t>В процессе жизни изменяются и спектр </a:t>
            </a:r>
            <a:r>
              <a:rPr lang="ru-RU" dirty="0" err="1" smtClean="0"/>
              <a:t>звѐзд</a:t>
            </a:r>
            <a:r>
              <a:rPr lang="ru-RU" dirty="0" smtClean="0"/>
              <a:t>, и их светимость. А так как положение звезды на диаграмме ГР определяется именно этими характеристиками, то в течение жизни звезда будет «перемещаться» по ней. Именно поэтому можно проследить эволюцию </a:t>
            </a:r>
            <a:r>
              <a:rPr lang="ru-RU" dirty="0" err="1" smtClean="0"/>
              <a:t>звѐзд</a:t>
            </a:r>
            <a:r>
              <a:rPr lang="ru-RU" dirty="0" smtClean="0"/>
              <a:t> на диаграмме ГР. Важно понимать, что изменение положения звезды на диаграмме с течением времени связано только с изменением </a:t>
            </a:r>
            <a:r>
              <a:rPr lang="ru-RU" dirty="0" err="1" smtClean="0"/>
              <a:t>еѐ</a:t>
            </a:r>
            <a:r>
              <a:rPr lang="ru-RU" dirty="0" smtClean="0"/>
              <a:t> физических характеристик.</a:t>
            </a:r>
            <a:endParaRPr lang="en-US" dirty="0" smtClean="0"/>
          </a:p>
          <a:p>
            <a:r>
              <a:rPr lang="ru-RU" dirty="0" smtClean="0"/>
              <a:t>Большую роль диаграмма ГР имеет для изучения характеристик </a:t>
            </a:r>
            <a:r>
              <a:rPr lang="ru-RU" dirty="0" err="1" smtClean="0"/>
              <a:t>звѐзд</a:t>
            </a:r>
            <a:r>
              <a:rPr lang="ru-RU" dirty="0" smtClean="0"/>
              <a:t> в </a:t>
            </a:r>
            <a:r>
              <a:rPr lang="ru-RU" dirty="0" err="1" smtClean="0"/>
              <a:t>звѐздных</a:t>
            </a:r>
            <a:r>
              <a:rPr lang="ru-RU" dirty="0" smtClean="0"/>
              <a:t> скоплениях. </a:t>
            </a:r>
            <a:r>
              <a:rPr lang="ru-RU" dirty="0" err="1" smtClean="0"/>
              <a:t>Звѐздные</a:t>
            </a:r>
            <a:r>
              <a:rPr lang="ru-RU" dirty="0" smtClean="0"/>
              <a:t> скопления имеют примерно одинаковый возраст, но при этом могут сильно различаться по массам. Вид диаграммы будет различным для различных </a:t>
            </a:r>
            <a:r>
              <a:rPr lang="ru-RU" dirty="0" err="1" smtClean="0"/>
              <a:t>звѐздных</a:t>
            </a:r>
            <a:r>
              <a:rPr lang="ru-RU" dirty="0" smtClean="0"/>
              <a:t> скоплений, а </a:t>
            </a:r>
            <a:r>
              <a:rPr lang="ru-RU" dirty="0" err="1" smtClean="0"/>
              <a:t>еѐ</a:t>
            </a:r>
            <a:r>
              <a:rPr lang="ru-RU" dirty="0" smtClean="0"/>
              <a:t> анализ позволит определить физические характеристики скопления в целом, в частности, его возраст и расстояние до него.</a:t>
            </a:r>
            <a:endParaRPr lang="en-US" dirty="0" smtClean="0"/>
          </a:p>
          <a:p>
            <a:r>
              <a:rPr lang="ru-RU" dirty="0" smtClean="0"/>
              <a:t>Анализ диаграммы ГР позволяет выделить различные группы </a:t>
            </a:r>
            <a:r>
              <a:rPr lang="ru-RU" dirty="0" err="1" smtClean="0"/>
              <a:t>звѐзд</a:t>
            </a:r>
            <a:r>
              <a:rPr lang="ru-RU" dirty="0" smtClean="0"/>
              <a:t>, </a:t>
            </a:r>
            <a:r>
              <a:rPr lang="ru-RU" dirty="0" err="1" smtClean="0"/>
              <a:t>объединѐнные</a:t>
            </a:r>
            <a:r>
              <a:rPr lang="ru-RU" dirty="0" smtClean="0"/>
              <a:t> общими физическими свойствами. Для </a:t>
            </a:r>
            <a:r>
              <a:rPr lang="ru-RU" dirty="0" err="1" smtClean="0"/>
              <a:t>звѐзд</a:t>
            </a:r>
            <a:r>
              <a:rPr lang="ru-RU" dirty="0" smtClean="0"/>
              <a:t> главной последовательности </a:t>
            </a:r>
            <a:r>
              <a:rPr lang="ru-RU" dirty="0" err="1" smtClean="0"/>
              <a:t>чѐтко</a:t>
            </a:r>
            <a:r>
              <a:rPr lang="ru-RU" dirty="0" smtClean="0"/>
              <a:t> выражена зависимость между температурой и светимостью. Внимательное изучение диаграммы позволяет выделить на ней ряд других последовательностей: область красных гигантов, сверхгигантов, белых карликов.</a:t>
            </a:r>
          </a:p>
          <a:p>
            <a:endParaRPr lang="en-US" dirty="0" smtClean="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49816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u="none" strike="noStrike" kern="1200" baseline="0" dirty="0" smtClean="0">
                <a:solidFill>
                  <a:schemeClr val="tx1"/>
                </a:solidFill>
                <a:latin typeface="+mn-lt"/>
                <a:ea typeface="+mn-ea"/>
                <a:cs typeface="+mn-cs"/>
              </a:rPr>
              <a:t>Диаграмма ГР связывает две основные характеристики звезды: светимость (или абсолютную </a:t>
            </a:r>
            <a:r>
              <a:rPr lang="ru-RU" sz="1200" b="0" i="0" u="none" strike="noStrike" kern="1200" baseline="0" dirty="0" err="1" smtClean="0">
                <a:solidFill>
                  <a:schemeClr val="tx1"/>
                </a:solidFill>
                <a:latin typeface="+mn-lt"/>
                <a:ea typeface="+mn-ea"/>
                <a:cs typeface="+mn-cs"/>
              </a:rPr>
              <a:t>звѐздную</a:t>
            </a:r>
            <a:r>
              <a:rPr lang="ru-RU" sz="1200" b="0" i="0" u="none" strike="noStrike" kern="1200" baseline="0" dirty="0" smtClean="0">
                <a:solidFill>
                  <a:schemeClr val="tx1"/>
                </a:solidFill>
                <a:latin typeface="+mn-lt"/>
                <a:ea typeface="+mn-ea"/>
                <a:cs typeface="+mn-cs"/>
              </a:rPr>
              <a:t> величину) и спектральный класс (температуру). Для большого числа </a:t>
            </a:r>
            <a:r>
              <a:rPr lang="ru-RU" sz="1200" b="0" i="0" u="none" strike="noStrike" kern="1200" baseline="0" dirty="0" err="1" smtClean="0">
                <a:solidFill>
                  <a:schemeClr val="tx1"/>
                </a:solidFill>
                <a:latin typeface="+mn-lt"/>
                <a:ea typeface="+mn-ea"/>
                <a:cs typeface="+mn-cs"/>
              </a:rPr>
              <a:t>звѐзд</a:t>
            </a:r>
            <a:r>
              <a:rPr lang="ru-RU" sz="1200" b="0" i="0" u="none" strike="noStrike" kern="1200" baseline="0" dirty="0" smtClean="0">
                <a:solidFill>
                  <a:schemeClr val="tx1"/>
                </a:solidFill>
                <a:latin typeface="+mn-lt"/>
                <a:ea typeface="+mn-ea"/>
                <a:cs typeface="+mn-cs"/>
              </a:rPr>
              <a:t> </a:t>
            </a:r>
            <a:r>
              <a:rPr lang="ru-RU" sz="1200" b="1" i="0" u="none" strike="noStrike" kern="1200" baseline="0" dirty="0" smtClean="0">
                <a:solidFill>
                  <a:schemeClr val="tx1"/>
                </a:solidFill>
                <a:latin typeface="+mn-lt"/>
                <a:ea typeface="+mn-ea"/>
                <a:cs typeface="+mn-cs"/>
              </a:rPr>
              <a:t>только эти характеристики (светимость и спектр) </a:t>
            </a:r>
            <a:r>
              <a:rPr lang="ru-RU" sz="1200" b="0" i="0" u="none" strike="noStrike" kern="1200" baseline="0" dirty="0" smtClean="0">
                <a:solidFill>
                  <a:schemeClr val="tx1"/>
                </a:solidFill>
                <a:latin typeface="+mn-lt"/>
                <a:ea typeface="+mn-ea"/>
                <a:cs typeface="+mn-cs"/>
              </a:rPr>
              <a:t>можно получить непосредственно из наблюдений. </a:t>
            </a:r>
          </a:p>
          <a:p>
            <a:r>
              <a:rPr lang="ru-RU" sz="1200" b="0" i="0" u="none" strike="noStrike" kern="1200" baseline="0" dirty="0" smtClean="0">
                <a:solidFill>
                  <a:schemeClr val="tx1"/>
                </a:solidFill>
                <a:latin typeface="+mn-lt"/>
                <a:ea typeface="+mn-ea"/>
                <a:cs typeface="+mn-cs"/>
              </a:rPr>
              <a:t>Так как </a:t>
            </a:r>
            <a:r>
              <a:rPr lang="ru-RU" sz="1200" b="0" i="0" u="none" strike="noStrike" kern="1200" baseline="0" dirty="0" err="1" smtClean="0">
                <a:solidFill>
                  <a:schemeClr val="tx1"/>
                </a:solidFill>
                <a:latin typeface="+mn-lt"/>
                <a:ea typeface="+mn-ea"/>
                <a:cs typeface="+mn-cs"/>
              </a:rPr>
              <a:t>чѐткое</a:t>
            </a:r>
            <a:r>
              <a:rPr lang="ru-RU" sz="1200" b="0" i="0" u="none" strike="noStrike" kern="1200" baseline="0" dirty="0" smtClean="0">
                <a:solidFill>
                  <a:schemeClr val="tx1"/>
                </a:solidFill>
                <a:latin typeface="+mn-lt"/>
                <a:ea typeface="+mn-ea"/>
                <a:cs typeface="+mn-cs"/>
              </a:rPr>
              <a:t> определение понятия «светимость» в учебнике не приводится, уточним его. В первую очередь следует разъяснить учащимся, что в астрономии сложился собственный научный язык и некоторые величины имеют отличное от таких же по сути физических величин название. </a:t>
            </a:r>
          </a:p>
          <a:p>
            <a:r>
              <a:rPr lang="ru-RU" sz="1200" b="0" i="0" u="none" strike="noStrike" kern="1200" baseline="0" dirty="0" smtClean="0">
                <a:solidFill>
                  <a:schemeClr val="tx1"/>
                </a:solidFill>
                <a:latin typeface="+mn-lt"/>
                <a:ea typeface="+mn-ea"/>
                <a:cs typeface="+mn-cs"/>
              </a:rPr>
              <a:t>Энергия, излучаемая звездой, в астрономии характеризуется светимостью </a:t>
            </a:r>
            <a:r>
              <a:rPr lang="ru-RU" sz="1200" b="0" i="1" u="none" strike="noStrike" kern="1200" baseline="0" dirty="0" smtClean="0">
                <a:solidFill>
                  <a:schemeClr val="tx1"/>
                </a:solidFill>
                <a:latin typeface="+mn-lt"/>
                <a:ea typeface="+mn-ea"/>
                <a:cs typeface="+mn-cs"/>
              </a:rPr>
              <a:t>L</a:t>
            </a:r>
            <a:r>
              <a:rPr lang="ru-RU" sz="1200" b="0" i="0" u="none" strike="noStrike" kern="1200" baseline="0" dirty="0" smtClean="0">
                <a:solidFill>
                  <a:schemeClr val="tx1"/>
                </a:solidFill>
                <a:latin typeface="+mn-lt"/>
                <a:ea typeface="+mn-ea"/>
                <a:cs typeface="+mn-cs"/>
              </a:rPr>
              <a:t>, интенсивностью излучения </a:t>
            </a:r>
            <a:r>
              <a:rPr lang="ru-RU" sz="1200" b="0" i="1" u="none" strike="noStrike" kern="1200" baseline="0" dirty="0" smtClean="0">
                <a:solidFill>
                  <a:schemeClr val="tx1"/>
                </a:solidFill>
                <a:latin typeface="+mn-lt"/>
                <a:ea typeface="+mn-ea"/>
                <a:cs typeface="+mn-cs"/>
              </a:rPr>
              <a:t>I </a:t>
            </a:r>
            <a:r>
              <a:rPr lang="ru-RU" sz="1200" b="0" i="0" u="none" strike="noStrike" kern="1200" baseline="0" dirty="0" smtClean="0">
                <a:solidFill>
                  <a:schemeClr val="tx1"/>
                </a:solidFill>
                <a:latin typeface="+mn-lt"/>
                <a:ea typeface="+mn-ea"/>
                <a:cs typeface="+mn-cs"/>
              </a:rPr>
              <a:t>и </a:t>
            </a:r>
            <a:r>
              <a:rPr lang="ru-RU" sz="1200" b="0" i="0" u="none" strike="noStrike" kern="1200" baseline="0" dirty="0" err="1" smtClean="0">
                <a:solidFill>
                  <a:schemeClr val="tx1"/>
                </a:solidFill>
                <a:latin typeface="+mn-lt"/>
                <a:ea typeface="+mn-ea"/>
                <a:cs typeface="+mn-cs"/>
              </a:rPr>
              <a:t>освещѐнностью</a:t>
            </a:r>
            <a:r>
              <a:rPr lang="ru-RU" sz="1200" b="0" i="0" u="none" strike="noStrike" kern="1200" baseline="0" dirty="0" smtClean="0">
                <a:solidFill>
                  <a:schemeClr val="tx1"/>
                </a:solidFill>
                <a:latin typeface="+mn-lt"/>
                <a:ea typeface="+mn-ea"/>
                <a:cs typeface="+mn-cs"/>
              </a:rPr>
              <a:t> </a:t>
            </a:r>
            <a:r>
              <a:rPr lang="ru-RU" sz="1200" b="0" i="1" u="none" strike="noStrike" kern="1200" baseline="0" dirty="0" smtClean="0">
                <a:solidFill>
                  <a:schemeClr val="tx1"/>
                </a:solidFill>
                <a:latin typeface="+mn-lt"/>
                <a:ea typeface="+mn-ea"/>
                <a:cs typeface="+mn-cs"/>
              </a:rPr>
              <a:t>Е</a:t>
            </a:r>
            <a:r>
              <a:rPr lang="ru-RU" sz="1200" b="0" i="0" u="none" strike="noStrike" kern="1200" baseline="0" dirty="0" smtClean="0">
                <a:solidFill>
                  <a:schemeClr val="tx1"/>
                </a:solidFill>
                <a:latin typeface="+mn-lt"/>
                <a:ea typeface="+mn-ea"/>
                <a:cs typeface="+mn-cs"/>
              </a:rPr>
              <a:t>. </a:t>
            </a:r>
          </a:p>
          <a:p>
            <a:r>
              <a:rPr lang="ru-RU" sz="1200" b="1" i="0" u="none" strike="noStrike" kern="1200" baseline="0" dirty="0" smtClean="0">
                <a:solidFill>
                  <a:schemeClr val="tx1"/>
                </a:solidFill>
                <a:latin typeface="+mn-lt"/>
                <a:ea typeface="+mn-ea"/>
                <a:cs typeface="+mn-cs"/>
              </a:rPr>
              <a:t>Светимость </a:t>
            </a:r>
            <a:r>
              <a:rPr lang="ru-RU" sz="1200" b="0" i="0" u="none" strike="noStrike" kern="1200" baseline="0" dirty="0" smtClean="0">
                <a:solidFill>
                  <a:schemeClr val="tx1"/>
                </a:solidFill>
                <a:latin typeface="+mn-lt"/>
                <a:ea typeface="+mn-ea"/>
                <a:cs typeface="+mn-cs"/>
              </a:rPr>
              <a:t>звезды — физическая величина, характеризующая полную энергию, излучаемую звездой по всем направлениям в единицу времени. Обозначается </a:t>
            </a:r>
            <a:r>
              <a:rPr lang="ru-RU" sz="1200" b="0" i="1" u="none" strike="noStrike" kern="1200" baseline="0" dirty="0" smtClean="0">
                <a:solidFill>
                  <a:schemeClr val="tx1"/>
                </a:solidFill>
                <a:latin typeface="+mn-lt"/>
                <a:ea typeface="+mn-ea"/>
                <a:cs typeface="+mn-cs"/>
              </a:rPr>
              <a:t>L </a:t>
            </a:r>
            <a:r>
              <a:rPr lang="ru-RU" sz="1200" b="0" i="0" u="none" strike="noStrike" kern="1200" baseline="0" dirty="0" smtClean="0">
                <a:solidFill>
                  <a:schemeClr val="tx1"/>
                </a:solidFill>
                <a:latin typeface="+mn-lt"/>
                <a:ea typeface="+mn-ea"/>
                <a:cs typeface="+mn-cs"/>
              </a:rPr>
              <a:t>(светимость по-английски — </a:t>
            </a:r>
            <a:r>
              <a:rPr lang="ru-RU" sz="1200" b="0" i="1" u="none" strike="noStrike" kern="1200" baseline="0" dirty="0" err="1" smtClean="0">
                <a:solidFill>
                  <a:schemeClr val="tx1"/>
                </a:solidFill>
                <a:latin typeface="+mn-lt"/>
                <a:ea typeface="+mn-ea"/>
                <a:cs typeface="+mn-cs"/>
              </a:rPr>
              <a:t>luminosity</a:t>
            </a:r>
            <a:r>
              <a:rPr lang="ru-RU" sz="1200" b="0" i="0" u="none" strike="noStrike" kern="1200" baseline="0" dirty="0" smtClean="0">
                <a:solidFill>
                  <a:schemeClr val="tx1"/>
                </a:solidFill>
                <a:latin typeface="+mn-lt"/>
                <a:ea typeface="+mn-ea"/>
                <a:cs typeface="+mn-cs"/>
              </a:rPr>
              <a:t>). Единица измерения — ватт, т. е. светимость имеет такую же размерность, как и мощность. В астрономии удобно светимости </a:t>
            </a:r>
            <a:r>
              <a:rPr lang="ru-RU" sz="1200" b="0" i="0" u="none" strike="noStrike" kern="1200" baseline="0" dirty="0" err="1" smtClean="0">
                <a:solidFill>
                  <a:schemeClr val="tx1"/>
                </a:solidFill>
                <a:latin typeface="+mn-lt"/>
                <a:ea typeface="+mn-ea"/>
                <a:cs typeface="+mn-cs"/>
              </a:rPr>
              <a:t>звѐзд</a:t>
            </a:r>
            <a:r>
              <a:rPr lang="ru-RU" sz="1200" b="0" i="0" u="none" strike="noStrike" kern="1200" baseline="0" dirty="0" smtClean="0">
                <a:solidFill>
                  <a:schemeClr val="tx1"/>
                </a:solidFill>
                <a:latin typeface="+mn-lt"/>
                <a:ea typeface="+mn-ea"/>
                <a:cs typeface="+mn-cs"/>
              </a:rPr>
              <a:t> выражать в светимостях Солнца </a:t>
            </a:r>
            <a:r>
              <a:rPr lang="ru-RU" sz="1200" b="0" i="1" u="none" strike="noStrike" kern="1200" baseline="0" dirty="0" smtClean="0">
                <a:solidFill>
                  <a:schemeClr val="tx1"/>
                </a:solidFill>
                <a:latin typeface="+mn-lt"/>
                <a:ea typeface="+mn-ea"/>
                <a:cs typeface="+mn-cs"/>
              </a:rPr>
              <a:t>L</a:t>
            </a:r>
            <a:r>
              <a:rPr lang="ru-RU" sz="1200" b="0" i="0" u="none" strike="noStrike" kern="1200" baseline="0" dirty="0" smtClean="0">
                <a:solidFill>
                  <a:schemeClr val="tx1"/>
                </a:solidFill>
                <a:latin typeface="+mn-lt"/>
                <a:ea typeface="+mn-ea"/>
                <a:cs typeface="+mn-cs"/>
              </a:rPr>
              <a:t> : </a:t>
            </a:r>
            <a:r>
              <a:rPr lang="ru-RU" sz="1200" b="0" i="1" u="none" strike="noStrike" kern="1200" baseline="0" dirty="0" smtClean="0">
                <a:solidFill>
                  <a:schemeClr val="tx1"/>
                </a:solidFill>
                <a:latin typeface="+mn-lt"/>
                <a:ea typeface="+mn-ea"/>
                <a:cs typeface="+mn-cs"/>
              </a:rPr>
              <a:t>L</a:t>
            </a:r>
            <a:r>
              <a:rPr lang="ru-RU" sz="1200" b="0" i="0" u="none" strike="noStrike" kern="1200" baseline="0" dirty="0" smtClean="0">
                <a:solidFill>
                  <a:schemeClr val="tx1"/>
                </a:solidFill>
                <a:latin typeface="+mn-lt"/>
                <a:ea typeface="+mn-ea"/>
                <a:cs typeface="+mn-cs"/>
              </a:rPr>
              <a:t> = 3,8 ∙ 10</a:t>
            </a:r>
            <a:r>
              <a:rPr lang="ru-RU" sz="1200" b="0" i="0" u="none" strike="noStrike" kern="1200" baseline="30000" dirty="0" smtClean="0">
                <a:solidFill>
                  <a:schemeClr val="tx1"/>
                </a:solidFill>
                <a:latin typeface="+mn-lt"/>
                <a:ea typeface="+mn-ea"/>
                <a:cs typeface="+mn-cs"/>
              </a:rPr>
              <a:t>26</a:t>
            </a:r>
            <a:r>
              <a:rPr lang="ru-RU" sz="1200" b="0" i="0" u="none" strike="noStrike" kern="1200" baseline="0" dirty="0" smtClean="0">
                <a:solidFill>
                  <a:schemeClr val="tx1"/>
                </a:solidFill>
                <a:latin typeface="+mn-lt"/>
                <a:ea typeface="+mn-ea"/>
                <a:cs typeface="+mn-cs"/>
              </a:rPr>
              <a:t> Вт. </a:t>
            </a:r>
            <a:endParaRPr lang="en-US" sz="1200" b="0" i="0" u="none" strike="noStrike" kern="1200" baseline="0" dirty="0" smtClean="0">
              <a:solidFill>
                <a:schemeClr val="tx1"/>
              </a:solidFill>
              <a:latin typeface="+mn-lt"/>
              <a:ea typeface="+mn-ea"/>
              <a:cs typeface="+mn-cs"/>
            </a:endParaRPr>
          </a:p>
          <a:p>
            <a:r>
              <a:rPr lang="ru-RU" dirty="0" smtClean="0"/>
              <a:t>Интенсивность излучения I — физическая величина, характеризующая мощность излучения с единицы поверхности звезды, измеряется в Вт/м</a:t>
            </a:r>
            <a:r>
              <a:rPr lang="ru-RU" baseline="30000" dirty="0" smtClean="0"/>
              <a:t>2</a:t>
            </a:r>
            <a:r>
              <a:rPr lang="ru-RU" dirty="0" smtClean="0"/>
              <a:t>.</a:t>
            </a:r>
          </a:p>
          <a:p>
            <a:r>
              <a:rPr lang="ru-RU" dirty="0" smtClean="0"/>
              <a:t>Очевидно, что L = I ∙ S, где S — площадь поверхности излучаемого тела. Считая звезду шаром, имеем: L = I ∙ 4πR</a:t>
            </a:r>
            <a:r>
              <a:rPr lang="ru-RU" baseline="30000" dirty="0" smtClean="0"/>
              <a:t>2</a:t>
            </a:r>
            <a:r>
              <a:rPr lang="ru-RU" dirty="0" smtClean="0"/>
              <a:t>.</a:t>
            </a:r>
          </a:p>
          <a:p>
            <a:r>
              <a:rPr lang="ru-RU" dirty="0" smtClean="0"/>
              <a:t>Наблюдения показывают, что сплошной спектр излучения звезды близок к излучению абсолютно </a:t>
            </a:r>
            <a:r>
              <a:rPr lang="ru-RU" dirty="0" err="1" smtClean="0"/>
              <a:t>чѐрного</a:t>
            </a:r>
            <a:r>
              <a:rPr lang="ru-RU" dirty="0" smtClean="0"/>
              <a:t> тела с температурой, равной температуре </a:t>
            </a:r>
            <a:r>
              <a:rPr lang="ru-RU" dirty="0" err="1" smtClean="0"/>
              <a:t>еѐ</a:t>
            </a:r>
            <a:r>
              <a:rPr lang="ru-RU" dirty="0" smtClean="0"/>
              <a:t> фотосферы. Поэтому для вычисления светимости звезды используют закон Стефана—Больцмана:</a:t>
            </a:r>
          </a:p>
          <a:p>
            <a:r>
              <a:rPr lang="ru-RU" dirty="0" smtClean="0"/>
              <a:t>, где σ = 5,67 ∙ 10</a:t>
            </a:r>
            <a:r>
              <a:rPr lang="ru-RU" baseline="30000" dirty="0" smtClean="0"/>
              <a:t>8</a:t>
            </a:r>
            <a:r>
              <a:rPr lang="ru-RU" dirty="0" smtClean="0"/>
              <a:t> кг ∙ с</a:t>
            </a:r>
            <a:r>
              <a:rPr lang="ru-RU" baseline="30000" dirty="0" smtClean="0"/>
              <a:t>3</a:t>
            </a:r>
            <a:r>
              <a:rPr lang="ru-RU" dirty="0" smtClean="0"/>
              <a:t> ∙ К</a:t>
            </a:r>
            <a:r>
              <a:rPr lang="ru-RU" baseline="30000" dirty="0" smtClean="0"/>
              <a:t>4</a:t>
            </a:r>
            <a:r>
              <a:rPr lang="ru-RU" dirty="0" smtClean="0"/>
              <a:t> — постоянная Стефана—Больцмана (в учебнике таким образом рассчитывается светимость Солнца, см. с. 83).</a:t>
            </a:r>
          </a:p>
          <a:p>
            <a:r>
              <a:rPr lang="ru-RU" dirty="0" smtClean="0"/>
              <a:t>Освещённость Е — это количество световой энергии, попадающее на поверхность единичной площади за единицу времени, измеряется в Вт/м</a:t>
            </a:r>
            <a:r>
              <a:rPr lang="ru-RU" baseline="30000" dirty="0" smtClean="0"/>
              <a:t>2</a:t>
            </a:r>
            <a:r>
              <a:rPr lang="ru-RU" dirty="0" smtClean="0"/>
              <a:t>. Мерой </a:t>
            </a:r>
            <a:r>
              <a:rPr lang="ru-RU" dirty="0" err="1" smtClean="0"/>
              <a:t>освещѐнности</a:t>
            </a:r>
            <a:r>
              <a:rPr lang="ru-RU" dirty="0" smtClean="0"/>
              <a:t> в астрономии обычно является видимая </a:t>
            </a:r>
            <a:r>
              <a:rPr lang="ru-RU" dirty="0" err="1" smtClean="0"/>
              <a:t>звѐздная</a:t>
            </a:r>
            <a:r>
              <a:rPr lang="ru-RU" dirty="0" smtClean="0"/>
              <a:t> величина источника.</a:t>
            </a:r>
          </a:p>
          <a:p>
            <a:r>
              <a:rPr lang="ru-RU" dirty="0" smtClean="0"/>
              <a:t>Не следует путать понятия интенсивности и </a:t>
            </a:r>
            <a:r>
              <a:rPr lang="ru-RU" dirty="0" err="1" smtClean="0"/>
              <a:t>освещѐнности</a:t>
            </a:r>
            <a:r>
              <a:rPr lang="ru-RU" dirty="0" smtClean="0"/>
              <a:t>. Интенсивность характеризует энергию, излучаемую звездой, а </a:t>
            </a:r>
            <a:r>
              <a:rPr lang="ru-RU" dirty="0" err="1" smtClean="0"/>
              <a:t>освещѐнность</a:t>
            </a:r>
            <a:r>
              <a:rPr lang="ru-RU" dirty="0" smtClean="0"/>
              <a:t> — энергию, приходящуюся на единицу поверхности </a:t>
            </a:r>
            <a:r>
              <a:rPr lang="ru-RU" dirty="0" err="1" smtClean="0"/>
              <a:t>удалѐнного</a:t>
            </a:r>
            <a:r>
              <a:rPr lang="ru-RU" dirty="0" smtClean="0"/>
              <a:t> тела (например, планеты).</a:t>
            </a:r>
          </a:p>
          <a:p>
            <a:r>
              <a:rPr lang="ru-RU" dirty="0" smtClean="0"/>
              <a:t>Светимость звезды зависит от двух </a:t>
            </a:r>
            <a:r>
              <a:rPr lang="ru-RU" dirty="0" err="1" smtClean="0"/>
              <a:t>еѐ</a:t>
            </a:r>
            <a:r>
              <a:rPr lang="ru-RU" dirty="0" smtClean="0"/>
              <a:t> физических характеристик: температуры и радиуса. Важно понимать, что интенсивность (мощность) излучения энергии единицей поверхности зависит только от температуры. Полная энергия, излучаемая звездой, пропорциональна площади </a:t>
            </a:r>
            <a:r>
              <a:rPr lang="ru-RU" dirty="0" err="1" smtClean="0"/>
              <a:t>еѐ</a:t>
            </a:r>
            <a:r>
              <a:rPr lang="ru-RU" dirty="0" smtClean="0"/>
              <a:t> поверхности, следовательно, зависит от радиуса звезды.</a:t>
            </a:r>
            <a:endParaRPr lang="en-US" dirty="0" smtClean="0"/>
          </a:p>
          <a:p>
            <a:r>
              <a:rPr lang="ru-RU" dirty="0" smtClean="0"/>
              <a:t>Масса звезды имеет фундаментальное значение в определении </a:t>
            </a:r>
            <a:r>
              <a:rPr lang="ru-RU" dirty="0" err="1" smtClean="0"/>
              <a:t>еѐ</a:t>
            </a:r>
            <a:r>
              <a:rPr lang="ru-RU" dirty="0" smtClean="0"/>
              <a:t> физических характеристик. Количественно это выражается зависимостью «масса-светимость» для </a:t>
            </a:r>
            <a:r>
              <a:rPr lang="ru-RU" dirty="0" err="1" smtClean="0"/>
              <a:t>звѐзд</a:t>
            </a:r>
            <a:r>
              <a:rPr lang="ru-RU" dirty="0" smtClean="0"/>
              <a:t> главной последовательности</a:t>
            </a:r>
            <a:endParaRPr lang="en-US" dirty="0" smtClean="0"/>
          </a:p>
          <a:p>
            <a:r>
              <a:rPr lang="ru-RU" dirty="0" smtClean="0"/>
              <a:t>Важно подчеркнуть, что эта закономерность справедлива для звёзд главной последовательности. Массивные </a:t>
            </a:r>
            <a:r>
              <a:rPr lang="ru-RU" dirty="0" err="1" smtClean="0"/>
              <a:t>звѐзды</a:t>
            </a:r>
            <a:r>
              <a:rPr lang="ru-RU" dirty="0" smtClean="0"/>
              <a:t> главной последовательности обладают большей светимостью, так как температура в их недрах более высокая, что благоприятно для протекания ядерных реакций. С другой стороны, реакции горения протекают интенсивнее, и время пребывания массивной звезды на главной последовательности меньше, чем у менее массивных. При исчерпании «ядерного горючего» светимость звезды значительно меняется, а масса звезды при этом изменяется в гораздо меньшей степени. На диаграмме ГР такие </a:t>
            </a:r>
            <a:r>
              <a:rPr lang="ru-RU" dirty="0" err="1" smtClean="0"/>
              <a:t>звѐзды</a:t>
            </a:r>
            <a:r>
              <a:rPr lang="ru-RU" dirty="0" smtClean="0"/>
              <a:t> расположены вне главной последовательности.</a:t>
            </a:r>
          </a:p>
          <a:p>
            <a:r>
              <a:rPr lang="ru-RU" dirty="0" smtClean="0"/>
              <a:t>В процессе жизни изменяются и спектр </a:t>
            </a:r>
            <a:r>
              <a:rPr lang="ru-RU" dirty="0" err="1" smtClean="0"/>
              <a:t>звѐзд</a:t>
            </a:r>
            <a:r>
              <a:rPr lang="ru-RU" dirty="0" smtClean="0"/>
              <a:t>, и их светимость. А так как положение звезды на диаграмме ГР определяется именно этими характеристиками, то в течение жизни звезда будет «перемещаться» по ней. Именно поэтому можно проследить эволюцию </a:t>
            </a:r>
            <a:r>
              <a:rPr lang="ru-RU" dirty="0" err="1" smtClean="0"/>
              <a:t>звѐзд</a:t>
            </a:r>
            <a:r>
              <a:rPr lang="ru-RU" dirty="0" smtClean="0"/>
              <a:t> на диаграмме ГР. Важно понимать, что изменение положения звезды на диаграмме с течением времени связано только с изменением </a:t>
            </a:r>
            <a:r>
              <a:rPr lang="ru-RU" dirty="0" err="1" smtClean="0"/>
              <a:t>еѐ</a:t>
            </a:r>
            <a:r>
              <a:rPr lang="ru-RU" dirty="0" smtClean="0"/>
              <a:t> физических характеристик.</a:t>
            </a:r>
            <a:endParaRPr lang="en-US" dirty="0" smtClean="0"/>
          </a:p>
          <a:p>
            <a:r>
              <a:rPr lang="ru-RU" dirty="0" smtClean="0"/>
              <a:t>Большую роль диаграмма ГР имеет для изучения характеристик </a:t>
            </a:r>
            <a:r>
              <a:rPr lang="ru-RU" dirty="0" err="1" smtClean="0"/>
              <a:t>звѐзд</a:t>
            </a:r>
            <a:r>
              <a:rPr lang="ru-RU" dirty="0" smtClean="0"/>
              <a:t> в </a:t>
            </a:r>
            <a:r>
              <a:rPr lang="ru-RU" dirty="0" err="1" smtClean="0"/>
              <a:t>звѐздных</a:t>
            </a:r>
            <a:r>
              <a:rPr lang="ru-RU" dirty="0" smtClean="0"/>
              <a:t> скоплениях. </a:t>
            </a:r>
            <a:r>
              <a:rPr lang="ru-RU" dirty="0" err="1" smtClean="0"/>
              <a:t>Звѐздные</a:t>
            </a:r>
            <a:r>
              <a:rPr lang="ru-RU" dirty="0" smtClean="0"/>
              <a:t> скопления имеют примерно одинаковый возраст, но при этом могут сильно различаться по массам. Вид диаграммы будет различным для различных </a:t>
            </a:r>
            <a:r>
              <a:rPr lang="ru-RU" dirty="0" err="1" smtClean="0"/>
              <a:t>звѐздных</a:t>
            </a:r>
            <a:r>
              <a:rPr lang="ru-RU" dirty="0" smtClean="0"/>
              <a:t> скоплений, а </a:t>
            </a:r>
            <a:r>
              <a:rPr lang="ru-RU" dirty="0" err="1" smtClean="0"/>
              <a:t>еѐ</a:t>
            </a:r>
            <a:r>
              <a:rPr lang="ru-RU" dirty="0" smtClean="0"/>
              <a:t> анализ позволит определить физические характеристики скопления в целом, в частности, его возраст и расстояние до него.</a:t>
            </a:r>
            <a:endParaRPr lang="en-US" dirty="0" smtClean="0"/>
          </a:p>
          <a:p>
            <a:r>
              <a:rPr lang="ru-RU" dirty="0" smtClean="0"/>
              <a:t>Анализ диаграммы ГР позволяет выделить различные группы </a:t>
            </a:r>
            <a:r>
              <a:rPr lang="ru-RU" dirty="0" err="1" smtClean="0"/>
              <a:t>звѐзд</a:t>
            </a:r>
            <a:r>
              <a:rPr lang="ru-RU" dirty="0" smtClean="0"/>
              <a:t>, </a:t>
            </a:r>
            <a:r>
              <a:rPr lang="ru-RU" dirty="0" err="1" smtClean="0"/>
              <a:t>объединѐнные</a:t>
            </a:r>
            <a:r>
              <a:rPr lang="ru-RU" dirty="0" smtClean="0"/>
              <a:t> общими физическими свойствами. Для </a:t>
            </a:r>
            <a:r>
              <a:rPr lang="ru-RU" dirty="0" err="1" smtClean="0"/>
              <a:t>звѐзд</a:t>
            </a:r>
            <a:r>
              <a:rPr lang="ru-RU" dirty="0" smtClean="0"/>
              <a:t> главной последовательности </a:t>
            </a:r>
            <a:r>
              <a:rPr lang="ru-RU" dirty="0" err="1" smtClean="0"/>
              <a:t>чѐтко</a:t>
            </a:r>
            <a:r>
              <a:rPr lang="ru-RU" dirty="0" smtClean="0"/>
              <a:t> выражена зависимость между температурой и светимостью. Внимательное изучение диаграммы позволяет выделить на ней ряд других последовательностей: область красных гигантов, сверхгигантов, белых карликов.</a:t>
            </a:r>
          </a:p>
          <a:p>
            <a:endParaRPr lang="en-US" dirty="0" smtClean="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648162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u="none" strike="noStrike" kern="1200" baseline="0" dirty="0" smtClean="0">
                <a:solidFill>
                  <a:schemeClr val="tx1"/>
                </a:solidFill>
                <a:latin typeface="+mn-lt"/>
                <a:ea typeface="+mn-ea"/>
                <a:cs typeface="+mn-cs"/>
              </a:rPr>
              <a:t>Диаграмма ГР связывает две основные характеристики звезды: светимость (или абсолютную </a:t>
            </a:r>
            <a:r>
              <a:rPr lang="ru-RU" sz="1200" b="0" i="0" u="none" strike="noStrike" kern="1200" baseline="0" dirty="0" err="1" smtClean="0">
                <a:solidFill>
                  <a:schemeClr val="tx1"/>
                </a:solidFill>
                <a:latin typeface="+mn-lt"/>
                <a:ea typeface="+mn-ea"/>
                <a:cs typeface="+mn-cs"/>
              </a:rPr>
              <a:t>звѐздную</a:t>
            </a:r>
            <a:r>
              <a:rPr lang="ru-RU" sz="1200" b="0" i="0" u="none" strike="noStrike" kern="1200" baseline="0" dirty="0" smtClean="0">
                <a:solidFill>
                  <a:schemeClr val="tx1"/>
                </a:solidFill>
                <a:latin typeface="+mn-lt"/>
                <a:ea typeface="+mn-ea"/>
                <a:cs typeface="+mn-cs"/>
              </a:rPr>
              <a:t> величину) и спектральный класс (температуру). Для большого числа </a:t>
            </a:r>
            <a:r>
              <a:rPr lang="ru-RU" sz="1200" b="0" i="0" u="none" strike="noStrike" kern="1200" baseline="0" dirty="0" err="1" smtClean="0">
                <a:solidFill>
                  <a:schemeClr val="tx1"/>
                </a:solidFill>
                <a:latin typeface="+mn-lt"/>
                <a:ea typeface="+mn-ea"/>
                <a:cs typeface="+mn-cs"/>
              </a:rPr>
              <a:t>звѐзд</a:t>
            </a:r>
            <a:r>
              <a:rPr lang="ru-RU" sz="1200" b="0" i="0" u="none" strike="noStrike" kern="1200" baseline="0" dirty="0" smtClean="0">
                <a:solidFill>
                  <a:schemeClr val="tx1"/>
                </a:solidFill>
                <a:latin typeface="+mn-lt"/>
                <a:ea typeface="+mn-ea"/>
                <a:cs typeface="+mn-cs"/>
              </a:rPr>
              <a:t> </a:t>
            </a:r>
            <a:r>
              <a:rPr lang="ru-RU" sz="1200" b="1" i="0" u="none" strike="noStrike" kern="1200" baseline="0" dirty="0" smtClean="0">
                <a:solidFill>
                  <a:schemeClr val="tx1"/>
                </a:solidFill>
                <a:latin typeface="+mn-lt"/>
                <a:ea typeface="+mn-ea"/>
                <a:cs typeface="+mn-cs"/>
              </a:rPr>
              <a:t>только эти характеристики (светимость и спектр) </a:t>
            </a:r>
            <a:r>
              <a:rPr lang="ru-RU" sz="1200" b="0" i="0" u="none" strike="noStrike" kern="1200" baseline="0" dirty="0" smtClean="0">
                <a:solidFill>
                  <a:schemeClr val="tx1"/>
                </a:solidFill>
                <a:latin typeface="+mn-lt"/>
                <a:ea typeface="+mn-ea"/>
                <a:cs typeface="+mn-cs"/>
              </a:rPr>
              <a:t>можно получить непосредственно из наблюдений. </a:t>
            </a:r>
          </a:p>
          <a:p>
            <a:r>
              <a:rPr lang="ru-RU" sz="1200" b="0" i="0" u="none" strike="noStrike" kern="1200" baseline="0" dirty="0" smtClean="0">
                <a:solidFill>
                  <a:schemeClr val="tx1"/>
                </a:solidFill>
                <a:latin typeface="+mn-lt"/>
                <a:ea typeface="+mn-ea"/>
                <a:cs typeface="+mn-cs"/>
              </a:rPr>
              <a:t>Так как </a:t>
            </a:r>
            <a:r>
              <a:rPr lang="ru-RU" sz="1200" b="0" i="0" u="none" strike="noStrike" kern="1200" baseline="0" dirty="0" err="1" smtClean="0">
                <a:solidFill>
                  <a:schemeClr val="tx1"/>
                </a:solidFill>
                <a:latin typeface="+mn-lt"/>
                <a:ea typeface="+mn-ea"/>
                <a:cs typeface="+mn-cs"/>
              </a:rPr>
              <a:t>чѐткое</a:t>
            </a:r>
            <a:r>
              <a:rPr lang="ru-RU" sz="1200" b="0" i="0" u="none" strike="noStrike" kern="1200" baseline="0" dirty="0" smtClean="0">
                <a:solidFill>
                  <a:schemeClr val="tx1"/>
                </a:solidFill>
                <a:latin typeface="+mn-lt"/>
                <a:ea typeface="+mn-ea"/>
                <a:cs typeface="+mn-cs"/>
              </a:rPr>
              <a:t> определение понятия «светимость» в учебнике не приводится, уточним его. В первую очередь следует разъяснить учащимся, что в астрономии сложился собственный научный язык и некоторые величины имеют отличное от таких же по сути физических величин название. </a:t>
            </a:r>
          </a:p>
          <a:p>
            <a:r>
              <a:rPr lang="ru-RU" sz="1200" b="0" i="0" u="none" strike="noStrike" kern="1200" baseline="0" dirty="0" smtClean="0">
                <a:solidFill>
                  <a:schemeClr val="tx1"/>
                </a:solidFill>
                <a:latin typeface="+mn-lt"/>
                <a:ea typeface="+mn-ea"/>
                <a:cs typeface="+mn-cs"/>
              </a:rPr>
              <a:t>Энергия, излучаемая звездой, в астрономии характеризуется светимостью </a:t>
            </a:r>
            <a:r>
              <a:rPr lang="ru-RU" sz="1200" b="0" i="1" u="none" strike="noStrike" kern="1200" baseline="0" dirty="0" smtClean="0">
                <a:solidFill>
                  <a:schemeClr val="tx1"/>
                </a:solidFill>
                <a:latin typeface="+mn-lt"/>
                <a:ea typeface="+mn-ea"/>
                <a:cs typeface="+mn-cs"/>
              </a:rPr>
              <a:t>L</a:t>
            </a:r>
            <a:r>
              <a:rPr lang="ru-RU" sz="1200" b="0" i="0" u="none" strike="noStrike" kern="1200" baseline="0" dirty="0" smtClean="0">
                <a:solidFill>
                  <a:schemeClr val="tx1"/>
                </a:solidFill>
                <a:latin typeface="+mn-lt"/>
                <a:ea typeface="+mn-ea"/>
                <a:cs typeface="+mn-cs"/>
              </a:rPr>
              <a:t>, интенсивностью излучения </a:t>
            </a:r>
            <a:r>
              <a:rPr lang="ru-RU" sz="1200" b="0" i="1" u="none" strike="noStrike" kern="1200" baseline="0" dirty="0" smtClean="0">
                <a:solidFill>
                  <a:schemeClr val="tx1"/>
                </a:solidFill>
                <a:latin typeface="+mn-lt"/>
                <a:ea typeface="+mn-ea"/>
                <a:cs typeface="+mn-cs"/>
              </a:rPr>
              <a:t>I </a:t>
            </a:r>
            <a:r>
              <a:rPr lang="ru-RU" sz="1200" b="0" i="0" u="none" strike="noStrike" kern="1200" baseline="0" dirty="0" smtClean="0">
                <a:solidFill>
                  <a:schemeClr val="tx1"/>
                </a:solidFill>
                <a:latin typeface="+mn-lt"/>
                <a:ea typeface="+mn-ea"/>
                <a:cs typeface="+mn-cs"/>
              </a:rPr>
              <a:t>и </a:t>
            </a:r>
            <a:r>
              <a:rPr lang="ru-RU" sz="1200" b="0" i="0" u="none" strike="noStrike" kern="1200" baseline="0" dirty="0" err="1" smtClean="0">
                <a:solidFill>
                  <a:schemeClr val="tx1"/>
                </a:solidFill>
                <a:latin typeface="+mn-lt"/>
                <a:ea typeface="+mn-ea"/>
                <a:cs typeface="+mn-cs"/>
              </a:rPr>
              <a:t>освещѐнностью</a:t>
            </a:r>
            <a:r>
              <a:rPr lang="ru-RU" sz="1200" b="0" i="0" u="none" strike="noStrike" kern="1200" baseline="0" dirty="0" smtClean="0">
                <a:solidFill>
                  <a:schemeClr val="tx1"/>
                </a:solidFill>
                <a:latin typeface="+mn-lt"/>
                <a:ea typeface="+mn-ea"/>
                <a:cs typeface="+mn-cs"/>
              </a:rPr>
              <a:t> </a:t>
            </a:r>
            <a:r>
              <a:rPr lang="ru-RU" sz="1200" b="0" i="1" u="none" strike="noStrike" kern="1200" baseline="0" dirty="0" smtClean="0">
                <a:solidFill>
                  <a:schemeClr val="tx1"/>
                </a:solidFill>
                <a:latin typeface="+mn-lt"/>
                <a:ea typeface="+mn-ea"/>
                <a:cs typeface="+mn-cs"/>
              </a:rPr>
              <a:t>Е</a:t>
            </a:r>
            <a:r>
              <a:rPr lang="ru-RU" sz="1200" b="0" i="0" u="none" strike="noStrike" kern="1200" baseline="0" dirty="0" smtClean="0">
                <a:solidFill>
                  <a:schemeClr val="tx1"/>
                </a:solidFill>
                <a:latin typeface="+mn-lt"/>
                <a:ea typeface="+mn-ea"/>
                <a:cs typeface="+mn-cs"/>
              </a:rPr>
              <a:t>. </a:t>
            </a:r>
          </a:p>
          <a:p>
            <a:r>
              <a:rPr lang="ru-RU" sz="1200" b="1" i="0" u="none" strike="noStrike" kern="1200" baseline="0" dirty="0" smtClean="0">
                <a:solidFill>
                  <a:schemeClr val="tx1"/>
                </a:solidFill>
                <a:latin typeface="+mn-lt"/>
                <a:ea typeface="+mn-ea"/>
                <a:cs typeface="+mn-cs"/>
              </a:rPr>
              <a:t>Светимость </a:t>
            </a:r>
            <a:r>
              <a:rPr lang="ru-RU" sz="1200" b="0" i="0" u="none" strike="noStrike" kern="1200" baseline="0" dirty="0" smtClean="0">
                <a:solidFill>
                  <a:schemeClr val="tx1"/>
                </a:solidFill>
                <a:latin typeface="+mn-lt"/>
                <a:ea typeface="+mn-ea"/>
                <a:cs typeface="+mn-cs"/>
              </a:rPr>
              <a:t>звезды — физическая величина, характеризующая полную энергию, излучаемую звездой по всем направлениям в единицу времени. Обозначается </a:t>
            </a:r>
            <a:r>
              <a:rPr lang="ru-RU" sz="1200" b="0" i="1" u="none" strike="noStrike" kern="1200" baseline="0" dirty="0" smtClean="0">
                <a:solidFill>
                  <a:schemeClr val="tx1"/>
                </a:solidFill>
                <a:latin typeface="+mn-lt"/>
                <a:ea typeface="+mn-ea"/>
                <a:cs typeface="+mn-cs"/>
              </a:rPr>
              <a:t>L </a:t>
            </a:r>
            <a:r>
              <a:rPr lang="ru-RU" sz="1200" b="0" i="0" u="none" strike="noStrike" kern="1200" baseline="0" dirty="0" smtClean="0">
                <a:solidFill>
                  <a:schemeClr val="tx1"/>
                </a:solidFill>
                <a:latin typeface="+mn-lt"/>
                <a:ea typeface="+mn-ea"/>
                <a:cs typeface="+mn-cs"/>
              </a:rPr>
              <a:t>(светимость по-английски — </a:t>
            </a:r>
            <a:r>
              <a:rPr lang="ru-RU" sz="1200" b="0" i="1" u="none" strike="noStrike" kern="1200" baseline="0" dirty="0" err="1" smtClean="0">
                <a:solidFill>
                  <a:schemeClr val="tx1"/>
                </a:solidFill>
                <a:latin typeface="+mn-lt"/>
                <a:ea typeface="+mn-ea"/>
                <a:cs typeface="+mn-cs"/>
              </a:rPr>
              <a:t>luminosity</a:t>
            </a:r>
            <a:r>
              <a:rPr lang="ru-RU" sz="1200" b="0" i="0" u="none" strike="noStrike" kern="1200" baseline="0" dirty="0" smtClean="0">
                <a:solidFill>
                  <a:schemeClr val="tx1"/>
                </a:solidFill>
                <a:latin typeface="+mn-lt"/>
                <a:ea typeface="+mn-ea"/>
                <a:cs typeface="+mn-cs"/>
              </a:rPr>
              <a:t>). Единица измерения — ватт, т. е. светимость имеет такую же размерность, как и мощность. В астрономии удобно светимости </a:t>
            </a:r>
            <a:r>
              <a:rPr lang="ru-RU" sz="1200" b="0" i="0" u="none" strike="noStrike" kern="1200" baseline="0" dirty="0" err="1" smtClean="0">
                <a:solidFill>
                  <a:schemeClr val="tx1"/>
                </a:solidFill>
                <a:latin typeface="+mn-lt"/>
                <a:ea typeface="+mn-ea"/>
                <a:cs typeface="+mn-cs"/>
              </a:rPr>
              <a:t>звѐзд</a:t>
            </a:r>
            <a:r>
              <a:rPr lang="ru-RU" sz="1200" b="0" i="0" u="none" strike="noStrike" kern="1200" baseline="0" dirty="0" smtClean="0">
                <a:solidFill>
                  <a:schemeClr val="tx1"/>
                </a:solidFill>
                <a:latin typeface="+mn-lt"/>
                <a:ea typeface="+mn-ea"/>
                <a:cs typeface="+mn-cs"/>
              </a:rPr>
              <a:t> выражать в светимостях Солнца </a:t>
            </a:r>
            <a:r>
              <a:rPr lang="ru-RU" sz="1200" b="0" i="1" u="none" strike="noStrike" kern="1200" baseline="0" dirty="0" smtClean="0">
                <a:solidFill>
                  <a:schemeClr val="tx1"/>
                </a:solidFill>
                <a:latin typeface="+mn-lt"/>
                <a:ea typeface="+mn-ea"/>
                <a:cs typeface="+mn-cs"/>
              </a:rPr>
              <a:t>L</a:t>
            </a:r>
            <a:r>
              <a:rPr lang="ru-RU" sz="1200" b="0" i="0" u="none" strike="noStrike" kern="1200" baseline="0" dirty="0" smtClean="0">
                <a:solidFill>
                  <a:schemeClr val="tx1"/>
                </a:solidFill>
                <a:latin typeface="+mn-lt"/>
                <a:ea typeface="+mn-ea"/>
                <a:cs typeface="+mn-cs"/>
              </a:rPr>
              <a:t> : </a:t>
            </a:r>
            <a:r>
              <a:rPr lang="ru-RU" sz="1200" b="0" i="1" u="none" strike="noStrike" kern="1200" baseline="0" dirty="0" smtClean="0">
                <a:solidFill>
                  <a:schemeClr val="tx1"/>
                </a:solidFill>
                <a:latin typeface="+mn-lt"/>
                <a:ea typeface="+mn-ea"/>
                <a:cs typeface="+mn-cs"/>
              </a:rPr>
              <a:t>L</a:t>
            </a:r>
            <a:r>
              <a:rPr lang="ru-RU" sz="1200" b="0" i="0" u="none" strike="noStrike" kern="1200" baseline="0" dirty="0" smtClean="0">
                <a:solidFill>
                  <a:schemeClr val="tx1"/>
                </a:solidFill>
                <a:latin typeface="+mn-lt"/>
                <a:ea typeface="+mn-ea"/>
                <a:cs typeface="+mn-cs"/>
              </a:rPr>
              <a:t> = 3,8 ∙ 10</a:t>
            </a:r>
            <a:r>
              <a:rPr lang="ru-RU" sz="1200" b="0" i="0" u="none" strike="noStrike" kern="1200" baseline="30000" dirty="0" smtClean="0">
                <a:solidFill>
                  <a:schemeClr val="tx1"/>
                </a:solidFill>
                <a:latin typeface="+mn-lt"/>
                <a:ea typeface="+mn-ea"/>
                <a:cs typeface="+mn-cs"/>
              </a:rPr>
              <a:t>26</a:t>
            </a:r>
            <a:r>
              <a:rPr lang="ru-RU" sz="1200" b="0" i="0" u="none" strike="noStrike" kern="1200" baseline="0" dirty="0" smtClean="0">
                <a:solidFill>
                  <a:schemeClr val="tx1"/>
                </a:solidFill>
                <a:latin typeface="+mn-lt"/>
                <a:ea typeface="+mn-ea"/>
                <a:cs typeface="+mn-cs"/>
              </a:rPr>
              <a:t> Вт. </a:t>
            </a:r>
            <a:endParaRPr lang="en-US" sz="1200" b="0" i="0" u="none" strike="noStrike" kern="1200" baseline="0" dirty="0" smtClean="0">
              <a:solidFill>
                <a:schemeClr val="tx1"/>
              </a:solidFill>
              <a:latin typeface="+mn-lt"/>
              <a:ea typeface="+mn-ea"/>
              <a:cs typeface="+mn-cs"/>
            </a:endParaRPr>
          </a:p>
          <a:p>
            <a:r>
              <a:rPr lang="ru-RU" dirty="0" smtClean="0"/>
              <a:t>Интенсивность излучения I — физическая величина, характеризующая мощность излучения с единицы поверхности звезды, измеряется в Вт/м</a:t>
            </a:r>
            <a:r>
              <a:rPr lang="ru-RU" baseline="30000" dirty="0" smtClean="0"/>
              <a:t>2</a:t>
            </a:r>
            <a:r>
              <a:rPr lang="ru-RU" dirty="0" smtClean="0"/>
              <a:t>.</a:t>
            </a:r>
          </a:p>
          <a:p>
            <a:r>
              <a:rPr lang="ru-RU" dirty="0" smtClean="0"/>
              <a:t>Очевидно, что L = I ∙ S, где S — площадь поверхности излучаемого тела. Считая звезду шаром, имеем: L = I ∙ 4πR</a:t>
            </a:r>
            <a:r>
              <a:rPr lang="ru-RU" baseline="30000" dirty="0" smtClean="0"/>
              <a:t>2</a:t>
            </a:r>
            <a:r>
              <a:rPr lang="ru-RU" dirty="0" smtClean="0"/>
              <a:t>.</a:t>
            </a:r>
          </a:p>
          <a:p>
            <a:r>
              <a:rPr lang="ru-RU" dirty="0" smtClean="0"/>
              <a:t>Наблюдения показывают, что сплошной спектр излучения звезды близок к излучению абсолютно </a:t>
            </a:r>
            <a:r>
              <a:rPr lang="ru-RU" dirty="0" err="1" smtClean="0"/>
              <a:t>чѐрного</a:t>
            </a:r>
            <a:r>
              <a:rPr lang="ru-RU" dirty="0" smtClean="0"/>
              <a:t> тела с температурой, равной температуре </a:t>
            </a:r>
            <a:r>
              <a:rPr lang="ru-RU" dirty="0" err="1" smtClean="0"/>
              <a:t>еѐ</a:t>
            </a:r>
            <a:r>
              <a:rPr lang="ru-RU" dirty="0" smtClean="0"/>
              <a:t> фотосферы. Поэтому для вычисления светимости звезды используют закон Стефана—Больцмана:</a:t>
            </a:r>
          </a:p>
          <a:p>
            <a:r>
              <a:rPr lang="ru-RU" dirty="0" smtClean="0"/>
              <a:t>, где σ = 5,67 ∙ 10</a:t>
            </a:r>
            <a:r>
              <a:rPr lang="ru-RU" baseline="30000" dirty="0" smtClean="0"/>
              <a:t>8</a:t>
            </a:r>
            <a:r>
              <a:rPr lang="ru-RU" dirty="0" smtClean="0"/>
              <a:t> кг ∙ с</a:t>
            </a:r>
            <a:r>
              <a:rPr lang="ru-RU" baseline="30000" dirty="0" smtClean="0"/>
              <a:t>3</a:t>
            </a:r>
            <a:r>
              <a:rPr lang="ru-RU" dirty="0" smtClean="0"/>
              <a:t> ∙ К</a:t>
            </a:r>
            <a:r>
              <a:rPr lang="ru-RU" baseline="30000" dirty="0" smtClean="0"/>
              <a:t>4</a:t>
            </a:r>
            <a:r>
              <a:rPr lang="ru-RU" dirty="0" smtClean="0"/>
              <a:t> — постоянная Стефана—Больцмана (в учебнике таким образом рассчитывается светимость Солнца, см. с. 83).</a:t>
            </a:r>
          </a:p>
          <a:p>
            <a:r>
              <a:rPr lang="ru-RU" dirty="0" smtClean="0"/>
              <a:t>Освещённость Е — это количество световой энергии, попадающее на поверхность единичной площади за единицу времени, измеряется в Вт/м</a:t>
            </a:r>
            <a:r>
              <a:rPr lang="ru-RU" baseline="30000" dirty="0" smtClean="0"/>
              <a:t>2</a:t>
            </a:r>
            <a:r>
              <a:rPr lang="ru-RU" dirty="0" smtClean="0"/>
              <a:t>. Мерой </a:t>
            </a:r>
            <a:r>
              <a:rPr lang="ru-RU" dirty="0" err="1" smtClean="0"/>
              <a:t>освещѐнности</a:t>
            </a:r>
            <a:r>
              <a:rPr lang="ru-RU" dirty="0" smtClean="0"/>
              <a:t> в астрономии обычно является видимая </a:t>
            </a:r>
            <a:r>
              <a:rPr lang="ru-RU" dirty="0" err="1" smtClean="0"/>
              <a:t>звѐздная</a:t>
            </a:r>
            <a:r>
              <a:rPr lang="ru-RU" dirty="0" smtClean="0"/>
              <a:t> величина источника.</a:t>
            </a:r>
          </a:p>
          <a:p>
            <a:r>
              <a:rPr lang="ru-RU" dirty="0" smtClean="0"/>
              <a:t>Не следует путать понятия интенсивности и </a:t>
            </a:r>
            <a:r>
              <a:rPr lang="ru-RU" dirty="0" err="1" smtClean="0"/>
              <a:t>освещѐнности</a:t>
            </a:r>
            <a:r>
              <a:rPr lang="ru-RU" dirty="0" smtClean="0"/>
              <a:t>. Интенсивность характеризует энергию, излучаемую звездой, а </a:t>
            </a:r>
            <a:r>
              <a:rPr lang="ru-RU" dirty="0" err="1" smtClean="0"/>
              <a:t>освещѐнность</a:t>
            </a:r>
            <a:r>
              <a:rPr lang="ru-RU" dirty="0" smtClean="0"/>
              <a:t> — энергию, приходящуюся на единицу поверхности </a:t>
            </a:r>
            <a:r>
              <a:rPr lang="ru-RU" dirty="0" err="1" smtClean="0"/>
              <a:t>удалѐнного</a:t>
            </a:r>
            <a:r>
              <a:rPr lang="ru-RU" dirty="0" smtClean="0"/>
              <a:t> тела (например, планеты).</a:t>
            </a:r>
          </a:p>
          <a:p>
            <a:r>
              <a:rPr lang="ru-RU" dirty="0" smtClean="0"/>
              <a:t>Светимость звезды зависит от двух </a:t>
            </a:r>
            <a:r>
              <a:rPr lang="ru-RU" dirty="0" err="1" smtClean="0"/>
              <a:t>еѐ</a:t>
            </a:r>
            <a:r>
              <a:rPr lang="ru-RU" dirty="0" smtClean="0"/>
              <a:t> физических характеристик: температуры и радиуса. Важно понимать, что интенсивность (мощность) излучения энергии единицей поверхности зависит только от температуры. Полная энергия, излучаемая звездой, пропорциональна площади </a:t>
            </a:r>
            <a:r>
              <a:rPr lang="ru-RU" dirty="0" err="1" smtClean="0"/>
              <a:t>еѐ</a:t>
            </a:r>
            <a:r>
              <a:rPr lang="ru-RU" dirty="0" smtClean="0"/>
              <a:t> поверхности, следовательно, зависит от радиуса звезды.</a:t>
            </a:r>
            <a:endParaRPr lang="en-US" dirty="0" smtClean="0"/>
          </a:p>
          <a:p>
            <a:r>
              <a:rPr lang="ru-RU" dirty="0" smtClean="0"/>
              <a:t>Масса звезды имеет фундаментальное значение в определении </a:t>
            </a:r>
            <a:r>
              <a:rPr lang="ru-RU" dirty="0" err="1" smtClean="0"/>
              <a:t>еѐ</a:t>
            </a:r>
            <a:r>
              <a:rPr lang="ru-RU" dirty="0" smtClean="0"/>
              <a:t> физических характеристик. Количественно это выражается зависимостью «масса-светимость» для </a:t>
            </a:r>
            <a:r>
              <a:rPr lang="ru-RU" dirty="0" err="1" smtClean="0"/>
              <a:t>звѐзд</a:t>
            </a:r>
            <a:r>
              <a:rPr lang="ru-RU" dirty="0" smtClean="0"/>
              <a:t> главной последовательности</a:t>
            </a:r>
            <a:endParaRPr lang="en-US" dirty="0" smtClean="0"/>
          </a:p>
          <a:p>
            <a:r>
              <a:rPr lang="ru-RU" dirty="0" smtClean="0"/>
              <a:t>Важно подчеркнуть, что эта закономерность справедлива для звёзд главной последовательности. Массивные </a:t>
            </a:r>
            <a:r>
              <a:rPr lang="ru-RU" dirty="0" err="1" smtClean="0"/>
              <a:t>звѐзды</a:t>
            </a:r>
            <a:r>
              <a:rPr lang="ru-RU" dirty="0" smtClean="0"/>
              <a:t> главной последовательности обладают большей светимостью, так как температура в их недрах более высокая, что благоприятно для протекания ядерных реакций. С другой стороны, реакции горения протекают интенсивнее, и время пребывания массивной звезды на главной последовательности меньше, чем у менее массивных. При исчерпании «ядерного горючего» светимость звезды значительно меняется, а масса звезды при этом изменяется в гораздо меньшей степени. На диаграмме ГР такие </a:t>
            </a:r>
            <a:r>
              <a:rPr lang="ru-RU" dirty="0" err="1" smtClean="0"/>
              <a:t>звѐзды</a:t>
            </a:r>
            <a:r>
              <a:rPr lang="ru-RU" dirty="0" smtClean="0"/>
              <a:t> расположены вне главной последовательности.</a:t>
            </a:r>
          </a:p>
          <a:p>
            <a:r>
              <a:rPr lang="ru-RU" dirty="0" smtClean="0"/>
              <a:t>В процессе жизни изменяются и спектр </a:t>
            </a:r>
            <a:r>
              <a:rPr lang="ru-RU" dirty="0" err="1" smtClean="0"/>
              <a:t>звѐзд</a:t>
            </a:r>
            <a:r>
              <a:rPr lang="ru-RU" dirty="0" smtClean="0"/>
              <a:t>, и их светимость. А так как положение звезды на диаграмме ГР определяется именно этими характеристиками, то в течение жизни звезда будет «перемещаться» по ней. Именно поэтому можно проследить эволюцию </a:t>
            </a:r>
            <a:r>
              <a:rPr lang="ru-RU" dirty="0" err="1" smtClean="0"/>
              <a:t>звѐзд</a:t>
            </a:r>
            <a:r>
              <a:rPr lang="ru-RU" dirty="0" smtClean="0"/>
              <a:t> на диаграмме ГР. Важно понимать, что изменение положения звезды на диаграмме с течением времени связано только с изменением </a:t>
            </a:r>
            <a:r>
              <a:rPr lang="ru-RU" dirty="0" err="1" smtClean="0"/>
              <a:t>еѐ</a:t>
            </a:r>
            <a:r>
              <a:rPr lang="ru-RU" dirty="0" smtClean="0"/>
              <a:t> физических характеристик.</a:t>
            </a:r>
            <a:endParaRPr lang="en-US" dirty="0" smtClean="0"/>
          </a:p>
          <a:p>
            <a:r>
              <a:rPr lang="ru-RU" dirty="0" smtClean="0"/>
              <a:t>Большую роль диаграмма ГР имеет для изучения характеристик </a:t>
            </a:r>
            <a:r>
              <a:rPr lang="ru-RU" dirty="0" err="1" smtClean="0"/>
              <a:t>звѐзд</a:t>
            </a:r>
            <a:r>
              <a:rPr lang="ru-RU" dirty="0" smtClean="0"/>
              <a:t> в </a:t>
            </a:r>
            <a:r>
              <a:rPr lang="ru-RU" dirty="0" err="1" smtClean="0"/>
              <a:t>звѐздных</a:t>
            </a:r>
            <a:r>
              <a:rPr lang="ru-RU" dirty="0" smtClean="0"/>
              <a:t> скоплениях. </a:t>
            </a:r>
            <a:r>
              <a:rPr lang="ru-RU" dirty="0" err="1" smtClean="0"/>
              <a:t>Звѐздные</a:t>
            </a:r>
            <a:r>
              <a:rPr lang="ru-RU" dirty="0" smtClean="0"/>
              <a:t> скопления имеют примерно одинаковый возраст, но при этом могут сильно различаться по массам. Вид диаграммы будет различным для различных </a:t>
            </a:r>
            <a:r>
              <a:rPr lang="ru-RU" dirty="0" err="1" smtClean="0"/>
              <a:t>звѐздных</a:t>
            </a:r>
            <a:r>
              <a:rPr lang="ru-RU" dirty="0" smtClean="0"/>
              <a:t> скоплений, а </a:t>
            </a:r>
            <a:r>
              <a:rPr lang="ru-RU" dirty="0" err="1" smtClean="0"/>
              <a:t>еѐ</a:t>
            </a:r>
            <a:r>
              <a:rPr lang="ru-RU" dirty="0" smtClean="0"/>
              <a:t> анализ позволит определить физические характеристики скопления в целом, в частности, его возраст и расстояние до него.</a:t>
            </a:r>
            <a:endParaRPr lang="en-US" dirty="0" smtClean="0"/>
          </a:p>
          <a:p>
            <a:r>
              <a:rPr lang="ru-RU" dirty="0" smtClean="0"/>
              <a:t>Анализ диаграммы ГР позволяет выделить различные группы </a:t>
            </a:r>
            <a:r>
              <a:rPr lang="ru-RU" dirty="0" err="1" smtClean="0"/>
              <a:t>звѐзд</a:t>
            </a:r>
            <a:r>
              <a:rPr lang="ru-RU" dirty="0" smtClean="0"/>
              <a:t>, </a:t>
            </a:r>
            <a:r>
              <a:rPr lang="ru-RU" dirty="0" err="1" smtClean="0"/>
              <a:t>объединѐнные</a:t>
            </a:r>
            <a:r>
              <a:rPr lang="ru-RU" dirty="0" smtClean="0"/>
              <a:t> общими физическими свойствами. Для </a:t>
            </a:r>
            <a:r>
              <a:rPr lang="ru-RU" dirty="0" err="1" smtClean="0"/>
              <a:t>звѐзд</a:t>
            </a:r>
            <a:r>
              <a:rPr lang="ru-RU" dirty="0" smtClean="0"/>
              <a:t> главной последовательности </a:t>
            </a:r>
            <a:r>
              <a:rPr lang="ru-RU" dirty="0" err="1" smtClean="0"/>
              <a:t>чѐтко</a:t>
            </a:r>
            <a:r>
              <a:rPr lang="ru-RU" dirty="0" smtClean="0"/>
              <a:t> выражена зависимость между температурой и светимостью. Внимательное изучение диаграммы позволяет выделить на ней ряд других последовательностей: область красных гигантов, сверхгигантов, белых карликов.</a:t>
            </a:r>
          </a:p>
          <a:p>
            <a:endParaRPr lang="en-US" dirty="0" smtClean="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53416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55974D62-5068-4526-9821-9F55A188996A}" type="slidenum">
              <a:rPr lang="ru-RU" smtClean="0">
                <a:solidFill>
                  <a:prstClr val="black"/>
                </a:solidFill>
              </a:rPr>
              <a:pPr>
                <a:defRPr/>
              </a:pPr>
              <a:t>227</a:t>
            </a:fld>
            <a:endParaRPr lang="ru-RU">
              <a:solidFill>
                <a:prstClr val="black"/>
              </a:solidFill>
            </a:endParaRPr>
          </a:p>
        </p:txBody>
      </p:sp>
    </p:spTree>
    <p:extLst>
      <p:ext uri="{BB962C8B-B14F-4D97-AF65-F5344CB8AC3E}">
        <p14:creationId xmlns:p14="http://schemas.microsoft.com/office/powerpoint/2010/main" val="300925061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smtClean="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58773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964042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В учебнике для 7-го класса содержится 5 глав: «Введение», «Движение и взаимодействие тел», «Работа и мощность», «Строение вещества», «Давление твердых тел, жидкостей и газов», материал которых вводит учащихся в мир физики.</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A105EF-9BBC-404B-8503-2693AEEDF9BC}"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6501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Рефлектор — оптический телескоп, использующий в качестве </a:t>
            </a:r>
            <a:r>
              <a:rPr lang="ru-RU" dirty="0" err="1" smtClean="0"/>
              <a:t>светособирающего</a:t>
            </a:r>
            <a:r>
              <a:rPr lang="ru-RU" dirty="0" smtClean="0"/>
              <a:t> элемента зеркало.</a:t>
            </a:r>
          </a:p>
          <a:p>
            <a:r>
              <a:rPr lang="ru-RU" dirty="0" smtClean="0"/>
              <a:t>Оптический телескоп — это система, состоящая из объектива и окуляра. Задняя фокальная плоскость первого совмещена с передней фокальной плоскостью второго. В фокальную плоскость объектива вместо окуляра может помещаться фотоплёнка или матричный приёмник излучения. В таком случае объектив телескопа, с точки зрения оптики, является фотообъективом[3]. Оптические системы зеркальных телескопов разделяются по типам используемых объективов.</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067592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Учебники 8-го и 9-го классов знакомят учащихся с миром физических явлений. В 8-м классе изучаются механические и тепловые явления, в 9-м – электрические, электромагнитные, оптические, гравитационные явления. Каждый учебник содержит задачи и упражнения, описания лабораторных работ по физике, что позволяет учащимся выполнять необходимый объем самостоятельной работы.</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A105EF-9BBC-404B-8503-2693AEEDF9BC}"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405182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Учебники 8-го и 9-го классов знакомят учащихся с миром физических явлений. В 8-м классе изучаются механические и тепловые явления, в 9-м – электрические, электромагнитные, оптические, гравитационные явления. Каждый учебник содержит задачи и упражнения, описания лабораторных работ по физике, что позволяет учащимся выполнять необходимый объем самостоятельной работы.</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A105EF-9BBC-404B-8503-2693AEEDF9BC}"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5733558"/>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Учебники 8-го и 9-го классов знакомят учащихся с миром физических явлений. В 8-м классе изучаются механические и тепловые явления, в 9-м – электрические, электромагнитные, оптические, гравитационные явления. Каждый учебник содержит задачи и упражнения, описания лабораторных работ по физике, что позволяет учащимся выполнять необходимый объем самостоятельной работы.</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A105EF-9BBC-404B-8503-2693AEEDF9BC}"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257</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764776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Учебники 8-го и 9-го классов знакомят учащихся с миром физических явлений. В 8-м классе изучаются механические и тепловые явления, в 9-м – электрические, электромагнитные, оптические, гравитационные явления. Каждый учебник содержит задачи и упражнения, описания лабораторных работ по физике, что позволяет учащимся выполнять необходимый объем самостоятельной работы.</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A105EF-9BBC-404B-8503-2693AEEDF9BC}"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258</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192980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Учебники 8-го и 9-го классов знакомят учащихся с миром физических явлений. В 8-м классе изучаются механические и тепловые явления, в 9-м – электрические, электромагнитные, оптические, гравитационные явления. Каждый учебник содержит задачи и упражнения, описания лабораторных работ по физике, что позволяет учащимся выполнять необходимый объем самостоятельной работы.</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A105EF-9BBC-404B-8503-2693AEEDF9BC}"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259</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316231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Учебники 8-го и 9-го классов знакомят учащихся с миром физических явлений. В 8-м классе изучаются механические и тепловые явления, в 9-м – электрические, электромагнитные, оптические, гравитационные явления. Каждый учебник содержит задачи и упражнения, описания лабораторных работ по физике, что позволяет учащимся выполнять необходимый объем самостоятельной работы.</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A105EF-9BBC-404B-8503-2693AEEDF9BC}"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933758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Пособия серии обеспечат сопровождение образовательной деятельности учащихся в разных формах: учебное занятие, практическая работа, учебный проект и исследование, экскурсия</a:t>
            </a:r>
          </a:p>
          <a:p>
            <a:r>
              <a:rPr lang="ru-RU" dirty="0" smtClean="0"/>
              <a:t>∙Практико-ориентированным заданиям отводится 60 % содержания пособий, теоретическому материалу — 40 % </a:t>
            </a:r>
          </a:p>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63F644-9344-4706-82EB-A790B2E10D29}"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308</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174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Первый рефлектор был построен Исааком Ньютоном в конце 1668 года.</a:t>
            </a:r>
          </a:p>
          <a:p>
            <a:r>
              <a:rPr lang="ru-RU" dirty="0" smtClean="0"/>
              <a:t>Это позволило избавиться от основного недостатка использовавшихся тогда телескопов-рефракторов — значительной хроматической аберрации. Здесь главное зеркало направляет свет на небольшое плоское диагональное зеркало, расположенное вблизи фокуса. Оно, в свою очередь, отклоняет пучок света за пределы трубы, где изображение рассматривается через окуляр или фотографируется. Главное зеркало параболическое, но, если относительное отверстие не слишком большое, оно может быть и сферическим.</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762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Крупнейший в Евразии телескоп — БТА — находится на территории России, в горах Северного Кавказа, и имеет диаметр главного зеркала 6 м. Он работает с 1976 года и долго был крупнейшим телескопом в мире.</a:t>
            </a:r>
          </a:p>
          <a:p>
            <a:r>
              <a:rPr lang="ru-RU" dirty="0" smtClean="0"/>
              <a:t>Крупнейший в мире телескоп с цельным зеркалом — Большой бинокулярный телескоп, расположенный на горе </a:t>
            </a:r>
            <a:r>
              <a:rPr lang="ru-RU" dirty="0" err="1" smtClean="0"/>
              <a:t>Грэхэм</a:t>
            </a:r>
            <a:r>
              <a:rPr lang="ru-RU" dirty="0" smtClean="0"/>
              <a:t> (США, штат Аризона) и работающий с 2005 года. Диаметр обоих зеркал — 8,4 метра</a:t>
            </a:r>
          </a:p>
          <a:p>
            <a:r>
              <a:rPr lang="ru-RU" dirty="0" smtClean="0"/>
              <a:t>11 октября 2005 года в эксплуатацию был запущен Большой южноафриканский телескоп в ЮАР с главным зеркалом размером 11×9,8 метров, состоящим из 91 одинакового шестиугольника.</a:t>
            </a:r>
          </a:p>
          <a:p>
            <a:r>
              <a:rPr lang="ru-RU" dirty="0" smtClean="0"/>
              <a:t>13 июля 2007 года первый свет увидел Большой </a:t>
            </a:r>
            <a:r>
              <a:rPr lang="ru-RU" dirty="0" err="1" smtClean="0"/>
              <a:t>Канарский</a:t>
            </a:r>
            <a:r>
              <a:rPr lang="ru-RU" dirty="0" smtClean="0"/>
              <a:t> телескоп с диаметром зеркала 10,4 м (36 шестиугольных сегментов). Это самый большой оптический телескоп в мире по состоянию на первую половину 2009 года.</a:t>
            </a:r>
          </a:p>
          <a:p>
            <a:r>
              <a:rPr lang="ru-RU" dirty="0" smtClean="0"/>
              <a:t>В современных составных рефлекторах с середины 1990-х годов используются деформируемые зеркала и адаптивная оптика, что позволяет компенсировать атмосферные искажения. Это стало прорывом в телескопостроении и позволило значительно повысить качество работы наземных телескопов.</a:t>
            </a:r>
          </a:p>
          <a:p>
            <a:r>
              <a:rPr lang="ru-RU" dirty="0" smtClean="0"/>
              <a:t>В 2024 году в эксплуатацию будет запущен Гигантский Магелланов телескоп. В конце 2025 года должен заработать Чрезвычайно большой телескоп, а в 2027 году начнет научные наблюдения международный Тридцатиметровый телескоп.</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337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Зеркально-линзовый или катадиоптрический телескоп представляет собой оптический прибор, который имеет в своей конструкции как зеркала, так и линзы (в данном случае линзы используются для коррекции изображения). Благодаря использованию корректирующей линзы можно добиться больших увеличений при достаточно небольших размерах трубы телескопа. При этом положение линзы остается фиксированным, а зеркала как и в обычном рефлекторе нуждаются в регулярной юстировке.</a:t>
            </a:r>
          </a:p>
          <a:p>
            <a:r>
              <a:rPr lang="ru-RU" dirty="0" smtClean="0"/>
              <a:t>Зеркально-линзовые телескопы обладают достоинствами и недостатками как рефлектора, так и рефрактора. К достоинствам стоит отнести отсутствие сферической аберрации благодаря наличию корректора, большое поле зрения, высокая светосила, отсутствие необходимости настройки положения линзы, компактность всей системы.</a:t>
            </a:r>
          </a:p>
          <a:p>
            <a:r>
              <a:rPr lang="ru-RU" dirty="0" smtClean="0"/>
              <a:t>Недостатками зеркально-линзовых телескопов являются: хроматическая аберрация и кома из-за наличия оптических элементов из стекла, большое время </a:t>
            </a:r>
            <a:r>
              <a:rPr lang="ru-RU" dirty="0" err="1" smtClean="0"/>
              <a:t>термостабилизации</a:t>
            </a:r>
            <a:r>
              <a:rPr lang="ru-RU" dirty="0" smtClean="0"/>
              <a:t>, ограниченность относительного отверстия остаточными аберрациями. </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318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1299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Радиотелескоп — астрономический инструмент для приёма радиоизлучения небесных объектов и исследования их характеристик, таких как: координаты, пространственная структура, интенсивность излучения, спектр и поляризация</a:t>
            </a:r>
            <a:r>
              <a:rPr lang="en-US" dirty="0" smtClean="0"/>
              <a:t>.</a:t>
            </a:r>
          </a:p>
          <a:p>
            <a:r>
              <a:rPr lang="ru-RU" dirty="0" smtClean="0"/>
              <a:t>Радиотелескопы располагают, как правило, далеко от главных населённых пунктов, чтобы максимально уменьшить электромагнитные помехи от вещательных радиостанций, телевидения, радаров и других излучающих устройств. Размещение </a:t>
            </a:r>
            <a:r>
              <a:rPr lang="ru-RU" dirty="0" err="1" smtClean="0"/>
              <a:t>радиообсерватории</a:t>
            </a:r>
            <a:r>
              <a:rPr lang="ru-RU" dirty="0" smtClean="0"/>
              <a:t> в долине или низине ещё лучше защищает её от влияния техногенных электромагнитных шумов.</a:t>
            </a:r>
            <a:endParaRPr lang="en-US" dirty="0" smtClean="0"/>
          </a:p>
          <a:p>
            <a:r>
              <a:rPr lang="ru-RU" dirty="0" smtClean="0"/>
              <a:t>Радиотелескоп состоит из двух основных элементов: антенного устройства и очень чувствительного приёмного устройства — радиометра.</a:t>
            </a:r>
            <a:endParaRPr lang="en-US" dirty="0" smtClean="0"/>
          </a:p>
          <a:p>
            <a:r>
              <a:rPr lang="ru-RU" dirty="0" smtClean="0"/>
              <a:t>В зависимости от конструкции антенны и методики наблюдений, радиотелескоп может либо заранее наводиться на заданную точку небесной сферы (через которую вследствие суточного вращения Земли пройдёт наблюдаемый объект), либо работать в режиме слежения за объектом.</a:t>
            </a:r>
            <a:endParaRPr lang="en-US" dirty="0" smtClean="0"/>
          </a:p>
          <a:p>
            <a:r>
              <a:rPr lang="ru-RU" dirty="0" smtClean="0"/>
              <a:t>Для направления антенн в исследуемую область неба их устанавливают обычно на азимутальных монтировках, обеспечивающих повороты по азимуту и высоте (полноповоротные антенны). Существуют также антенны, допускающие лишь ограниченные повороты, и даже полностью неподвижные. Направление приёма в антеннах последнего типа (обычно очень большого размера) достигается путём перемещения облучателей, которые воспринимают отражённое от антенны радиоизлучение.</a:t>
            </a:r>
            <a:endParaRPr lang="en-US" dirty="0" smtClean="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961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Радиотелескоп Ратан-500.</a:t>
            </a:r>
            <a:r>
              <a:rPr lang="ru-RU" baseline="0" dirty="0" smtClean="0"/>
              <a:t> Самый большой радиотелескоп в мире, расположен в Карачаево-Черкессия. Размер 576 м, кольцо параболического рефлектора, 20400 м²</a:t>
            </a:r>
          </a:p>
          <a:p>
            <a:r>
              <a:rPr lang="ru-RU" baseline="0" dirty="0" smtClean="0"/>
              <a:t>Второй по величине телескоп </a:t>
            </a:r>
            <a:r>
              <a:rPr lang="en-US" baseline="0" dirty="0" smtClean="0"/>
              <a:t>FAST </a:t>
            </a:r>
            <a:r>
              <a:rPr lang="ru-RU" baseline="0" dirty="0" smtClean="0"/>
              <a:t>в Китае, диаметром 500 м.</a:t>
            </a:r>
          </a:p>
          <a:p>
            <a:r>
              <a:rPr lang="ru-RU" baseline="0" dirty="0" err="1" smtClean="0"/>
              <a:t>Аресибо</a:t>
            </a:r>
            <a:r>
              <a:rPr lang="ru-RU" baseline="0" dirty="0" smtClean="0"/>
              <a:t>, Пуэрто-Рико. Третий по величине радиотелескоп, диаметр 500 м</a:t>
            </a:r>
          </a:p>
          <a:p>
            <a:r>
              <a:rPr lang="ru-RU" dirty="0" smtClean="0"/>
              <a:t>20 сентября 2017 года ураган «Мария» сломал пополам 29-метровую радарную антенну радиотелескопа «</a:t>
            </a:r>
            <a:r>
              <a:rPr lang="ru-RU" dirty="0" err="1" smtClean="0"/>
              <a:t>Аресибо</a:t>
            </a:r>
            <a:r>
              <a:rPr lang="ru-RU" dirty="0" smtClean="0"/>
              <a:t>», её обломки пробили главное зеркало телескопа и повредили вспомогательное</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94020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Астрономы проводят наблюдения во всех диапазонах длин волн, выводя за пределы земной атмосферы космические телескопы, работающие в инфракрасном, видимом, рентген- и гамма-диапазоне.</a:t>
            </a:r>
          </a:p>
          <a:p>
            <a:r>
              <a:rPr lang="ru-RU" dirty="0" smtClean="0"/>
              <a:t>Рентгеновский телескоп (англ. X-</a:t>
            </a:r>
            <a:r>
              <a:rPr lang="ru-RU" dirty="0" err="1" smtClean="0"/>
              <a:t>ray</a:t>
            </a:r>
            <a:r>
              <a:rPr lang="ru-RU" dirty="0" smtClean="0"/>
              <a:t> </a:t>
            </a:r>
            <a:r>
              <a:rPr lang="ru-RU" dirty="0" err="1" smtClean="0"/>
              <a:t>telescope</a:t>
            </a:r>
            <a:r>
              <a:rPr lang="ru-RU" dirty="0" smtClean="0"/>
              <a:t>, XRT) — телескоп, предназначенный для наблюдения удаленных объектов в рентгеновском спектре.</a:t>
            </a:r>
          </a:p>
          <a:p>
            <a:r>
              <a:rPr lang="ru-RU" dirty="0" smtClean="0"/>
              <a:t>Для работы таких телескопов обычно требуется поднять их над атмосферой Земли, непрозрачной для рентгеновских лучей. Поэтому телескопы размещают на высотных ракетах или на искусственных спутниках Земли.</a:t>
            </a:r>
          </a:p>
          <a:p>
            <a:r>
              <a:rPr lang="ru-RU" dirty="0" smtClean="0"/>
              <a:t>Из-за большой энергии рентгеновские кванты практически не преломляются в веществе (следовательно, тяжело изготовить линзы) и не отражаются при любых углах падения, кроме самых пологих (88-89 градусов к нормали)</a:t>
            </a:r>
          </a:p>
          <a:p>
            <a:r>
              <a:rPr lang="ru-RU" dirty="0" smtClean="0"/>
              <a:t>Рентгеновские телескопы могут использовать несколько методов для фокусирования лучей. Наиболее часто используются телескопы Вольтера (с зеркалами скользящего падения), кодирование апертуры и модуляционные (качающиеся) коллиматоры. Ограниченные возможности рентгеновской оптики приводят к более узкому полю зрения по сравнению с телескопами, работающими в диапазонах УФ и видимого света.</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342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44134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3788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3277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81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Издавна у разных народов Солнце было предметом поклонения. Используя очевидную роль Солнца как источника жизни на Земле, представители церкви способствовали развитию поклонения Солнцу, культу Солнца. Солнце обожествлялось различными народами, которые давали ему свои имена:</a:t>
            </a:r>
          </a:p>
          <a:p>
            <a:r>
              <a:rPr lang="ru-RU" dirty="0" smtClean="0"/>
              <a:t>Гелиос — у греков,</a:t>
            </a:r>
          </a:p>
          <a:p>
            <a:r>
              <a:rPr lang="ru-RU" dirty="0" smtClean="0"/>
              <a:t>Аполлон — у древних римлян,</a:t>
            </a:r>
          </a:p>
          <a:p>
            <a:r>
              <a:rPr lang="ru-RU" dirty="0" smtClean="0"/>
              <a:t>Митра — в Персии, Индии, Иране,</a:t>
            </a:r>
          </a:p>
          <a:p>
            <a:r>
              <a:rPr lang="ru-RU" dirty="0" smtClean="0"/>
              <a:t>Ра —в Египте и у древних славян,</a:t>
            </a:r>
          </a:p>
          <a:p>
            <a:r>
              <a:rPr lang="ru-RU" dirty="0" smtClean="0"/>
              <a:t>Яр или Ярило — в мифологии наших предков славян (более поздних),</a:t>
            </a:r>
          </a:p>
          <a:p>
            <a:r>
              <a:rPr lang="ru-RU" dirty="0" smtClean="0"/>
              <a:t>Молох — у древних карфагенян,</a:t>
            </a:r>
          </a:p>
          <a:p>
            <a:r>
              <a:rPr lang="ru-RU" dirty="0" err="1" smtClean="0"/>
              <a:t>Тонатиу</a:t>
            </a:r>
            <a:r>
              <a:rPr lang="ru-RU" dirty="0" smtClean="0"/>
              <a:t> — в мифологии древних ацтеков и майя,</a:t>
            </a:r>
          </a:p>
          <a:p>
            <a:r>
              <a:rPr lang="ru-RU" dirty="0" err="1" smtClean="0"/>
              <a:t>Аматэрасу</a:t>
            </a:r>
            <a:r>
              <a:rPr lang="ru-RU" dirty="0" smtClean="0"/>
              <a:t> солнечная богиня — в Японии и др.</a:t>
            </a:r>
            <a:endParaRPr lang="en-US" dirty="0" smtClean="0"/>
          </a:p>
          <a:p>
            <a:r>
              <a:rPr lang="ru-RU" dirty="0" smtClean="0"/>
              <a:t>Чтобы задобрить могущественного бога Солнца, люди приносили ему в жертву богатые дары, а нередко и человеческие жизни, например, Молоху.</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31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Само слово произошло от </a:t>
            </a:r>
            <a:r>
              <a:rPr lang="ru-RU" dirty="0" err="1" smtClean="0"/>
              <a:t>древнеаглийского</a:t>
            </a:r>
            <a:r>
              <a:rPr lang="ru-RU" dirty="0" smtClean="0"/>
              <a:t>, обозначающего «юг». Есть также готические и германские корни. До 700 года н.э. воскресенье называли «солнечный день». Свою роль сыграл и перевод. Изначальное греческое «</a:t>
            </a:r>
            <a:r>
              <a:rPr lang="ru-RU" dirty="0" err="1" smtClean="0"/>
              <a:t>heméra</a:t>
            </a:r>
            <a:r>
              <a:rPr lang="ru-RU" dirty="0" smtClean="0"/>
              <a:t> </a:t>
            </a:r>
            <a:r>
              <a:rPr lang="ru-RU" dirty="0" err="1" smtClean="0"/>
              <a:t>helíou</a:t>
            </a:r>
            <a:r>
              <a:rPr lang="ru-RU" dirty="0" smtClean="0"/>
              <a:t>» перешло в латинское «</a:t>
            </a:r>
            <a:r>
              <a:rPr lang="ru-RU" dirty="0" err="1" smtClean="0"/>
              <a:t>dies</a:t>
            </a:r>
            <a:r>
              <a:rPr lang="ru-RU" dirty="0" smtClean="0"/>
              <a:t> </a:t>
            </a:r>
            <a:r>
              <a:rPr lang="ru-RU" dirty="0" err="1" smtClean="0"/>
              <a:t>solis</a:t>
            </a:r>
            <a:r>
              <a:rPr lang="ru-RU" dirty="0" smtClean="0"/>
              <a:t>».</a:t>
            </a:r>
          </a:p>
          <a:p>
            <a:r>
              <a:rPr lang="ru-RU" dirty="0" smtClean="0"/>
              <a:t>Масса и диаметр Солнца известны достаточно давно. </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57819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Чтобы изучать строение Вселенной и природу небесных тел, астроном должен уметь прежде всего определять расстояния до интересующих его космических объектов.</a:t>
            </a:r>
          </a:p>
          <a:p>
            <a:r>
              <a:rPr lang="ru-RU" dirty="0" smtClean="0"/>
              <a:t>Все эти расстояния в конечном счете </a:t>
            </a:r>
            <a:r>
              <a:rPr lang="ru-RU" dirty="0" err="1" smtClean="0"/>
              <a:t>зиждятся</a:t>
            </a:r>
            <a:r>
              <a:rPr lang="ru-RU" dirty="0" smtClean="0"/>
              <a:t> на значении среднего расстояния Земли от Солнца - так называемой астрономической единице, а она непосредственно зависит от точности измерения размеров самой Земли.</a:t>
            </a:r>
          </a:p>
          <a:p>
            <a:r>
              <a:rPr lang="ru-RU" dirty="0" smtClean="0"/>
              <a:t>При наблюдении Солнца из удаленных точек земной поверхности наше дневное светило претерпевает параллактическое смещение. Оно будет наибольшим, если два наблюдателя расположатся в диаметрально противоположных точках земного шара. Измерения показали, что угол этого смещения очень мал - около 18 секунд дуги, то есть под таким углом с Солнца должна быть видна наша Земля.</a:t>
            </a:r>
          </a:p>
          <a:p>
            <a:r>
              <a:rPr lang="ru-RU" dirty="0" smtClean="0"/>
              <a:t>Из тригонометрии известно, что предмет бывает виден под углом, равным одной секунде дуги, если он удален от наблюдателя на расстояние, в 206 265 раз превышающее его линейные размеры или его диаметр. Следовательно, расстояние Земля-Солнце примерно в 11 500 раз больше диаметра Земли. Однако из-за большой яркости Солнца и нагревания инструмента (ведь труба телескопа наводится на дневное светило!) такие измерения приводят к потере точности. </a:t>
            </a:r>
          </a:p>
          <a:p>
            <a:r>
              <a:rPr lang="ru-RU" dirty="0" smtClean="0"/>
              <a:t>Поэтому французские астрономы Джан Доменико Кассини и Жан </a:t>
            </a:r>
            <a:r>
              <a:rPr lang="ru-RU" dirty="0" err="1" smtClean="0"/>
              <a:t>Рише</a:t>
            </a:r>
            <a:r>
              <a:rPr lang="ru-RU" dirty="0" smtClean="0"/>
              <a:t> решили определить расстояние до Солнца путем измерения параллакса Марса - углового смещения планеты на фоне далеких звезд - во время его великого противостояния в 1672 году. Кассини измерял положение планеты из Парижа, а </a:t>
            </a:r>
            <a:r>
              <a:rPr lang="ru-RU" dirty="0" err="1" smtClean="0"/>
              <a:t>Рише</a:t>
            </a:r>
            <a:r>
              <a:rPr lang="ru-RU" dirty="0" smtClean="0"/>
              <a:t> - из </a:t>
            </a:r>
            <a:r>
              <a:rPr lang="ru-RU" dirty="0" err="1" smtClean="0"/>
              <a:t>Кайенны</a:t>
            </a:r>
            <a:r>
              <a:rPr lang="ru-RU" dirty="0" smtClean="0"/>
              <a:t>, города Французской Гвианы в Южной Америке.</a:t>
            </a:r>
          </a:p>
          <a:p>
            <a:r>
              <a:rPr lang="ru-RU" dirty="0" smtClean="0"/>
              <a:t>С открытием третьего закона Кеплера относительные расстояния планет в Солнечной системе, выраженные в долях среднего расстояния Земля-Солнце, были хорошо известны. Но чтобы получить масштаб планетной системы и определить абсолютное значение астрономической единицы, достаточно было измерить расстояние между двумя любыми планетами. Измерять же положение планет относительно звезд можно гораздо точнее, чем положение яркого Солнца на дневном небе. Этим и воспользовались впервые Кассини и </a:t>
            </a:r>
            <a:r>
              <a:rPr lang="ru-RU" dirty="0" err="1" smtClean="0"/>
              <a:t>Рише</a:t>
            </a:r>
            <a:r>
              <a:rPr lang="ru-RU" dirty="0" smtClean="0"/>
              <a:t>.</a:t>
            </a:r>
          </a:p>
          <a:p>
            <a:r>
              <a:rPr lang="ru-RU" dirty="0" smtClean="0"/>
              <a:t>Математическая обработка наблюдений, выполненная Кассини в 1673 году, дала значение параллакса Солнца 9,5 секунды дуги. Здесь под параллаксом следует понимать угол, под которым со светила виден экваториальный радиус Земли. Отсюда получалось, что среднее расстояние Земли от Солнца (1 а. е.) равно 138,5 млн км (в современных мерах длины), что на 11,1 млн км меньше действительного значения. Но по тем временам даже такой результат считался большим научным достижением.</a:t>
            </a:r>
          </a:p>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6625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16977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Астрономы Пулковской обсерватории в 1842-1880 годах выполнили точные измерения смещений видимых положений звезд, происходящих по причине движения Земли вокруг Солнца и конечной скорости света (так называемые аберрационные смещения), и нашли, что параллакс Солнца равен 8,793 секунды дуги; астрономическая единица равна 149,6 млн км.</a:t>
            </a:r>
          </a:p>
          <a:p>
            <a:r>
              <a:rPr lang="ru-RU" dirty="0" smtClean="0"/>
              <a:t>Парижская международная конференция астрономов в 1896 году приняла округленные значения: параллакс равен 8,80 секунды дуги, астрономическая единица равна 149,5 млн км. Этими значениями астрономы пользовались вплоть до 1970 года.</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04285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 60-х годах XX века астрономы для измерения расстояний до небесных тел Солнечной системы стали применять более точный - радиолокационный метод. Сущность этого метода состоит в том, что в сторону небесного тела посылают мощный кратковременный импульс, а затем принимают отраженный сигнал. Скорость распространения радиоволн в космическом пространстве равна скорости света - 299 792,458 км/с. Поэтому, если точно измерить время, которое необходимо сигналу, чтобы достичь небесного тела и после отражения от его поверхности возвратиться обратно, нетрудно вычислить искомое расстояние.</a:t>
            </a:r>
          </a:p>
          <a:p>
            <a:r>
              <a:rPr lang="ru-RU" dirty="0" smtClean="0"/>
              <a:t>Из радиолокационных наблюдений Венеры, проведенных в СССР, США и Англии, было определено значение астрономической единицы: 1 а. е. = 149 597 870 км, с возможной ошибкой около 1 км. Такой точности более чем достаточно для нужд астрономии и космонавтики. В практических целях пользуются округленным значением астрономической единицы - 149 млн 600 тыс. км, которому соответствует параллакс Солнца - 8,794 секунды дуги.</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7997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58434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Центральная часть Солнца с радиусом примерно 150—175 тыс. км (то есть 20—25 % от радиуса Солнца), в которой идут термоядерные реакции, называется солнечным ядром. Плотность вещества в ядре составляет примерно 150 000 кг/м³ (в 150 раз выше плотности воды и в ~6,6 раз выше плотности самого плотного металла на Земле — осмия), а температура в центре ядра — более 14 млн К. Анализ данных, проведённый миссией SOHO, показал, что в ядре скорость вращения Солнца вокруг своей оси значительно выше, чем на поверхности. В ядре осуществляется протон-протонная термоядерная реакция, в результате которой из четырёх протонов образуется гелий-4. При этом каждую секунду в излучение превращаются 4,26 млн тонн вещества, однако эта величина ничтожна по сравнению с массой Солнца — 2⋅10</a:t>
            </a:r>
            <a:r>
              <a:rPr lang="ru-RU" baseline="30000" dirty="0" smtClean="0"/>
              <a:t>27</a:t>
            </a:r>
            <a:r>
              <a:rPr lang="ru-RU" dirty="0" smtClean="0"/>
              <a:t> тонн. Мощность, выделяемая различными зонами ядра, зависит от их расстояния до центра Солнца. В самом центре она достигает, согласно теоретическим оценкам, 276,5 Вт/м³. Таким образом, на объём человека (0,05 м³) приходится выделение тепла 285 Ккал/день (1192 кДж/день), что на порядок меньше удельного тепловыделения живого бодрствующего человека. Удельное же тепловыделение всего объёма Солнца ещё на два порядка меньше. Благодаря столь скромному удельному </a:t>
            </a:r>
            <a:r>
              <a:rPr lang="ru-RU" dirty="0" err="1" smtClean="0"/>
              <a:t>энерговыделению</a:t>
            </a:r>
            <a:r>
              <a:rPr lang="ru-RU" dirty="0" smtClean="0"/>
              <a:t> запасов «топлива» (водорода) хватает на несколько миллиардов лет поддержания термоядерной реакции.</a:t>
            </a:r>
          </a:p>
          <a:p>
            <a:r>
              <a:rPr lang="ru-RU" dirty="0" smtClean="0"/>
              <a:t>Ядро — единственное место на Солнце, в котором энергия и тепло получается от термоядерной реакции, остальная часть звезды нагрета этой энергией. Вся энергия ядра последовательно проходит сквозь слои, вплоть до фотосферы, с которой излучается в виде солнечного света и кинетической энергии</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8375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Зона лучистого переноса — средняя зона Солнца. Располагается непосредственно над солнечным ядром, на расстояниях примерно от 0,2—0,25 до 0,7 радиуса Солнца от его центра. Выше зоны лучистого переноса находится конвективная зона. Нижней границей зоны считают линию, ниже которой происходят ядерные реакции, верхней — границу, выше которой начинается активное перемешивание вещества.</a:t>
            </a:r>
          </a:p>
          <a:p>
            <a:r>
              <a:rPr lang="ru-RU" dirty="0" smtClean="0"/>
              <a:t>Водород в зоне лучистого переноса сжат настолько плотно, что соседние протоны не могут поменяться местами, из-за чего перенос энергии путём перемешивания вещества очень затруднён. Дополнительные препятствия для перемешивания вещества создаёт низкая скорость убывания температуры по мере движения от нижних слоёв к верхним, которая обусловлена прежде всего высокой теплопроводностью водорода. Прямое излучение наружу также невозможно, поскольку водород непрозрачен для излучения, возникающего в ходе реакции ядерного синтеза.</a:t>
            </a:r>
          </a:p>
          <a:p>
            <a:r>
              <a:rPr lang="ru-RU" dirty="0" smtClean="0"/>
              <a:t>Перенос энергии, кроме теплопередачи, происходит также путём последовательного поглощения и излучения фотонов отдельными слоями частиц.</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23958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Зона конвекции — область звезды, в которой перенос энергии из внутренних районов во внешние происходит главным образом путём активного перемешивания вещества — конвекции.</a:t>
            </a:r>
          </a:p>
          <a:p>
            <a:r>
              <a:rPr lang="ru-RU" dirty="0" smtClean="0"/>
              <a:t>На Солнце выше зоны конвекции расположена фотосфера, ниже — зона лучистого переноса. Наглядным аналогом процессов, происходящих в конвективной зоне, является подогрев воды в сосуде. Пламя нагревает нижние слои воды, и они в результате теплового расширения вытесняются вверх другими, холодными и более тяжёлыми слоями. Аналогичный процесс происходит и в Солнце, где источником энергии служит солнечное ядро с происходящими в нём термоядерными реакциями.</a:t>
            </a:r>
          </a:p>
          <a:p>
            <a:r>
              <a:rPr lang="ru-RU" dirty="0" smtClean="0"/>
              <a:t>Движение вещества в конвективной зоне происходит не хаотично, а в виде устойчивых ячеек циркуляции шестигранной формы — по оси ячейки вещество поднимается, а у периферии опускается. Кроме того, по вертикали конвекция разбивается на слои, толщина которых близка к толщине «однородной атмосферы», где плотность меняется в e ≈ 2,7 раза. Поэтому размер ячеек меняется по мере движения к поверхности звезды. У основания конвективной зоны образуются гигантские ячейки размером около половины радиуса звезды, в промежуточных слоях их размер уменьшается, а в верхнем слое их размер составляет несколько сотен км. На поверхности Солнца видны следы всех слоёв ячеек, в виде гранул и более крупных структур (</a:t>
            </a:r>
            <a:r>
              <a:rPr lang="ru-RU" dirty="0" err="1" smtClean="0"/>
              <a:t>супергрануляция</a:t>
            </a:r>
            <a:r>
              <a:rPr lang="ru-RU" dirty="0" smtClean="0"/>
              <a:t>).</a:t>
            </a:r>
          </a:p>
          <a:p>
            <a:r>
              <a:rPr lang="ru-RU" dirty="0" smtClean="0"/>
              <a:t>Скорость конвекции зависит от глубины. У основания конвективной зоны она мала (десятки м/c), под фотосферой она достигает значений 1-2 км/с.</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9692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Фотосфера (слой, излучающий свет) образует видимую поверхность Солнца. В абсолютных величинах фотосфера достигает толщины, по разным оценкам, от 100 до 400 км. Из фотосферы исходит основная часть оптического (видимого) излучения Солнца, излучение же из более глубоких слоёв до нас уже не доходит. Температура по мере приближения к внешнему краю фотосферы уменьшается с 6600 К до 4400 К. Эффективная температура фотосферы в целом составляет 5778 К. Она может быть рассчитана по закону Стефана — Больцмана, согласно которому мощность излучения абсолютно чёрного тела прямо пропорциональна четвёртой степени температуры тела. Водород при таких условиях сохраняется почти полностью в нейтральном состоянии. Фотосфера образует видимую поверхность Солнца, по которой определяются размеры Солнца, расстояние от Солнца и т. д. Так как газ в фотосфере является относительно разреженным, то скорость его вращения много меньше скорости вращения твёрдых тел. При этом газ в экваториальной и полярных областях, движется неравномерно — на экваторе он делает оборот за 24 дня, на полюсах — за 30 дней.</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73186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Хромосфера (от др.-греч. </a:t>
            </a:r>
            <a:r>
              <a:rPr lang="ru-RU" dirty="0" err="1" smtClean="0"/>
              <a:t>χρῶμ</a:t>
            </a:r>
            <a:r>
              <a:rPr lang="ru-RU" dirty="0" smtClean="0"/>
              <a:t>α — цвет, σφαῖρα — шар, сфера) — внешняя оболочка Солнца толщиной около 2000 км, окружающая фотосферу. Происхождение названия этой части солнечной атмосферы связано с её красноватым цветом, вызванным тем, что в видимом спектре хромосферы доминирует красная H-альфа линия излучения водорода из серии </a:t>
            </a:r>
            <a:r>
              <a:rPr lang="ru-RU" dirty="0" err="1" smtClean="0"/>
              <a:t>Бальмера</a:t>
            </a:r>
            <a:r>
              <a:rPr lang="ru-RU" dirty="0" smtClean="0"/>
              <a:t>. Верхняя граница хромосферы не имеет выраженной гладкой поверхности, из неё постоянно происходят горячие выбросы, называемые </a:t>
            </a:r>
            <a:r>
              <a:rPr lang="ru-RU" dirty="0" err="1" smtClean="0"/>
              <a:t>спикулами</a:t>
            </a:r>
            <a:r>
              <a:rPr lang="ru-RU" dirty="0" smtClean="0"/>
              <a:t>. Число </a:t>
            </a:r>
            <a:r>
              <a:rPr lang="ru-RU" dirty="0" err="1" smtClean="0"/>
              <a:t>спикул</a:t>
            </a:r>
            <a:r>
              <a:rPr lang="ru-RU" dirty="0" smtClean="0"/>
              <a:t>, наблюдаемых одновременно, составляет в среднем 60-70 тыс. Из-за этого в конце XIX века итальянский астроном </a:t>
            </a:r>
            <a:r>
              <a:rPr lang="ru-RU" dirty="0" err="1" smtClean="0"/>
              <a:t>Секки</a:t>
            </a:r>
            <a:r>
              <a:rPr lang="ru-RU" dirty="0" smtClean="0"/>
              <a:t>, наблюдая хромосферу в телескоп, сравнил её с горящими прериями. Температура хромосферы увеличивается с высотой от 4000 до 20 000 К (область температур больше 10 000 К относительно невелика).</a:t>
            </a:r>
          </a:p>
          <a:p>
            <a:r>
              <a:rPr lang="ru-RU" dirty="0" smtClean="0"/>
              <a:t>Плотность хромосферы невелика, поэтому яркость недостаточна для наблюдения в обычных условиях. Но при полном солнечном затмении, когда Луна закрывает яркую фотосферу, расположенная над ней хромосфера становится видимой и светится красным цветом. Её можно также наблюдать в любое время с помощью специальных узкополосных оптических фильтров. Основные хромосферные структуры, которые видны в этих линиях:</a:t>
            </a:r>
          </a:p>
          <a:p>
            <a:r>
              <a:rPr lang="ru-RU" dirty="0" smtClean="0"/>
              <a:t>хромосферная сетка, покрывающая всю поверхность Солнца и состоящая из линий, окружающих ячейки </a:t>
            </a:r>
            <a:r>
              <a:rPr lang="ru-RU" dirty="0" err="1" smtClean="0"/>
              <a:t>супергрануляции</a:t>
            </a:r>
            <a:r>
              <a:rPr lang="ru-RU" dirty="0" smtClean="0"/>
              <a:t> размером до 30 тыс. км в поперечнике;</a:t>
            </a:r>
          </a:p>
          <a:p>
            <a:r>
              <a:rPr lang="ru-RU" dirty="0" smtClean="0"/>
              <a:t>флоккулы — светлые облакоподобные образования, чаще всего приуроченные к районам с сильными магнитными полями — активным областям, часто окружают солнечные пятна;</a:t>
            </a:r>
          </a:p>
          <a:p>
            <a:r>
              <a:rPr lang="ru-RU" dirty="0" smtClean="0"/>
              <a:t>волокна и волоконца (фибриллы) — тёмные линии различной ширины и протяжённости, как и флоккулы, часто встречаются в активных областях.</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7880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Солнечные пятна — тёмные области на Солнце, температура которых понижена примерно на 1500 К по сравнению с окружающими участками фотосферы. Наблюдаются на диске Солнца (с помощью оптических приборов, а в случае крупных пятен — и невооружённым глазом) в виде тёмных пятен. Солнечные пятна являются областями выхода в фотосферу сильных (до нескольких тысяч гаусс) магнитных полей. Потемнение фотосферы в пятнах обусловлено подавлением магнитным полем конвективных движений вещества и, как следствие, снижением потока переноса тепловой энергии в этих областях.</a:t>
            </a:r>
          </a:p>
          <a:p>
            <a:r>
              <a:rPr lang="ru-RU" dirty="0" smtClean="0"/>
              <a:t>Количество пятен на Солнце (и связанное с ним число Вольфа) — один из главных показателей солнечной магнитной активности.</a:t>
            </a:r>
          </a:p>
          <a:p>
            <a:r>
              <a:rPr lang="ru-RU" dirty="0" smtClean="0"/>
              <a:t>На более холодных звёздах (класса K и холоднее) наблюдаются пятна намного большей площади, чем на Солнце.</a:t>
            </a:r>
          </a:p>
          <a:p>
            <a:r>
              <a:rPr lang="ru-RU" dirty="0" smtClean="0"/>
              <a:t>Первые сообщения о пятнах на Солнце относятся к наблюдениям 800 года до н. э. в Китае.</a:t>
            </a:r>
          </a:p>
          <a:p>
            <a:r>
              <a:rPr lang="ru-RU" dirty="0" smtClean="0"/>
              <a:t>Впервые пятна были зарисованы в 1128 году в хронике Иоанна </a:t>
            </a:r>
            <a:r>
              <a:rPr lang="ru-RU" dirty="0" err="1" smtClean="0"/>
              <a:t>Вустерского</a:t>
            </a:r>
            <a:r>
              <a:rPr lang="ru-RU" dirty="0" smtClean="0"/>
              <a:t>.</a:t>
            </a:r>
          </a:p>
          <a:p>
            <a:r>
              <a:rPr lang="ru-RU" dirty="0" smtClean="0"/>
              <a:t>Первое известное упоминание солнечных пятен в древнерусской литературе содержится в </a:t>
            </a:r>
            <a:r>
              <a:rPr lang="ru-RU" dirty="0" err="1" smtClean="0"/>
              <a:t>Никоновской</a:t>
            </a:r>
            <a:r>
              <a:rPr lang="ru-RU" dirty="0" smtClean="0"/>
              <a:t> летописи, в записях, относящихся ко второй половине XIV века:</a:t>
            </a:r>
          </a:p>
          <a:p>
            <a:r>
              <a:rPr lang="ru-RU" sz="1200" b="0" i="0" kern="1200" dirty="0" smtClean="0">
                <a:solidFill>
                  <a:schemeClr val="tx1"/>
                </a:solidFill>
                <a:effectLst/>
                <a:latin typeface="+mn-lt"/>
                <a:ea typeface="+mn-ea"/>
                <a:cs typeface="+mn-cs"/>
              </a:rPr>
              <a:t>«</a:t>
            </a:r>
            <a:r>
              <a:rPr lang="ru-RU" sz="1200" b="0" i="0" kern="1200" dirty="0" err="1" smtClean="0">
                <a:solidFill>
                  <a:schemeClr val="tx1"/>
                </a:solidFill>
                <a:effectLst/>
                <a:latin typeface="+mn-lt"/>
                <a:ea typeface="+mn-ea"/>
                <a:cs typeface="+mn-cs"/>
              </a:rPr>
              <a:t>бысть</a:t>
            </a:r>
            <a:r>
              <a:rPr lang="ru-RU" sz="1200" b="0" i="0" kern="1200" dirty="0" smtClean="0">
                <a:solidFill>
                  <a:schemeClr val="tx1"/>
                </a:solidFill>
                <a:effectLst/>
                <a:latin typeface="+mn-lt"/>
                <a:ea typeface="+mn-ea"/>
                <a:cs typeface="+mn-cs"/>
              </a:rPr>
              <a:t> знамение на </a:t>
            </a:r>
            <a:r>
              <a:rPr lang="ru-RU" sz="1200" b="0" i="0" kern="1200" dirty="0" err="1" smtClean="0">
                <a:solidFill>
                  <a:schemeClr val="tx1"/>
                </a:solidFill>
                <a:effectLst/>
                <a:latin typeface="+mn-lt"/>
                <a:ea typeface="+mn-ea"/>
                <a:cs typeface="+mn-cs"/>
              </a:rPr>
              <a:t>небеси</a:t>
            </a:r>
            <a:r>
              <a:rPr lang="ru-RU" sz="1200" b="0" i="0" kern="1200" dirty="0" smtClean="0">
                <a:solidFill>
                  <a:schemeClr val="tx1"/>
                </a:solidFill>
                <a:effectLst/>
                <a:latin typeface="+mn-lt"/>
                <a:ea typeface="+mn-ea"/>
                <a:cs typeface="+mn-cs"/>
              </a:rPr>
              <a:t>, солнце </a:t>
            </a:r>
            <a:r>
              <a:rPr lang="ru-RU" sz="1200" b="0" i="0" kern="1200" dirty="0" err="1" smtClean="0">
                <a:solidFill>
                  <a:schemeClr val="tx1"/>
                </a:solidFill>
                <a:effectLst/>
                <a:latin typeface="+mn-lt"/>
                <a:ea typeface="+mn-ea"/>
                <a:cs typeface="+mn-cs"/>
              </a:rPr>
              <a:t>бысть</a:t>
            </a:r>
            <a:r>
              <a:rPr lang="ru-RU" sz="1200" b="0" i="0" kern="1200" dirty="0" smtClean="0">
                <a:solidFill>
                  <a:schemeClr val="tx1"/>
                </a:solidFill>
                <a:effectLst/>
                <a:latin typeface="+mn-lt"/>
                <a:ea typeface="+mn-ea"/>
                <a:cs typeface="+mn-cs"/>
              </a:rPr>
              <a:t>, аки кровь, и по нем места черны».</a:t>
            </a:r>
          </a:p>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0849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Солнечная корона — внешние слои атмосферы Солнца, начинающиеся выше тонкого переходного слоя над хромосферой, в котором температура возрастает в 100 раз.</a:t>
            </a:r>
          </a:p>
          <a:p>
            <a:r>
              <a:rPr lang="ru-RU" dirty="0" smtClean="0"/>
              <a:t>Верхняя граница короны Солнца до сих пор не установлена. Земля, так же, как и другие планеты, находится внутри короны. Оптическое излучение короны прослеживается на 10—20 радиусов Солнца десятки миллионов километров и сливается с явлением зодиакального света.</a:t>
            </a:r>
          </a:p>
          <a:p>
            <a:r>
              <a:rPr lang="ru-RU" dirty="0" smtClean="0"/>
              <a:t>Температура короны — порядка миллиона кельвинов. Причём от хромосферы она повышается до двух миллионов на расстоянии порядка 70 000 км от видимой поверхности Солнца, а затем начинает убывать, достигая у Земли ста тысяч кельвинов.</a:t>
            </a:r>
          </a:p>
          <a:p>
            <a:r>
              <a:rPr lang="ru-RU" dirty="0" smtClean="0"/>
              <a:t>Излучение короны в основном приходится на далёкий ультрафиолетовый и рентгеновский диапазоны, </a:t>
            </a:r>
            <a:r>
              <a:rPr lang="ru-RU" dirty="0" err="1" smtClean="0"/>
              <a:t>непропускаемые</a:t>
            </a:r>
            <a:r>
              <a:rPr lang="ru-RU" dirty="0" smtClean="0"/>
              <a:t> земной атмосферой, поэтому очень большое значение имеет изучение солнечной короны с помощью космических аппаратов.</a:t>
            </a:r>
          </a:p>
          <a:p>
            <a:r>
              <a:rPr lang="ru-RU" dirty="0" smtClean="0"/>
              <a:t>Солнечная корона является источником сильного радиоизлучения. То, что Солнце излучает радиоволны, стало известно в 1942—1943 годах, но то, что источником является корона, стало известно пять лет спустя во время солнечного затмения. В радиодиапазоне солнечное затмение началось гораздо раньше и закончилось гораздо позже, чем в видимом. При этом во время полной фазы затмения радиоизлучение не сводилось к нулю. Солнечное радиоизлучение состоит из двух компонент: постоянной и спорадической. Постоянный компонент формируется свободно-свободными переходами электронов в электрическом поле ионов. Спорадический компонент связан с активными образованиями на Солнце.</a:t>
            </a:r>
          </a:p>
          <a:p>
            <a:r>
              <a:rPr lang="ru-RU" dirty="0" smtClean="0"/>
              <a:t>Излучение Солнца с длиной волны менее 20 нанометров, полностью исходит из короны.</a:t>
            </a:r>
          </a:p>
          <a:p>
            <a:r>
              <a:rPr lang="ru-RU" dirty="0" smtClean="0"/>
              <a:t>Две корональные дыры, почти всегда существующие у северного и южного полюсов Солнца, а также другие, временно появляющиеся на его видимой поверхности, практически совсем не испускают рентгеновское излучение. Этого нельзя сказать о ярких точках на видимой поверхности Солнца, видимых в рентгеновском диапазоне и обладающих сильным магнитным полем, которых в день образуется больше тысячи. Время существования каждой из них — несколько часов. Число их возрастает при спокойном Солнце и уменьшается при активном</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9959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74295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Солнечная корона — внешние слои атмосферы Солнца, начинающиеся выше тонкого переходного слоя над хромосферой, в котором температура возрастает в 100 раз.</a:t>
            </a:r>
          </a:p>
          <a:p>
            <a:r>
              <a:rPr lang="ru-RU" dirty="0" smtClean="0"/>
              <a:t>Верхняя граница короны Солнца до сих пор не установлена. Земля, так же, как и другие планеты, находится внутри короны. Оптическое излучение короны прослеживается на 10—20 радиусов Солнца десятки миллионов километров и сливается с явлением зодиакального света.</a:t>
            </a:r>
          </a:p>
          <a:p>
            <a:r>
              <a:rPr lang="ru-RU" dirty="0" smtClean="0"/>
              <a:t>Температура короны — порядка миллиона кельвинов. Причём от хромосферы она повышается до двух миллионов на расстоянии порядка 70 000 км от видимой поверхности Солнца, а затем начинает убывать, достигая у Земли ста тысяч кельвинов.</a:t>
            </a:r>
          </a:p>
          <a:p>
            <a:r>
              <a:rPr lang="ru-RU" dirty="0" smtClean="0"/>
              <a:t>Излучение короны в основном приходится на далёкий ультрафиолетовый и рентгеновский диапазоны, </a:t>
            </a:r>
            <a:r>
              <a:rPr lang="ru-RU" dirty="0" err="1" smtClean="0"/>
              <a:t>непропускаемые</a:t>
            </a:r>
            <a:r>
              <a:rPr lang="ru-RU" dirty="0" smtClean="0"/>
              <a:t> земной атмосферой, поэтому очень большое значение имеет изучение солнечной короны с помощью космических аппаратов.</a:t>
            </a:r>
          </a:p>
          <a:p>
            <a:r>
              <a:rPr lang="ru-RU" dirty="0" smtClean="0"/>
              <a:t>Солнечная корона является источником сильного радиоизлучения. То, что Солнце излучает радиоволны, стало известно в 1942—1943 годах, но то, что источником является корона, стало известно пять лет спустя во время солнечного затмения. В радиодиапазоне солнечное затмение началось гораздо раньше и закончилось гораздо позже, чем в видимом. При этом во время полной фазы затмения радиоизлучение не сводилось к нулю. Солнечное радиоизлучение состоит из двух компонент: постоянной и спорадической. Постоянный компонент формируется свободно-свободными переходами электронов в электрическом поле ионов. Спорадический компонент связан с активными образованиями на Солнце.</a:t>
            </a:r>
          </a:p>
          <a:p>
            <a:r>
              <a:rPr lang="ru-RU" dirty="0" smtClean="0"/>
              <a:t>Излучение Солнца с длиной волны менее 20 нанометров, полностью исходит из короны.</a:t>
            </a:r>
          </a:p>
          <a:p>
            <a:r>
              <a:rPr lang="ru-RU" dirty="0" smtClean="0"/>
              <a:t>Две корональные дыры, почти всегда существующие у северного и южного полюсов Солнца, а также другие, временно появляющиеся на его видимой поверхности, практически совсем не испускают рентгеновское излучение. Этого нельзя сказать о ярких точках на видимой поверхности Солнца, видимых в рентгеновском диапазоне и обладающих сильным магнитным полем, которых в день образуется больше тысячи. Время существования каждой из них — несколько часов. Число их возрастает при спокойном Солнце и уменьшается при активном</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4912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12282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15849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0374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88490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Солнце оказывает многоплановое воздействие как на живую, так и на неживую природу Земли. Основное влияние происходит через видимое излучение, ультрафиолетовое излучение, излучение в более коротких диапазонах длин волн и через корпускулярные потоки солнечного ветра.</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23810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Солнце играет очень важную роль в жизни Земли.</a:t>
            </a:r>
          </a:p>
          <a:p>
            <a:r>
              <a:rPr lang="ru-RU" dirty="0" smtClean="0"/>
              <a:t>И животным, и растениям очень важен свет Солнца (в частности, это касается и людей). Некоторые люди просыпаются и бодрствуют только тогда, когда светит Солнце (это касается и большинства млекопитающих, земноводных и даже большинства рыб). Протяженность солнечного дня оказывает значительное влияние на жизнедеятельность организмов на Земле. В частности, зимой и осенью, когда Солнце в Северном полушарии стоит низко над горизонтом и продолжительность светового дня мала и мало поступление солнечного тепла, природа увядает и засыпает — деревья сбрасывают листья, многие животные впадают на длительный срок в спячку (медведи, барсуки) или же сильно снижают свою активность. Вблизи полюсов даже во время лета поступает мало солнечного тепла, из-за этого растительность там скудная — причина унылого тундрового пейзажа, и мало какие животные могут проживать в таких условиях. Весной же вся природа просыпается, трава распускается, деревья выпускают листья, появляются цветы, оживает животный мир. И всё это благодаря всего одному-единственному Солнцу. Его климатическое влияние на Землю бесспорно. Именно благодаря наклону оси планеты относительно плоскости орбиты и (в гораздо меньшей степени) планетарной эллиптической орбите обращения вокруг Солнца, солнечная энергия неравномерно поступает в разные районы Земли в разные времена года, что сформировало полностью климат и климатические пояса планеты.</a:t>
            </a: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31201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 зелёных листьях растений содержится зелёный пигмент-хлорофилл. Этот пигмент является важнейшим катализатором на Земле в процессе фотосинтеза. С помощью хлорофилла происходит реакция диоксида углерода и воды — фотосинтез, и одним из продуктов этой реакции является кислород, который необходим для жизни почти всему живому на Земле и глобально повлиял на эволюцию нашей планеты — в частности, радикально изменился состав минералов. Реакция воды и углекислого газа происходит с поглощением энергии, поэтому в темноте фотосинтез не происходит. Фотосинтез, преобразуя солнечную энергию и производя при этом кислород, дал начало всему живому на Земле. При этой реакции образуется глюкоза, которая является важнейшим сырьём для синтеза целлюлозы, из которой состоят все растения. Поедая растения, в которых за счёт Солнца накоплена энергия, существуют и животные. Растения Земли поглощают и усваивают всего около 0,3 % энергии излучения Солнца, падающей на земную поверхность. Но и этого, на первый взгляд, маленького количества энергии достаточно, чтобы обеспечить синтез огромного количества массы органического вещества биосферы. В частности, постепенно, переходя от звена к звену, солнечная энергия достаётся всем живым организмам в мире, включая и людей. Благодаря использованию минеральных солей почвы растениями в состав органических соединений включаются также следующие химические элементы: азот, фосфор, сера, железо, калий, натрий, а также многие другие элементы. Впоследствии из них строятся огромные молекулы белков, нуклеиновых кислот, углеводов, жиров-веществ, жизненно необходимых для клеток.</a:t>
            </a:r>
          </a:p>
          <a:p>
            <a:r>
              <a:rPr lang="ru-RU" dirty="0" smtClean="0"/>
              <a:t>Ультрафиолетовое излучение Солнца разрушает молекулу кислорода, которая распадается на два составляющих её атома (атомарный кислород), и возникшие таким путём свободные атомы кислорода соединяются с другими молекулами кислорода, которые ещё не успели разрушиться солнечным ультрафиолетовым излучением, и в результате получается его аллотропная модификация, состоящая из трёх атомов кислорода — озон. Озон жизненно важен для существования жизни на Земле. Образуется он за счёт солнечного излучения и магнитного поля Земли, вследствие их взаимодействия возникает электростатическое поле в высоких слоях атмосферы, ниже которого образуется озон и формируется озоновый слой, а электростатическое поле Земли выражается благодаря атмосферным электрическим разрядам — молниям. Благодаря этому процессу до поверхности Земли доходит лишь малая часть жёсткого ультрафиолетового излучения. Ультрафиолетовые лучи опасны для человека и животных, и поэтому образование озоновых дыр представляет серьёзную угрозу для человечества.</a:t>
            </a:r>
          </a:p>
          <a:p>
            <a:r>
              <a:rPr lang="ru-RU" dirty="0" smtClean="0"/>
              <a:t>Однако в небольшом количестве ультрафиолет необходим человеку. Так, под действием ультрафиолета образуется жизненно необходимый витамин D. При его недостатке возникает серьёзное заболевание — рахит, которое может возникнуть по оплошности родителей, которые прячут своих детей вдали от солнечного света. Недостаток витамина D опасен и для взрослых, при недостатке данного витамина наблюдается размягчение костей не только у детей, но и у взрослых (остеомаляция). Из-за недостатка поступления ультрафиолетовых лучей может нарушиться нормальное поступление кальция, вследствие чего усиливается хрупкость мелких кровеносных сосудов, увеличивается проницаемость тканей. Недостаточность солнечного света проявляется также в бессоннице, быстрой утомляемости и др. Поэтому человеку периодически необходимо бывать на солнце.</a:t>
            </a:r>
          </a:p>
          <a:p>
            <a:r>
              <a:rPr lang="ru-RU" dirty="0" smtClean="0"/>
              <a:t>Ультрафиолетовые лучи также в небольшом количестве (в большом количестве они могут вызвать рак кожи) усиливают работу кровеносных органов: повышается количество белых и красных кровяных телец (эритроцитов и тромбоцитов), гемоглобина, увеличивается щелочной резерв организма и повышается свёртывание крови. При этом дыхание клеток усиливается, процессы обмена веществ идут активнее. Ультрафиолетовые лучи позитивно воздействуют на организм и посредством других природных факторов — они способствуют ускорению самоочищения атмосферы от загрязнения, вызванного антропогенными факторами, способствуют устранению в атмосфере частичек пыли и дыма, устраняя смог.</a:t>
            </a:r>
          </a:p>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7486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Земная поверхность и нижние слои воздуха — тропосфера, где образуются облака и возникают другие метеорологические явления, непосредственно получают энергию от Солнца. Солнечная энергия постепенно поглощается земной атмосферой по мере приближения её к поверхности Земли — далеко не все виды излучения, испущенного Солнцем, попадают на Землю. На Землю доходит только 40 % солнечного излучения, 60 % излучения же отражается и уходит обратно в космос. В настоящее время наблюдается тенденция к увеличению поглощаемого Землёй количества солнечного тепла по причине увеличения количества в атмосфере Земли парниковых газов.</a:t>
            </a:r>
          </a:p>
          <a:p>
            <a:r>
              <a:rPr lang="ru-RU" dirty="0" smtClean="0"/>
              <a:t>Под действием солнечного света и понижения атмосферного давления умеренного или резкого, на Земле происходят такие природные явления, как туман, дождь, снег, град, смерч, ураган.</a:t>
            </a:r>
          </a:p>
          <a:p>
            <a:r>
              <a:rPr lang="ru-RU" dirty="0" smtClean="0"/>
              <a:t>Происходит перемещение огромного количества воды на Земле, действуют такие океанические течения как Гольфстрим, течение Западных Ветров и т. д. Достаточно знать, что одно изменение русла теплого океанского течения, вызвало засуху на большей части территории Африки несколько тысяч лет назад, следствия чего наблюдаются сегодня. Вследствие влияния так же явлений Эль-Ниньо — Ла-</a:t>
            </a:r>
            <a:r>
              <a:rPr lang="ru-RU" dirty="0" err="1" smtClean="0"/>
              <a:t>Нинья</a:t>
            </a:r>
            <a:r>
              <a:rPr lang="ru-RU" dirty="0" smtClean="0"/>
              <a:t> на гидрометеорологические и экологические условия океанов, морей и материков не только экваториальной зоны, происходит интенсивное испарение влаги, которая затем охлаждается и выпадает в виде дождя. Не будь всего этого — на Земле не было бы жизни. Под действием солнечного тепла образуются облака, бушуют ураганы, дует ветер, существуют волны на море, а также происходят медленные, но необратимые процессы выветривания, эрозии горных пород. Все эти явления и делают нашу планету настолько разнообразной, неповторимой и красивой. Все эти процессы на Земле происходят за счёт воздействия на Землю не всех видов солнечного излучения, а только некоторых его видов — это, в основном, видимое и инфракрасное излучение. Именно воздействие последнего вида излучения нагревает Землю и создаёт погоду на ней, определяет тепловой режим планеты.</a:t>
            </a:r>
          </a:p>
          <a:p>
            <a:r>
              <a:rPr lang="ru-RU" dirty="0" smtClean="0"/>
              <a:t>Приливные силы, создаваемые гравитацией Солнца, (примерно в два раза более слабые, чем приливные силы Луны), вносят свой вклад в формирование приливов и отливов в морях и океанах Земли</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91811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Помимо этого в атмосферу Земли проникает поток ионизированных частиц (в основном гелиево-водородной плазмы), истекающий из солнечной короны со скоростью 300—1200 км/с в окружающее космическое пространство (солнечный ветер), видимых во многих районах близ полюсов планеты, как «северное сияние» (полярные сияния).</a:t>
            </a:r>
          </a:p>
          <a:p>
            <a:r>
              <a:rPr lang="ru-RU" dirty="0" smtClean="0"/>
              <a:t>Множество природных явлений связано с солнечным ветром, в том числе магнитные бури, полярные сияния и различные формы кометных хвостов, всегда направленных от Солнца.</a:t>
            </a:r>
          </a:p>
          <a:p>
            <a:r>
              <a:rPr lang="ru-RU" dirty="0" smtClean="0"/>
              <a:t>Солнечная активность вызывает возмущения в магнитосфере Земли, которые, в свою очередь, могут воздействовать на земные организмы. Раздел биофизики, изучающий подобные влияния, называется гелиобиологией.</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3763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10276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0338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Основными характеристиками звёзд являются:</a:t>
            </a:r>
          </a:p>
          <a:p>
            <a:r>
              <a:rPr lang="ru-RU" dirty="0" smtClean="0"/>
              <a:t>- светимость (полное количество энергии, излучаемое звездой в единицу времени (L),</a:t>
            </a:r>
          </a:p>
          <a:p>
            <a:r>
              <a:rPr lang="ru-RU" dirty="0" smtClean="0"/>
              <a:t>- температура поверхности,</a:t>
            </a:r>
          </a:p>
          <a:p>
            <a:r>
              <a:rPr lang="ru-RU" dirty="0" smtClean="0"/>
              <a:t>- масса,</a:t>
            </a:r>
          </a:p>
          <a:p>
            <a:pPr marL="171450" indent="-171450">
              <a:buFontTx/>
              <a:buChar char="-"/>
            </a:pPr>
            <a:r>
              <a:rPr lang="ru-RU" dirty="0" smtClean="0"/>
              <a:t>радиус.</a:t>
            </a:r>
          </a:p>
          <a:p>
            <a:pPr marL="0" indent="0">
              <a:buFontTx/>
              <a:buNone/>
            </a:pPr>
            <a:r>
              <a:rPr lang="ru-RU" dirty="0" smtClean="0"/>
              <a:t>Светимость звёзд (L) чаще выражается в единицах светимости Солнца (4x эрг/с). Светимость звезды вычисляют по энергии, достигающей Земли, при условии, если известно расстояние до звезды. По светимости звёзды различаются в очень широких пределах. Большинство звёзд составляют "карлики", их светимость ничтожна иногда даже по сравнению с Солнцем.</a:t>
            </a:r>
          </a:p>
          <a:p>
            <a:pPr marL="0" indent="0">
              <a:buFontTx/>
              <a:buNone/>
            </a:pPr>
            <a:r>
              <a:rPr lang="ru-RU" dirty="0" smtClean="0"/>
              <a:t> Характеристикой светимости является "абсолютная величина" звезды. Есть ещё понятие "видимая звёздная величина", которая зависит от светимости звезды, цвета и расстояния до неё. В большинстве случаев используют "абсолютную величину", чтобы реально оценить размеры звёзд, независимо как далеко они находятся. Чтобы узнать истинную величину, просто нужно звёзды отнести на какое-то условное расстояние (допустим на 10ПК). Звёзды высокой светимости имеют отрицательные значения. Например, видимая величина солнца -26,8. На расстоянии в 10ПК эта величина будет уже +5 (самые слабые звёзды, видимые невооружённым глазом, имеют величину +6).</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55508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Известные законы термодинамики позволяют нам определить температуру тела, измеряя длину волны в максимуме излучения черного цвета.</a:t>
            </a:r>
          </a:p>
          <a:p>
            <a:r>
              <a:rPr lang="ru-RU" dirty="0" smtClean="0"/>
              <a:t>Так, если температура поверхности 3-4 тыс. К, то её цвет красноватый, 6-7 тыс. К - жёлтый, 10-12 тыс. К - белый и голубой. В таблице ниже приведены интервалы длин волн, соответствующие различным цветам, которые можно наблюдать в оптическом диапазоне.</a:t>
            </a: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4641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Последовательность спектров звёзд, получающихся при непрерывном изменении их поверхностных слоёв, обозначается следующими буквами: O, B, A, F, G, K, M (от горячих к холодным).</a:t>
            </a:r>
          </a:p>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32245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0492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Также звёзды разделяются по массе, но в более узких пределах в отличие от светимости (которая может различаться и в 1000 раз). Очень мало звёзд, имеющих массу в 10 раз больше или меньше Солнечной.</a:t>
            </a:r>
          </a:p>
          <a:p>
            <a:r>
              <a:rPr lang="ru-RU" dirty="0" smtClean="0"/>
              <a:t>Ученые, изучая распределение звезд по массам и учитывая время жизни звезд различной массы, распределяют звезды по массам в момент их рождения. Ими установлено, что вероятность рождения звезды определенной массы, очень приближенно, обратно пропорциональна квадрату массы (функция </a:t>
            </a:r>
            <a:r>
              <a:rPr lang="ru-RU" dirty="0" err="1" smtClean="0"/>
              <a:t>Солпитера</a:t>
            </a:r>
            <a:r>
              <a:rPr lang="ru-RU" dirty="0" smtClean="0"/>
              <a:t>):</a:t>
            </a:r>
          </a:p>
          <a:p>
            <a:r>
              <a:rPr lang="ru-RU" dirty="0" smtClean="0"/>
              <a:t>Это общая закономерность. Во многих областях Вселенной наблюдается дефицит массивных звезд. В тех областях, где молодых звезд много, звезд маленькой массы меньше. Исследователи полагают, что первые звезды были яркими, массивными и короткоживущими. </a:t>
            </a:r>
            <a:endParaRPr lang="en-US" dirty="0" smtClean="0"/>
          </a:p>
          <a:p>
            <a:r>
              <a:rPr lang="ru-RU" dirty="0" smtClean="0"/>
              <a:t>Радиус звёзд может очень сильно отличаться, а также меняться… С появлением возможности проводить спектральный анализ, появились сведения о химическом составе звезды. По химическому составу звёзды представляют собой водородные и гелиевые плазмы, остальных элементов гораздо меньше. На 10тыс атомов водорода приходится 1000 атомов гелия, 5 атомов кислорода, 2 атома азота, 1 углерода и 0,5 железа. Других элементов ещё меньше….</a:t>
            </a:r>
          </a:p>
          <a:p>
            <a:r>
              <a:rPr lang="ru-RU" dirty="0" smtClean="0"/>
              <a:t>Делались попытки построить теоретическую эволюцию звёзд вдоль главной последовательности на основе представлений о потери масс этими звёздами, но эти попытки оказались неудачными.</a:t>
            </a:r>
          </a:p>
          <a:p>
            <a:r>
              <a:rPr lang="ru-RU" dirty="0" smtClean="0"/>
              <a:t>Время пребывания звёзд на главной последовательности зависит от их первоначальной массы. Чем больше излучение и масса звезды, тем скорее она израсходует свой водород.</a:t>
            </a:r>
          </a:p>
          <a:p>
            <a:endParaRPr lang="ru-RU" dirty="0" smtClean="0"/>
          </a:p>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4067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Диаграмма </a:t>
            </a:r>
            <a:r>
              <a:rPr lang="ru-RU" dirty="0" err="1" smtClean="0"/>
              <a:t>Герцшпрунга</a:t>
            </a:r>
            <a:r>
              <a:rPr lang="ru-RU" dirty="0" smtClean="0"/>
              <a:t> — Рассела (варианты транслитерации: диаграмма </a:t>
            </a:r>
            <a:r>
              <a:rPr lang="ru-RU" dirty="0" err="1" smtClean="0"/>
              <a:t>Герцшпрунга</a:t>
            </a:r>
            <a:r>
              <a:rPr lang="ru-RU" dirty="0" smtClean="0"/>
              <a:t> — </a:t>
            </a:r>
            <a:r>
              <a:rPr lang="ru-RU" dirty="0" err="1" smtClean="0"/>
              <a:t>Рессела</a:t>
            </a:r>
            <a:r>
              <a:rPr lang="ru-RU" dirty="0" smtClean="0"/>
              <a:t>, </a:t>
            </a:r>
            <a:r>
              <a:rPr lang="ru-RU" dirty="0" err="1" smtClean="0"/>
              <a:t>Расселла</a:t>
            </a:r>
            <a:r>
              <a:rPr lang="ru-RU" dirty="0" smtClean="0"/>
              <a:t>, просто диаграмма Г-Р или диаграмма цвет — звёздная величина, спектр — светимость) показывает зависимость между абсолютной звёздной величиной, светимостью, спектральным классом и температурой поверхности звезды. Звёзды на этой диаграмме образуют хорошо различимые участки.</a:t>
            </a:r>
          </a:p>
          <a:p>
            <a:r>
              <a:rPr lang="ru-RU" dirty="0" smtClean="0"/>
              <a:t>Была предложена примерно в 1910 году независимо </a:t>
            </a:r>
            <a:r>
              <a:rPr lang="ru-RU" dirty="0" err="1" smtClean="0"/>
              <a:t>Эйнаром</a:t>
            </a:r>
            <a:r>
              <a:rPr lang="ru-RU" dirty="0" smtClean="0"/>
              <a:t> </a:t>
            </a:r>
            <a:r>
              <a:rPr lang="ru-RU" dirty="0" err="1" smtClean="0"/>
              <a:t>Герцшпрунгом</a:t>
            </a:r>
            <a:r>
              <a:rPr lang="ru-RU" dirty="0" smtClean="0"/>
              <a:t> (Дания) и Генри Расселом (США). Диаграмма используется для классификации звёзд и соответствует современным представлениям о звёздной эволюции.</a:t>
            </a:r>
          </a:p>
          <a:p>
            <a:r>
              <a:rPr lang="ru-RU" dirty="0" smtClean="0"/>
              <a:t>Диаграмма даёт возможность (хотя и не очень точно) найти абсолютную величину по спектральному классу, особенно для спектральных классов O—F. Для поздних классов это осложняется необходимостью сделать выбор между гигантом и карликом, однако определённые различия в интенсивности некоторых линий позволяют уверенно сделать этот выбор.</a:t>
            </a:r>
          </a:p>
          <a:p>
            <a:r>
              <a:rPr lang="ru-RU" dirty="0" smtClean="0"/>
              <a:t>Около 90 % звёзд находятся на главной последовательности. Их светимость обусловлена термоядерными реакциями превращения водорода в гелий. Выделяется также несколько ветвей </a:t>
            </a:r>
            <a:r>
              <a:rPr lang="ru-RU" dirty="0" err="1" smtClean="0"/>
              <a:t>проэволюционировавших</a:t>
            </a:r>
            <a:r>
              <a:rPr lang="ru-RU" dirty="0" smtClean="0"/>
              <a:t> звёзд — гигантов, в которых происходит горение гелия и более тяжёлых элементов. В левой нижней части диаграммы находятся полностью проэволюционировавшие белые карлики.</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0558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Диаграмма </a:t>
            </a:r>
            <a:r>
              <a:rPr lang="ru-RU" dirty="0" err="1" smtClean="0"/>
              <a:t>Герцшпрунга</a:t>
            </a:r>
            <a:r>
              <a:rPr lang="ru-RU" dirty="0" smtClean="0"/>
              <a:t> — Рассела (варианты транслитерации: диаграмма </a:t>
            </a:r>
            <a:r>
              <a:rPr lang="ru-RU" dirty="0" err="1" smtClean="0"/>
              <a:t>Герцшпрунга</a:t>
            </a:r>
            <a:r>
              <a:rPr lang="ru-RU" dirty="0" smtClean="0"/>
              <a:t> — </a:t>
            </a:r>
            <a:r>
              <a:rPr lang="ru-RU" dirty="0" err="1" smtClean="0"/>
              <a:t>Рессела</a:t>
            </a:r>
            <a:r>
              <a:rPr lang="ru-RU" dirty="0" smtClean="0"/>
              <a:t>, </a:t>
            </a:r>
            <a:r>
              <a:rPr lang="ru-RU" dirty="0" err="1" smtClean="0"/>
              <a:t>Расселла</a:t>
            </a:r>
            <a:r>
              <a:rPr lang="ru-RU" dirty="0" smtClean="0"/>
              <a:t>, просто диаграмма Г-Р или диаграмма цвет — звёздная величина, спектр — светимость) показывает зависимость между абсолютной звёздной величиной, светимостью, спектральным классом и температурой поверхности звезды. Звёзды на этой диаграмме образуют хорошо различимые участки.</a:t>
            </a:r>
          </a:p>
          <a:p>
            <a:r>
              <a:rPr lang="ru-RU" dirty="0" smtClean="0"/>
              <a:t>Была предложена примерно в 1910 году независимо </a:t>
            </a:r>
            <a:r>
              <a:rPr lang="ru-RU" dirty="0" err="1" smtClean="0"/>
              <a:t>Эйнаром</a:t>
            </a:r>
            <a:r>
              <a:rPr lang="ru-RU" dirty="0" smtClean="0"/>
              <a:t> </a:t>
            </a:r>
            <a:r>
              <a:rPr lang="ru-RU" dirty="0" err="1" smtClean="0"/>
              <a:t>Герцшпрунгом</a:t>
            </a:r>
            <a:r>
              <a:rPr lang="ru-RU" dirty="0" smtClean="0"/>
              <a:t> (Дания) и Генри Расселом (США). Диаграмма используется для классификации звёзд и соответствует современным представлениям о звёздной эволюции.</a:t>
            </a:r>
          </a:p>
          <a:p>
            <a:r>
              <a:rPr lang="ru-RU" dirty="0" smtClean="0"/>
              <a:t>Диаграмма даёт возможность (хотя и не очень точно) найти абсолютную величину по спектральному классу, особенно для спектральных классов O—F. Для поздних классов это осложняется необходимостью сделать выбор между гигантом и карликом, однако определённые различия в интенсивности некоторых линий позволяют уверенно сделать этот выбор.</a:t>
            </a:r>
          </a:p>
          <a:p>
            <a:r>
              <a:rPr lang="ru-RU" dirty="0" smtClean="0"/>
              <a:t>Около 90 % звёзд находятся на главной последовательности. Их светимость обусловлена термоядерными реакциями превращения водорода в гелий. Выделяется также несколько ветвей </a:t>
            </a:r>
            <a:r>
              <a:rPr lang="ru-RU" dirty="0" err="1" smtClean="0"/>
              <a:t>проэволюционировавших</a:t>
            </a:r>
            <a:r>
              <a:rPr lang="ru-RU" dirty="0" smtClean="0"/>
              <a:t> звёзд — гигантов, в которых происходит горение гелия и более тяжёлых элементов. В левой нижней части диаграммы находятся полностью проэволюционировавшие белые карлики.</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1878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15474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Классификации звёзд начали строить сразу после того, как начали получать их спектры. В первом приближении спектр звезды можно описать как спектр чёрного тела, но с наложенными на него линиями поглощения или излучения. По составу и силе этих линий звезде присваивался тот или иной определённый класс. Так поступают и сейчас, однако, нынешнее деление звёзд гораздо более сложное: дополнительно оно включает абсолютную звёздную величину, наличие или отсутствие переменности блеска и размеров, а основные спектральные классы разбиваются на подклассы.</a:t>
            </a:r>
          </a:p>
          <a:p>
            <a:r>
              <a:rPr lang="ru-RU" dirty="0" smtClean="0"/>
              <a:t>Теперь, когда есть теория внутреннего строения звёзд и теория их эволюции, стало возможным и объяснение существования классов звёзд. Оказалось, что всё многообразие видов звёзд — это не более чем отражение количественных характеристик звёзд (такие как масса и химический состав) и эволюционного этапа, на котором в данный момент находится звезда.</a:t>
            </a:r>
          </a:p>
          <a:p>
            <a:pPr marL="228600" indent="-228600">
              <a:buAutoNum type="arabicParenR"/>
            </a:pPr>
            <a:r>
              <a:rPr lang="ru-RU" dirty="0" smtClean="0"/>
              <a:t>Звёзды</a:t>
            </a:r>
            <a:r>
              <a:rPr lang="ru-RU" baseline="0" dirty="0" smtClean="0"/>
              <a:t> главной последовательности. Наиболее многочисленный класс звёзд составляют звёзды главной последовательности, к такому типу звёзд принадлежит и наше Солнце. С эволюционной точки зрения главная последовательность — это то место диаграммы </a:t>
            </a:r>
            <a:r>
              <a:rPr lang="ru-RU" baseline="0" dirty="0" err="1" smtClean="0"/>
              <a:t>Герцшпрунга</a:t>
            </a:r>
            <a:r>
              <a:rPr lang="ru-RU" baseline="0" dirty="0" smtClean="0"/>
              <a:t>-Рассела, на котором звезда находится большую часть своей жизни. В это время потери энергии на излучения компенсируются за счёт энергии, выделяющейся в ходе ядерных реакций. Время жизни на главной последовательности определяется массой и долей элементов тяжелее гелия (</a:t>
            </a:r>
            <a:r>
              <a:rPr lang="ru-RU" baseline="0" dirty="0" err="1" smtClean="0"/>
              <a:t>металличностью</a:t>
            </a:r>
            <a:r>
              <a:rPr lang="ru-RU" baseline="0" dirty="0" smtClean="0"/>
              <a:t>).</a:t>
            </a:r>
          </a:p>
          <a:p>
            <a:pPr marL="228600" indent="-228600">
              <a:buAutoNum type="arabicParenR"/>
            </a:pPr>
            <a:r>
              <a:rPr lang="ru-RU" baseline="0" dirty="0" smtClean="0"/>
              <a:t>Коричневые карлики — это тип звёзд, в которых ядерные реакции никогда не могли компенсировать потери энергии на излучение. Долгое время коричневые карлики были гипотетическими объектами. Их существование предсказали в середине XX в., основываясь на представлениях о процессах, происходящих во время формирования звёзд. Однако в 1995 году впервые был обнаружен коричневый карлик. На сегодняшний день открыто достаточно много звёзд подобного типа. Их спектральный класс М — T. В теории выделяется ещё один класс — обозначаемый Y (в 2011 году его существование подтвердилось открытием нескольких звёзд с температурой 300—500 К:</a:t>
            </a:r>
          </a:p>
          <a:p>
            <a:pPr marL="228600" indent="-228600">
              <a:buAutoNum type="arabicParenR"/>
            </a:pPr>
            <a:r>
              <a:rPr lang="ru-RU" baseline="0" dirty="0" smtClean="0"/>
              <a:t>Белые карлики - проэволюционировавшие звёзды с массой, не превышающей предел </a:t>
            </a:r>
            <a:r>
              <a:rPr lang="ru-RU" baseline="0" dirty="0" err="1" smtClean="0"/>
              <a:t>Чандрасекара</a:t>
            </a:r>
            <a:r>
              <a:rPr lang="ru-RU" baseline="0" dirty="0" smtClean="0"/>
              <a:t> (максимальная масса, при которой звезда может существовать как белый карлик), лишённые собственных источников термоядерной энергии.</a:t>
            </a:r>
          </a:p>
          <a:p>
            <a:pPr marL="228600" indent="-228600">
              <a:buAutoNum type="arabicParenR"/>
            </a:pPr>
            <a:r>
              <a:rPr lang="ru-RU" baseline="0" dirty="0" smtClean="0"/>
              <a:t>Красные гиганты и сверхгиганты — это звёзды с довольно низкой эффективной температурой (3000—5000 К), однако с огромной светимостью. Типичная абсолютная звёздная величина таких объектов −3m—0m(I и III класс светимости). Для их спектра характерно присутствие молекулярных полос поглощения, а максимум излучения приходится на инфракрасный диапазон.</a:t>
            </a:r>
          </a:p>
          <a:p>
            <a:pPr marL="228600" indent="-228600">
              <a:buAutoNum type="arabicParenR"/>
            </a:pPr>
            <a:r>
              <a:rPr lang="ru-RU" baseline="0" dirty="0" smtClean="0"/>
              <a:t>Переменные звёзды— это звезда, у которой за всю историю наблюдения хоть один раз менялся блеск. Причин переменности много и связаны они могут быть не только с внутренними процессами: если звезда двойная и луч зрения лежит или находится под небольшим углом к полю зрения, то одна звезда, проходя по диску звезды, будет его затмевать; также блеск может измениться, если свет от звезды пройдет сквозь сильное гравитационное поле. Однако в большинстве случаев переменность связана с нестабильными внутренними процессами. В последней версии общего каталога переменных звёзд принято следующее деление.</a:t>
            </a:r>
          </a:p>
          <a:p>
            <a:pPr marL="0" indent="0">
              <a:buNone/>
            </a:pPr>
            <a:r>
              <a:rPr lang="ru-RU" baseline="0" dirty="0" smtClean="0"/>
              <a:t>Эруптивные переменные звёзды — это звёзды, изменяющие свой блеск в силу бурных процессов и вспышек в их хромосферах и коронах. Изменение светимости происходит обычно вследствие изменений в оболочке или потери массы в форме звёздного ветра переменной интенсивности и/или взаимодействия с межзвёздной средой.</a:t>
            </a:r>
          </a:p>
          <a:p>
            <a:pPr marL="0" indent="0">
              <a:buNone/>
            </a:pPr>
            <a:r>
              <a:rPr lang="ru-RU" baseline="0" dirty="0" smtClean="0"/>
              <a:t>Пульсирующие переменные звёзды — это звёзды, показывающие периодические расширения и сжатия своих поверхностных слоёв. Пульсации могут быть радиальными и не радиальными. Радиальные пульсации звезды оставляют её форму сферической, в то время как не радиальные пульсации вызывают отклонение формы звезды от сферической, а соседние зоны звезды могут быть в противоположных фазах.</a:t>
            </a:r>
          </a:p>
          <a:p>
            <a:pPr marL="0" indent="0">
              <a:buNone/>
            </a:pPr>
            <a:r>
              <a:rPr lang="ru-RU" baseline="0" dirty="0" smtClean="0"/>
              <a:t>Вращающиеся переменные звёзды — это звёзды, у которых распределение яркости по поверхности неоднородно и/или они имеют </a:t>
            </a:r>
            <a:r>
              <a:rPr lang="ru-RU" baseline="0" dirty="0" err="1" smtClean="0"/>
              <a:t>неэлипсоидальную</a:t>
            </a:r>
            <a:r>
              <a:rPr lang="ru-RU" baseline="0" dirty="0" smtClean="0"/>
              <a:t> форму, вследствие чего при вращении звёзд наблюдатель фиксирует их переменность. Неоднородность яркости поверхности может быть вызвана наличием пятен или температурных или химических неоднородностей, вызванных магнитными полями, чьи оси не совпадают с осью вращения звезды.</a:t>
            </a:r>
          </a:p>
          <a:p>
            <a:pPr marL="228600" indent="-228600">
              <a:buAutoNum type="arabicParenR"/>
            </a:pP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0589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0942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indent="0">
              <a:buNone/>
            </a:pPr>
            <a:r>
              <a:rPr lang="ru-RU" dirty="0" smtClean="0"/>
              <a:t>Звёзды Вольфа — Райе — класс звёзд, для которых характерны очень высокая температура и светимость; звёзды Вольфа — Райе отличаются от других горячих звёзд наличием в спектре широких полос излучения водорода, гелия, а также кислорода, углерода, азота в разных степенях ионизации (NIII — NV, CIII — CIV, OIII — OV). Ширина этих полос может достигать 100 Å, а излучение в них может в 10-20 раз превышать излучение в континууме. Звёзды такого типа имеют свой класс — W[8]. Однако подклассы строятся совсем не как у звёзд главной последовательности:</a:t>
            </a:r>
          </a:p>
          <a:p>
            <a:pPr marL="0" indent="0">
              <a:buNone/>
            </a:pPr>
            <a:r>
              <a:rPr lang="ru-RU" dirty="0" smtClean="0"/>
              <a:t>Окончательной ясности происхождения звёзд типа Вольфа — Райе не достигнуто. Однако можно утверждать, что в нашей Галактике это гелиевые остатки массивных звёзд, сбросившие значительную часть массы на каком-то этапе своей эволюции.</a:t>
            </a:r>
          </a:p>
          <a:p>
            <a:pPr marL="0" indent="0">
              <a:buNone/>
            </a:pPr>
            <a:r>
              <a:rPr lang="ru-RU" dirty="0" smtClean="0"/>
              <a:t>Звёзды типа T Тельца (T </a:t>
            </a:r>
            <a:r>
              <a:rPr lang="ru-RU" dirty="0" err="1" smtClean="0"/>
              <a:t>Tauri</a:t>
            </a:r>
            <a:r>
              <a:rPr lang="ru-RU" dirty="0" smtClean="0"/>
              <a:t>, T </a:t>
            </a:r>
            <a:r>
              <a:rPr lang="ru-RU" dirty="0" err="1" smtClean="0"/>
              <a:t>Tauri</a:t>
            </a:r>
            <a:r>
              <a:rPr lang="ru-RU" dirty="0" smtClean="0"/>
              <a:t> </a:t>
            </a:r>
            <a:r>
              <a:rPr lang="ru-RU" dirty="0" err="1" smtClean="0"/>
              <a:t>stars</a:t>
            </a:r>
            <a:r>
              <a:rPr lang="ru-RU" dirty="0" smtClean="0"/>
              <a:t>, TTS) — класс переменных звёзд, названный по имени своего прототипа Т Тельца. Обычно их можно обнаружить рядом с молекулярными облаками и идентифицировать по их переменности (весьма нерегулярной) в оптическом диапазоне и хромосферной активности.</a:t>
            </a:r>
          </a:p>
          <a:p>
            <a:pPr marL="0" indent="0">
              <a:buNone/>
            </a:pPr>
            <a:r>
              <a:rPr lang="ru-RU" dirty="0" smtClean="0"/>
              <a:t>Они принадлежат к звёздам спектральных классов F, G, K, M и имеют массу меньше двух солнечных. Период вращения от 1 до 12 дней. Температура их поверхности такая же, как и у звёзд главной последовательности той же массы, но они имеют несколько большую светимость, потому что их радиус больше. Основным источником их энергии является гравитационное сжатие</a:t>
            </a:r>
          </a:p>
          <a:p>
            <a:pPr marL="0" indent="0">
              <a:buNone/>
            </a:pPr>
            <a:r>
              <a:rPr lang="ru-RU" dirty="0" err="1" smtClean="0"/>
              <a:t>Сверхно́вые</a:t>
            </a:r>
            <a:r>
              <a:rPr lang="ru-RU" dirty="0" smtClean="0"/>
              <a:t> звёзды — звёзды, заканчивающие свою эволюцию в катастрофическом взрывном процессе. Термином «сверхновые» были названы звёзды, которые вспыхивали гораздо (на порядки) сильнее так называемых «новых звёзд». На самом деле, ни те, ни другие физически новыми не являются, всегда вспыхивают уже существующие звёзды. Но в нескольких исторических случаях вспыхивали те звёзды, которые ранее были на небе практически или полностью не видны, что и создавало эффект появления новой звезды. Тип сверхновой определяется по наличию в спектре вспышки линий водорода. Если он есть, значит сверхновая II типа, если нет — то I типа.</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4541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Двойная звезда, или двойная система, — система из двух гравитационно связанных звёзд, обращающихся по замкнутым орбитам вокруг общего центра масс. Двойные звёзды — весьма распространённые объекты. Примерно половина всех звёзд нашей Галактики принадлежит к двойным системам.</a:t>
            </a:r>
          </a:p>
          <a:p>
            <a:r>
              <a:rPr lang="ru-RU" dirty="0" smtClean="0"/>
              <a:t>Измерив период обращения и расстояние между звёздами, иногда можно определить массы компонентов системы. Этот метод практически не требует дополнительных модельных предположений, и поэтому является одним из главных методов определения масс в астрофизике. По этой причине двойные системы, компонентами которых являются чёрные дыры или нейтронные звёзды, представляют большой интерес для астрофизики.</a:t>
            </a:r>
          </a:p>
          <a:p>
            <a:r>
              <a:rPr lang="ru-RU" dirty="0" smtClean="0"/>
              <a:t>Физически двойные звезды можно разделить на два класса:</a:t>
            </a:r>
          </a:p>
          <a:p>
            <a:pPr marL="228600" indent="-228600">
              <a:buAutoNum type="arabicParenR"/>
            </a:pPr>
            <a:r>
              <a:rPr lang="ru-RU" dirty="0" smtClean="0"/>
              <a:t>звёзды, между которыми обмен масс невозможен в принципе — разделённые двойные системы.</a:t>
            </a:r>
          </a:p>
          <a:p>
            <a:pPr marL="228600" indent="-228600">
              <a:buAutoNum type="arabicParenR"/>
            </a:pPr>
            <a:r>
              <a:rPr lang="ru-RU" dirty="0" smtClean="0"/>
              <a:t>звёзды, между которыми идёт, будет идти или шёл обмен массами — тесные двойные системы.</a:t>
            </a:r>
          </a:p>
          <a:p>
            <a:pPr marL="0" indent="0">
              <a:buNone/>
            </a:pP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51696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16869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Звезда начинает свою жизнь как холодное разреженное облако межзвёздного газа, сжимающееся под действием гравитационной неустойчивости и постепенно принимающее шаровидную форму. При сжатии энергия гравитационного поля переходит в основном в тепло и излучение, и температура объекта возрастает. Когда температура в центре достигает 15—20 миллионов К, начинаются термоядерные реакции и сжатие прекращается. Объект становится полноценной звездой. Первая стадия жизни звезды подобна солнечной — в ней доминируют реакции водородного цикла[1]. В таком состоянии она пребывает </a:t>
            </a:r>
            <a:r>
              <a:rPr lang="ru-RU" dirty="0" err="1" smtClean="0"/>
              <a:t>бо́льшую</a:t>
            </a:r>
            <a:r>
              <a:rPr lang="ru-RU" dirty="0" smtClean="0"/>
              <a:t> часть своей жизни, находясь на главной последовательности диаграммы </a:t>
            </a:r>
            <a:r>
              <a:rPr lang="ru-RU" dirty="0" err="1" smtClean="0"/>
              <a:t>Герцшпрунга</a:t>
            </a:r>
            <a:r>
              <a:rPr lang="ru-RU" dirty="0" smtClean="0"/>
              <a:t> — </a:t>
            </a:r>
            <a:r>
              <a:rPr lang="ru-RU" dirty="0" err="1" smtClean="0"/>
              <a:t>Расселла</a:t>
            </a:r>
            <a:r>
              <a:rPr lang="ru-RU" dirty="0" smtClean="0"/>
              <a:t>, пока не закончатся запасы топлива в её ядре. Когда в центре звезды весь водород превращается в гелий, образуется гелиевое ядро, а термоядерное горение водорода продолжается на периферии ядра.</a:t>
            </a:r>
          </a:p>
          <a:p>
            <a:r>
              <a:rPr lang="ru-RU" dirty="0" smtClean="0"/>
              <a:t>В этот период структура звезды начинает меняться. Её светимость растёт, внешние слои расширяются, а температура поверхности снижается — звезда становится красным гигантом, которые образуют ветвь на диаграмме </a:t>
            </a:r>
            <a:r>
              <a:rPr lang="ru-RU" dirty="0" err="1" smtClean="0"/>
              <a:t>Герцшпрунга</a:t>
            </a:r>
            <a:r>
              <a:rPr lang="ru-RU" dirty="0" smtClean="0"/>
              <a:t>-Рассела. На этой ветви звезда проводит значительно меньше времени, чем на главной последовательности. Когда накопленная масса гелиевого ядра становится значительной, оно не выдерживает собственного веса и начинает сжиматься; если звезда достаточно массивна, возрастающая при этом температура может вызвать дальнейшее термоядерное превращение гелия в более тяжёлые элементы (гелий — в углерод, углерод — в кислород, кислород — в кремний, и наконец — кремний в железо).</a:t>
            </a:r>
          </a:p>
          <a:p>
            <a:r>
              <a:rPr lang="ru-RU" dirty="0" smtClean="0"/>
              <a:t>Вскоре после гелиевой вспышки «загораются» углерод и кислород; каждое из этих событий вызывает серьёзную перестройку тела звезды и её быстрое перемещение по диаграмме </a:t>
            </a:r>
            <a:r>
              <a:rPr lang="ru-RU" dirty="0" err="1" smtClean="0"/>
              <a:t>Герцшпрунга</a:t>
            </a:r>
            <a:r>
              <a:rPr lang="ru-RU" dirty="0" smtClean="0"/>
              <a:t> — Рассела. Размер атмосферы звезды увеличивается ещё больше, и она начинает интенсивно терять газ в виде разлетающихся потоков звёздного ветра. Судьба центральной части звезды полностью зависит от её исходной массы, — ядро звезды может закончить свою эволюцию как:</a:t>
            </a:r>
          </a:p>
          <a:p>
            <a:endParaRPr lang="ru-RU" dirty="0" smtClean="0"/>
          </a:p>
          <a:p>
            <a:r>
              <a:rPr lang="ru-RU" dirty="0" smtClean="0"/>
              <a:t>белый карлик (</a:t>
            </a:r>
            <a:r>
              <a:rPr lang="ru-RU" dirty="0" err="1" smtClean="0"/>
              <a:t>маломассивные</a:t>
            </a:r>
            <a:r>
              <a:rPr lang="ru-RU" dirty="0" smtClean="0"/>
              <a:t> звёзды);</a:t>
            </a:r>
          </a:p>
          <a:p>
            <a:r>
              <a:rPr lang="ru-RU" dirty="0" smtClean="0"/>
              <a:t>как нейтронная звезда (пульсар), если масса звезды на поздних стадиях эволюции превышает предел </a:t>
            </a:r>
            <a:r>
              <a:rPr lang="ru-RU" dirty="0" err="1" smtClean="0"/>
              <a:t>Чандрасекара</a:t>
            </a:r>
            <a:endParaRPr lang="ru-RU" dirty="0" smtClean="0"/>
          </a:p>
          <a:p>
            <a:r>
              <a:rPr lang="ru-RU" dirty="0" smtClean="0"/>
              <a:t>как чёрная дыра, если масса звезды превышает предел Оппенгеймера — Волкова.</a:t>
            </a:r>
          </a:p>
          <a:p>
            <a:r>
              <a:rPr lang="ru-RU" dirty="0" smtClean="0"/>
              <a:t>В двух последних ситуациях эволюция звёзды завершается катастрофическим событием — вспышкой сверхновых.</a:t>
            </a:r>
          </a:p>
          <a:p>
            <a:endParaRPr lang="ru-RU" dirty="0" smtClean="0"/>
          </a:p>
          <a:p>
            <a:r>
              <a:rPr lang="ru-RU" dirty="0" smtClean="0"/>
              <a:t>Подавляющее большинство звёзд, и Солнце в том числе, завершают свою эволюцию, сжимаясь до тех пор, пока давление вырожденных электронов не уравновесит гравитацию. В этом состоянии, когда размер звезды уменьшается в сотню раз, а плотность становится в миллион раз выше плотности воды, звезду называют белым карликом. Она лишена источников энергии и, постепенно остывая, становится невидимым черным карликом.</a:t>
            </a:r>
          </a:p>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35112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5447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u="none" strike="noStrike" kern="1200" baseline="0" dirty="0" smtClean="0">
                <a:solidFill>
                  <a:schemeClr val="tx1"/>
                </a:solidFill>
                <a:latin typeface="+mn-lt"/>
                <a:ea typeface="+mn-ea"/>
                <a:cs typeface="+mn-cs"/>
              </a:rPr>
              <a:t>Диаграмма ГР связывает две основные характеристики звезды: светимость (или абсолютную </a:t>
            </a:r>
            <a:r>
              <a:rPr lang="ru-RU" sz="1200" b="0" i="0" u="none" strike="noStrike" kern="1200" baseline="0" dirty="0" err="1" smtClean="0">
                <a:solidFill>
                  <a:schemeClr val="tx1"/>
                </a:solidFill>
                <a:latin typeface="+mn-lt"/>
                <a:ea typeface="+mn-ea"/>
                <a:cs typeface="+mn-cs"/>
              </a:rPr>
              <a:t>звѐздную</a:t>
            </a:r>
            <a:r>
              <a:rPr lang="ru-RU" sz="1200" b="0" i="0" u="none" strike="noStrike" kern="1200" baseline="0" dirty="0" smtClean="0">
                <a:solidFill>
                  <a:schemeClr val="tx1"/>
                </a:solidFill>
                <a:latin typeface="+mn-lt"/>
                <a:ea typeface="+mn-ea"/>
                <a:cs typeface="+mn-cs"/>
              </a:rPr>
              <a:t> величину) и спектральный класс (температуру). Для большого числа </a:t>
            </a:r>
            <a:r>
              <a:rPr lang="ru-RU" sz="1200" b="0" i="0" u="none" strike="noStrike" kern="1200" baseline="0" dirty="0" err="1" smtClean="0">
                <a:solidFill>
                  <a:schemeClr val="tx1"/>
                </a:solidFill>
                <a:latin typeface="+mn-lt"/>
                <a:ea typeface="+mn-ea"/>
                <a:cs typeface="+mn-cs"/>
              </a:rPr>
              <a:t>звѐзд</a:t>
            </a:r>
            <a:r>
              <a:rPr lang="ru-RU" sz="1200" b="0" i="0" u="none" strike="noStrike" kern="1200" baseline="0" dirty="0" smtClean="0">
                <a:solidFill>
                  <a:schemeClr val="tx1"/>
                </a:solidFill>
                <a:latin typeface="+mn-lt"/>
                <a:ea typeface="+mn-ea"/>
                <a:cs typeface="+mn-cs"/>
              </a:rPr>
              <a:t> </a:t>
            </a:r>
            <a:r>
              <a:rPr lang="ru-RU" sz="1200" b="1" i="0" u="none" strike="noStrike" kern="1200" baseline="0" dirty="0" smtClean="0">
                <a:solidFill>
                  <a:schemeClr val="tx1"/>
                </a:solidFill>
                <a:latin typeface="+mn-lt"/>
                <a:ea typeface="+mn-ea"/>
                <a:cs typeface="+mn-cs"/>
              </a:rPr>
              <a:t>только эти характеристики (светимость и спектр) </a:t>
            </a:r>
            <a:r>
              <a:rPr lang="ru-RU" sz="1200" b="0" i="0" u="none" strike="noStrike" kern="1200" baseline="0" dirty="0" smtClean="0">
                <a:solidFill>
                  <a:schemeClr val="tx1"/>
                </a:solidFill>
                <a:latin typeface="+mn-lt"/>
                <a:ea typeface="+mn-ea"/>
                <a:cs typeface="+mn-cs"/>
              </a:rPr>
              <a:t>можно получить непосредственно из наблюдений. </a:t>
            </a:r>
          </a:p>
          <a:p>
            <a:r>
              <a:rPr lang="ru-RU" sz="1200" b="0" i="0" u="none" strike="noStrike" kern="1200" baseline="0" dirty="0" smtClean="0">
                <a:solidFill>
                  <a:schemeClr val="tx1"/>
                </a:solidFill>
                <a:latin typeface="+mn-lt"/>
                <a:ea typeface="+mn-ea"/>
                <a:cs typeface="+mn-cs"/>
              </a:rPr>
              <a:t>Так как </a:t>
            </a:r>
            <a:r>
              <a:rPr lang="ru-RU" sz="1200" b="0" i="0" u="none" strike="noStrike" kern="1200" baseline="0" dirty="0" err="1" smtClean="0">
                <a:solidFill>
                  <a:schemeClr val="tx1"/>
                </a:solidFill>
                <a:latin typeface="+mn-lt"/>
                <a:ea typeface="+mn-ea"/>
                <a:cs typeface="+mn-cs"/>
              </a:rPr>
              <a:t>чѐткое</a:t>
            </a:r>
            <a:r>
              <a:rPr lang="ru-RU" sz="1200" b="0" i="0" u="none" strike="noStrike" kern="1200" baseline="0" dirty="0" smtClean="0">
                <a:solidFill>
                  <a:schemeClr val="tx1"/>
                </a:solidFill>
                <a:latin typeface="+mn-lt"/>
                <a:ea typeface="+mn-ea"/>
                <a:cs typeface="+mn-cs"/>
              </a:rPr>
              <a:t> определение понятия «светимость» в учебнике не приводится, уточним его. В первую очередь следует разъяснить учащимся, что в астрономии сложился собственный научный язык и некоторые величины имеют отличное от таких же по сути физических величин название. </a:t>
            </a:r>
          </a:p>
          <a:p>
            <a:r>
              <a:rPr lang="ru-RU" sz="1200" b="0" i="0" u="none" strike="noStrike" kern="1200" baseline="0" dirty="0" smtClean="0">
                <a:solidFill>
                  <a:schemeClr val="tx1"/>
                </a:solidFill>
                <a:latin typeface="+mn-lt"/>
                <a:ea typeface="+mn-ea"/>
                <a:cs typeface="+mn-cs"/>
              </a:rPr>
              <a:t>Энергия, излучаемая звездой, в астрономии характеризуется светимостью </a:t>
            </a:r>
            <a:r>
              <a:rPr lang="ru-RU" sz="1200" b="0" i="1" u="none" strike="noStrike" kern="1200" baseline="0" dirty="0" smtClean="0">
                <a:solidFill>
                  <a:schemeClr val="tx1"/>
                </a:solidFill>
                <a:latin typeface="+mn-lt"/>
                <a:ea typeface="+mn-ea"/>
                <a:cs typeface="+mn-cs"/>
              </a:rPr>
              <a:t>L</a:t>
            </a:r>
            <a:r>
              <a:rPr lang="ru-RU" sz="1200" b="0" i="0" u="none" strike="noStrike" kern="1200" baseline="0" dirty="0" smtClean="0">
                <a:solidFill>
                  <a:schemeClr val="tx1"/>
                </a:solidFill>
                <a:latin typeface="+mn-lt"/>
                <a:ea typeface="+mn-ea"/>
                <a:cs typeface="+mn-cs"/>
              </a:rPr>
              <a:t>, интенсивностью излучения </a:t>
            </a:r>
            <a:r>
              <a:rPr lang="ru-RU" sz="1200" b="0" i="1" u="none" strike="noStrike" kern="1200" baseline="0" dirty="0" smtClean="0">
                <a:solidFill>
                  <a:schemeClr val="tx1"/>
                </a:solidFill>
                <a:latin typeface="+mn-lt"/>
                <a:ea typeface="+mn-ea"/>
                <a:cs typeface="+mn-cs"/>
              </a:rPr>
              <a:t>I </a:t>
            </a:r>
            <a:r>
              <a:rPr lang="ru-RU" sz="1200" b="0" i="0" u="none" strike="noStrike" kern="1200" baseline="0" dirty="0" smtClean="0">
                <a:solidFill>
                  <a:schemeClr val="tx1"/>
                </a:solidFill>
                <a:latin typeface="+mn-lt"/>
                <a:ea typeface="+mn-ea"/>
                <a:cs typeface="+mn-cs"/>
              </a:rPr>
              <a:t>и </a:t>
            </a:r>
            <a:r>
              <a:rPr lang="ru-RU" sz="1200" b="0" i="0" u="none" strike="noStrike" kern="1200" baseline="0" dirty="0" err="1" smtClean="0">
                <a:solidFill>
                  <a:schemeClr val="tx1"/>
                </a:solidFill>
                <a:latin typeface="+mn-lt"/>
                <a:ea typeface="+mn-ea"/>
                <a:cs typeface="+mn-cs"/>
              </a:rPr>
              <a:t>освещѐнностью</a:t>
            </a:r>
            <a:r>
              <a:rPr lang="ru-RU" sz="1200" b="0" i="0" u="none" strike="noStrike" kern="1200" baseline="0" dirty="0" smtClean="0">
                <a:solidFill>
                  <a:schemeClr val="tx1"/>
                </a:solidFill>
                <a:latin typeface="+mn-lt"/>
                <a:ea typeface="+mn-ea"/>
                <a:cs typeface="+mn-cs"/>
              </a:rPr>
              <a:t> </a:t>
            </a:r>
            <a:r>
              <a:rPr lang="ru-RU" sz="1200" b="0" i="1" u="none" strike="noStrike" kern="1200" baseline="0" dirty="0" smtClean="0">
                <a:solidFill>
                  <a:schemeClr val="tx1"/>
                </a:solidFill>
                <a:latin typeface="+mn-lt"/>
                <a:ea typeface="+mn-ea"/>
                <a:cs typeface="+mn-cs"/>
              </a:rPr>
              <a:t>Е</a:t>
            </a:r>
            <a:r>
              <a:rPr lang="ru-RU" sz="1200" b="0" i="0" u="none" strike="noStrike" kern="1200" baseline="0" dirty="0" smtClean="0">
                <a:solidFill>
                  <a:schemeClr val="tx1"/>
                </a:solidFill>
                <a:latin typeface="+mn-lt"/>
                <a:ea typeface="+mn-ea"/>
                <a:cs typeface="+mn-cs"/>
              </a:rPr>
              <a:t>. </a:t>
            </a:r>
          </a:p>
          <a:p>
            <a:r>
              <a:rPr lang="ru-RU" sz="1200" b="1" i="0" u="none" strike="noStrike" kern="1200" baseline="0" dirty="0" smtClean="0">
                <a:solidFill>
                  <a:schemeClr val="tx1"/>
                </a:solidFill>
                <a:latin typeface="+mn-lt"/>
                <a:ea typeface="+mn-ea"/>
                <a:cs typeface="+mn-cs"/>
              </a:rPr>
              <a:t>Светимость </a:t>
            </a:r>
            <a:r>
              <a:rPr lang="ru-RU" sz="1200" b="0" i="0" u="none" strike="noStrike" kern="1200" baseline="0" dirty="0" smtClean="0">
                <a:solidFill>
                  <a:schemeClr val="tx1"/>
                </a:solidFill>
                <a:latin typeface="+mn-lt"/>
                <a:ea typeface="+mn-ea"/>
                <a:cs typeface="+mn-cs"/>
              </a:rPr>
              <a:t>звезды — физическая величина, характеризующая полную энергию, излучаемую звездой по всем направлениям в единицу времени. Обозначается </a:t>
            </a:r>
            <a:r>
              <a:rPr lang="ru-RU" sz="1200" b="0" i="1" u="none" strike="noStrike" kern="1200" baseline="0" dirty="0" smtClean="0">
                <a:solidFill>
                  <a:schemeClr val="tx1"/>
                </a:solidFill>
                <a:latin typeface="+mn-lt"/>
                <a:ea typeface="+mn-ea"/>
                <a:cs typeface="+mn-cs"/>
              </a:rPr>
              <a:t>L </a:t>
            </a:r>
            <a:r>
              <a:rPr lang="ru-RU" sz="1200" b="0" i="0" u="none" strike="noStrike" kern="1200" baseline="0" dirty="0" smtClean="0">
                <a:solidFill>
                  <a:schemeClr val="tx1"/>
                </a:solidFill>
                <a:latin typeface="+mn-lt"/>
                <a:ea typeface="+mn-ea"/>
                <a:cs typeface="+mn-cs"/>
              </a:rPr>
              <a:t>(светимость по-английски — </a:t>
            </a:r>
            <a:r>
              <a:rPr lang="ru-RU" sz="1200" b="0" i="1" u="none" strike="noStrike" kern="1200" baseline="0" dirty="0" err="1" smtClean="0">
                <a:solidFill>
                  <a:schemeClr val="tx1"/>
                </a:solidFill>
                <a:latin typeface="+mn-lt"/>
                <a:ea typeface="+mn-ea"/>
                <a:cs typeface="+mn-cs"/>
              </a:rPr>
              <a:t>luminosity</a:t>
            </a:r>
            <a:r>
              <a:rPr lang="ru-RU" sz="1200" b="0" i="0" u="none" strike="noStrike" kern="1200" baseline="0" dirty="0" smtClean="0">
                <a:solidFill>
                  <a:schemeClr val="tx1"/>
                </a:solidFill>
                <a:latin typeface="+mn-lt"/>
                <a:ea typeface="+mn-ea"/>
                <a:cs typeface="+mn-cs"/>
              </a:rPr>
              <a:t>). Единица измерения — ватт, т. е. светимость имеет такую же размерность, как и мощность. В астрономии удобно светимости </a:t>
            </a:r>
            <a:r>
              <a:rPr lang="ru-RU" sz="1200" b="0" i="0" u="none" strike="noStrike" kern="1200" baseline="0" dirty="0" err="1" smtClean="0">
                <a:solidFill>
                  <a:schemeClr val="tx1"/>
                </a:solidFill>
                <a:latin typeface="+mn-lt"/>
                <a:ea typeface="+mn-ea"/>
                <a:cs typeface="+mn-cs"/>
              </a:rPr>
              <a:t>звѐзд</a:t>
            </a:r>
            <a:r>
              <a:rPr lang="ru-RU" sz="1200" b="0" i="0" u="none" strike="noStrike" kern="1200" baseline="0" dirty="0" smtClean="0">
                <a:solidFill>
                  <a:schemeClr val="tx1"/>
                </a:solidFill>
                <a:latin typeface="+mn-lt"/>
                <a:ea typeface="+mn-ea"/>
                <a:cs typeface="+mn-cs"/>
              </a:rPr>
              <a:t> выражать в светимостях Солнца </a:t>
            </a:r>
            <a:r>
              <a:rPr lang="ru-RU" sz="1200" b="0" i="1" u="none" strike="noStrike" kern="1200" baseline="0" dirty="0" smtClean="0">
                <a:solidFill>
                  <a:schemeClr val="tx1"/>
                </a:solidFill>
                <a:latin typeface="+mn-lt"/>
                <a:ea typeface="+mn-ea"/>
                <a:cs typeface="+mn-cs"/>
              </a:rPr>
              <a:t>L</a:t>
            </a:r>
            <a:r>
              <a:rPr lang="ru-RU" sz="1200" b="0" i="0" u="none" strike="noStrike" kern="1200" baseline="0" dirty="0" smtClean="0">
                <a:solidFill>
                  <a:schemeClr val="tx1"/>
                </a:solidFill>
                <a:latin typeface="+mn-lt"/>
                <a:ea typeface="+mn-ea"/>
                <a:cs typeface="+mn-cs"/>
              </a:rPr>
              <a:t> : </a:t>
            </a:r>
            <a:r>
              <a:rPr lang="ru-RU" sz="1200" b="0" i="1" u="none" strike="noStrike" kern="1200" baseline="0" dirty="0" smtClean="0">
                <a:solidFill>
                  <a:schemeClr val="tx1"/>
                </a:solidFill>
                <a:latin typeface="+mn-lt"/>
                <a:ea typeface="+mn-ea"/>
                <a:cs typeface="+mn-cs"/>
              </a:rPr>
              <a:t>L</a:t>
            </a:r>
            <a:r>
              <a:rPr lang="ru-RU" sz="1200" b="0" i="0" u="none" strike="noStrike" kern="1200" baseline="0" dirty="0" smtClean="0">
                <a:solidFill>
                  <a:schemeClr val="tx1"/>
                </a:solidFill>
                <a:latin typeface="+mn-lt"/>
                <a:ea typeface="+mn-ea"/>
                <a:cs typeface="+mn-cs"/>
              </a:rPr>
              <a:t> = 3,8 ∙ 10</a:t>
            </a:r>
            <a:r>
              <a:rPr lang="ru-RU" sz="1200" b="0" i="0" u="none" strike="noStrike" kern="1200" baseline="30000" dirty="0" smtClean="0">
                <a:solidFill>
                  <a:schemeClr val="tx1"/>
                </a:solidFill>
                <a:latin typeface="+mn-lt"/>
                <a:ea typeface="+mn-ea"/>
                <a:cs typeface="+mn-cs"/>
              </a:rPr>
              <a:t>26</a:t>
            </a:r>
            <a:r>
              <a:rPr lang="ru-RU" sz="1200" b="0" i="0" u="none" strike="noStrike" kern="1200" baseline="0" dirty="0" smtClean="0">
                <a:solidFill>
                  <a:schemeClr val="tx1"/>
                </a:solidFill>
                <a:latin typeface="+mn-lt"/>
                <a:ea typeface="+mn-ea"/>
                <a:cs typeface="+mn-cs"/>
              </a:rPr>
              <a:t> Вт. </a:t>
            </a:r>
            <a:endParaRPr lang="en-US" sz="1200" b="0" i="0" u="none" strike="noStrike" kern="1200" baseline="0" dirty="0" smtClean="0">
              <a:solidFill>
                <a:schemeClr val="tx1"/>
              </a:solidFill>
              <a:latin typeface="+mn-lt"/>
              <a:ea typeface="+mn-ea"/>
              <a:cs typeface="+mn-cs"/>
            </a:endParaRPr>
          </a:p>
          <a:p>
            <a:r>
              <a:rPr lang="ru-RU" dirty="0" smtClean="0"/>
              <a:t>Интенсивность излучения I — физическая величина, характеризующая мощность излучения с единицы поверхности звезды, измеряется в Вт/м</a:t>
            </a:r>
            <a:r>
              <a:rPr lang="ru-RU" baseline="30000" dirty="0" smtClean="0"/>
              <a:t>2</a:t>
            </a:r>
            <a:r>
              <a:rPr lang="ru-RU" dirty="0" smtClean="0"/>
              <a:t>.</a:t>
            </a:r>
          </a:p>
          <a:p>
            <a:r>
              <a:rPr lang="ru-RU" dirty="0" smtClean="0"/>
              <a:t>Очевидно, что L = I ∙ S, где S — площадь поверхности излучаемого тела. Считая звезду шаром, имеем: L = I ∙ 4πR</a:t>
            </a:r>
            <a:r>
              <a:rPr lang="ru-RU" baseline="30000" dirty="0" smtClean="0"/>
              <a:t>2</a:t>
            </a:r>
            <a:r>
              <a:rPr lang="ru-RU" dirty="0" smtClean="0"/>
              <a:t>.</a:t>
            </a:r>
          </a:p>
          <a:p>
            <a:r>
              <a:rPr lang="ru-RU" dirty="0" smtClean="0"/>
              <a:t>Наблюдения показывают, что сплошной спектр излучения звезды близок к излучению абсолютно </a:t>
            </a:r>
            <a:r>
              <a:rPr lang="ru-RU" dirty="0" err="1" smtClean="0"/>
              <a:t>чѐрного</a:t>
            </a:r>
            <a:r>
              <a:rPr lang="ru-RU" dirty="0" smtClean="0"/>
              <a:t> тела с температурой, равной температуре </a:t>
            </a:r>
            <a:r>
              <a:rPr lang="ru-RU" dirty="0" err="1" smtClean="0"/>
              <a:t>еѐ</a:t>
            </a:r>
            <a:r>
              <a:rPr lang="ru-RU" dirty="0" smtClean="0"/>
              <a:t> фотосферы. Поэтому для вычисления светимости звезды используют закон Стефана—Больцмана:</a:t>
            </a:r>
          </a:p>
          <a:p>
            <a:r>
              <a:rPr lang="ru-RU" dirty="0" smtClean="0"/>
              <a:t>, где σ = 5,67 ∙ 10</a:t>
            </a:r>
            <a:r>
              <a:rPr lang="ru-RU" baseline="30000" dirty="0" smtClean="0"/>
              <a:t>8</a:t>
            </a:r>
            <a:r>
              <a:rPr lang="ru-RU" dirty="0" smtClean="0"/>
              <a:t> кг ∙ с</a:t>
            </a:r>
            <a:r>
              <a:rPr lang="ru-RU" baseline="30000" dirty="0" smtClean="0"/>
              <a:t>3</a:t>
            </a:r>
            <a:r>
              <a:rPr lang="ru-RU" dirty="0" smtClean="0"/>
              <a:t> ∙ К</a:t>
            </a:r>
            <a:r>
              <a:rPr lang="ru-RU" baseline="30000" dirty="0" smtClean="0"/>
              <a:t>4</a:t>
            </a:r>
            <a:r>
              <a:rPr lang="ru-RU" dirty="0" smtClean="0"/>
              <a:t> — постоянная Стефана—Больцмана (в учебнике таким образом рассчитывается светимость Солнца, см. с. 83).</a:t>
            </a:r>
          </a:p>
          <a:p>
            <a:r>
              <a:rPr lang="ru-RU" dirty="0" smtClean="0"/>
              <a:t>Освещённость Е — это количество световой энергии, попадающее на поверхность единичной площади за единицу времени, измеряется в Вт/м</a:t>
            </a:r>
            <a:r>
              <a:rPr lang="ru-RU" baseline="30000" dirty="0" smtClean="0"/>
              <a:t>2</a:t>
            </a:r>
            <a:r>
              <a:rPr lang="ru-RU" dirty="0" smtClean="0"/>
              <a:t>. Мерой </a:t>
            </a:r>
            <a:r>
              <a:rPr lang="ru-RU" dirty="0" err="1" smtClean="0"/>
              <a:t>освещѐнности</a:t>
            </a:r>
            <a:r>
              <a:rPr lang="ru-RU" dirty="0" smtClean="0"/>
              <a:t> в астрономии обычно является видимая </a:t>
            </a:r>
            <a:r>
              <a:rPr lang="ru-RU" dirty="0" err="1" smtClean="0"/>
              <a:t>звѐздная</a:t>
            </a:r>
            <a:r>
              <a:rPr lang="ru-RU" dirty="0" smtClean="0"/>
              <a:t> величина источника.</a:t>
            </a:r>
          </a:p>
          <a:p>
            <a:r>
              <a:rPr lang="ru-RU" dirty="0" smtClean="0"/>
              <a:t>Не следует путать понятия интенсивности и </a:t>
            </a:r>
            <a:r>
              <a:rPr lang="ru-RU" dirty="0" err="1" smtClean="0"/>
              <a:t>освещѐнности</a:t>
            </a:r>
            <a:r>
              <a:rPr lang="ru-RU" dirty="0" smtClean="0"/>
              <a:t>. Интенсивность характеризует энергию, излучаемую звездой, а </a:t>
            </a:r>
            <a:r>
              <a:rPr lang="ru-RU" dirty="0" err="1" smtClean="0"/>
              <a:t>освещѐнность</a:t>
            </a:r>
            <a:r>
              <a:rPr lang="ru-RU" dirty="0" smtClean="0"/>
              <a:t> — энергию, приходящуюся на единицу поверхности </a:t>
            </a:r>
            <a:r>
              <a:rPr lang="ru-RU" dirty="0" err="1" smtClean="0"/>
              <a:t>удалѐнного</a:t>
            </a:r>
            <a:r>
              <a:rPr lang="ru-RU" dirty="0" smtClean="0"/>
              <a:t> тела (например, планеты).</a:t>
            </a:r>
          </a:p>
          <a:p>
            <a:r>
              <a:rPr lang="ru-RU" dirty="0" smtClean="0"/>
              <a:t>Светимость звезды зависит от двух </a:t>
            </a:r>
            <a:r>
              <a:rPr lang="ru-RU" dirty="0" err="1" smtClean="0"/>
              <a:t>еѐ</a:t>
            </a:r>
            <a:r>
              <a:rPr lang="ru-RU" dirty="0" smtClean="0"/>
              <a:t> физических характеристик: температуры и радиуса. Важно понимать, что интенсивность (мощность) излучения энергии единицей поверхности зависит только от температуры. Полная энергия, излучаемая звездой, пропорциональна площади </a:t>
            </a:r>
            <a:r>
              <a:rPr lang="ru-RU" dirty="0" err="1" smtClean="0"/>
              <a:t>еѐ</a:t>
            </a:r>
            <a:r>
              <a:rPr lang="ru-RU" dirty="0" smtClean="0"/>
              <a:t> поверхности, следовательно, зависит от радиуса звезды.</a:t>
            </a:r>
            <a:endParaRPr lang="en-US" dirty="0" smtClean="0"/>
          </a:p>
          <a:p>
            <a:r>
              <a:rPr lang="ru-RU" dirty="0" smtClean="0"/>
              <a:t>Масса звезды имеет фундаментальное значение в определении </a:t>
            </a:r>
            <a:r>
              <a:rPr lang="ru-RU" dirty="0" err="1" smtClean="0"/>
              <a:t>еѐ</a:t>
            </a:r>
            <a:r>
              <a:rPr lang="ru-RU" dirty="0" smtClean="0"/>
              <a:t> физических характеристик. Количественно это выражается зависимостью «масса-светимость» для </a:t>
            </a:r>
            <a:r>
              <a:rPr lang="ru-RU" dirty="0" err="1" smtClean="0"/>
              <a:t>звѐзд</a:t>
            </a:r>
            <a:r>
              <a:rPr lang="ru-RU" dirty="0" smtClean="0"/>
              <a:t> главной последовательности</a:t>
            </a:r>
            <a:endParaRPr lang="en-US" dirty="0" smtClean="0"/>
          </a:p>
          <a:p>
            <a:r>
              <a:rPr lang="ru-RU" dirty="0" smtClean="0"/>
              <a:t>Важно подчеркнуть, что эта закономерность справедлива для звёзд главной последовательности. Массивные </a:t>
            </a:r>
            <a:r>
              <a:rPr lang="ru-RU" dirty="0" err="1" smtClean="0"/>
              <a:t>звѐзды</a:t>
            </a:r>
            <a:r>
              <a:rPr lang="ru-RU" dirty="0" smtClean="0"/>
              <a:t> главной последовательности обладают большей светимостью, так как температура в их недрах более высокая, что благоприятно для протекания ядерных реакций. С другой стороны, реакции горения протекают интенсивнее, и время пребывания массивной звезды на главной последовательности меньше, чем у менее массивных. При исчерпании «ядерного горючего» светимость звезды значительно меняется, а масса звезды при этом изменяется в гораздо меньшей степени. На диаграмме ГР такие </a:t>
            </a:r>
            <a:r>
              <a:rPr lang="ru-RU" dirty="0" err="1" smtClean="0"/>
              <a:t>звѐзды</a:t>
            </a:r>
            <a:r>
              <a:rPr lang="ru-RU" dirty="0" smtClean="0"/>
              <a:t> расположены вне главной последовательности.</a:t>
            </a:r>
          </a:p>
          <a:p>
            <a:r>
              <a:rPr lang="ru-RU" dirty="0" smtClean="0"/>
              <a:t>В процессе жизни изменяются и спектр </a:t>
            </a:r>
            <a:r>
              <a:rPr lang="ru-RU" dirty="0" err="1" smtClean="0"/>
              <a:t>звѐзд</a:t>
            </a:r>
            <a:r>
              <a:rPr lang="ru-RU" dirty="0" smtClean="0"/>
              <a:t>, и их светимость. А так как положение звезды на диаграмме ГР определяется именно этими характеристиками, то в течение жизни звезда будет «перемещаться» по ней. Именно поэтому можно проследить эволюцию </a:t>
            </a:r>
            <a:r>
              <a:rPr lang="ru-RU" dirty="0" err="1" smtClean="0"/>
              <a:t>звѐзд</a:t>
            </a:r>
            <a:r>
              <a:rPr lang="ru-RU" dirty="0" smtClean="0"/>
              <a:t> на диаграмме ГР. Важно понимать, что изменение положения звезды на диаграмме с течением времени связано только с изменением </a:t>
            </a:r>
            <a:r>
              <a:rPr lang="ru-RU" dirty="0" err="1" smtClean="0"/>
              <a:t>еѐ</a:t>
            </a:r>
            <a:r>
              <a:rPr lang="ru-RU" dirty="0" smtClean="0"/>
              <a:t> физических характеристик.</a:t>
            </a:r>
            <a:endParaRPr lang="en-US" dirty="0" smtClean="0"/>
          </a:p>
          <a:p>
            <a:r>
              <a:rPr lang="ru-RU" dirty="0" smtClean="0"/>
              <a:t>Большую роль диаграмма ГР имеет для изучения характеристик </a:t>
            </a:r>
            <a:r>
              <a:rPr lang="ru-RU" dirty="0" err="1" smtClean="0"/>
              <a:t>звѐзд</a:t>
            </a:r>
            <a:r>
              <a:rPr lang="ru-RU" dirty="0" smtClean="0"/>
              <a:t> в </a:t>
            </a:r>
            <a:r>
              <a:rPr lang="ru-RU" dirty="0" err="1" smtClean="0"/>
              <a:t>звѐздных</a:t>
            </a:r>
            <a:r>
              <a:rPr lang="ru-RU" dirty="0" smtClean="0"/>
              <a:t> скоплениях. </a:t>
            </a:r>
            <a:r>
              <a:rPr lang="ru-RU" dirty="0" err="1" smtClean="0"/>
              <a:t>Звѐздные</a:t>
            </a:r>
            <a:r>
              <a:rPr lang="ru-RU" dirty="0" smtClean="0"/>
              <a:t> скопления имеют примерно одинаковый возраст, но при этом могут сильно различаться по массам. Вид диаграммы будет различным для различных </a:t>
            </a:r>
            <a:r>
              <a:rPr lang="ru-RU" dirty="0" err="1" smtClean="0"/>
              <a:t>звѐздных</a:t>
            </a:r>
            <a:r>
              <a:rPr lang="ru-RU" dirty="0" smtClean="0"/>
              <a:t> скоплений, а </a:t>
            </a:r>
            <a:r>
              <a:rPr lang="ru-RU" dirty="0" err="1" smtClean="0"/>
              <a:t>еѐ</a:t>
            </a:r>
            <a:r>
              <a:rPr lang="ru-RU" dirty="0" smtClean="0"/>
              <a:t> анализ позволит определить физические характеристики скопления в целом, в частности, его возраст и расстояние до него.</a:t>
            </a:r>
            <a:endParaRPr lang="en-US" dirty="0" smtClean="0"/>
          </a:p>
          <a:p>
            <a:r>
              <a:rPr lang="ru-RU" dirty="0" smtClean="0"/>
              <a:t>Анализ диаграммы ГР позволяет выделить различные группы </a:t>
            </a:r>
            <a:r>
              <a:rPr lang="ru-RU" dirty="0" err="1" smtClean="0"/>
              <a:t>звѐзд</a:t>
            </a:r>
            <a:r>
              <a:rPr lang="ru-RU" dirty="0" smtClean="0"/>
              <a:t>, </a:t>
            </a:r>
            <a:r>
              <a:rPr lang="ru-RU" dirty="0" err="1" smtClean="0"/>
              <a:t>объединѐнные</a:t>
            </a:r>
            <a:r>
              <a:rPr lang="ru-RU" dirty="0" smtClean="0"/>
              <a:t> общими физическими свойствами. Для </a:t>
            </a:r>
            <a:r>
              <a:rPr lang="ru-RU" dirty="0" err="1" smtClean="0"/>
              <a:t>звѐзд</a:t>
            </a:r>
            <a:r>
              <a:rPr lang="ru-RU" dirty="0" smtClean="0"/>
              <a:t> главной последовательности </a:t>
            </a:r>
            <a:r>
              <a:rPr lang="ru-RU" dirty="0" err="1" smtClean="0"/>
              <a:t>чѐтко</a:t>
            </a:r>
            <a:r>
              <a:rPr lang="ru-RU" dirty="0" smtClean="0"/>
              <a:t> выражена зависимость между температурой и светимостью. Внимательное изучение диаграммы позволяет выделить на ней ряд других последовательностей: область красных гигантов, сверхгигантов, белых карликов.</a:t>
            </a:r>
          </a:p>
          <a:p>
            <a:endParaRPr lang="en-US" dirty="0" smtClean="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77132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u="none" strike="noStrike" kern="1200" baseline="0" dirty="0" smtClean="0">
                <a:solidFill>
                  <a:schemeClr val="tx1"/>
                </a:solidFill>
                <a:latin typeface="+mn-lt"/>
                <a:ea typeface="+mn-ea"/>
                <a:cs typeface="+mn-cs"/>
              </a:rPr>
              <a:t>В таблице (с. 19 тетради-практикума) даны характеристики </a:t>
            </a:r>
            <a:r>
              <a:rPr lang="ru-RU" sz="1200" b="0" i="0" u="none" strike="noStrike" kern="1200" baseline="0" dirty="0" err="1" smtClean="0">
                <a:solidFill>
                  <a:schemeClr val="tx1"/>
                </a:solidFill>
                <a:latin typeface="+mn-lt"/>
                <a:ea typeface="+mn-ea"/>
                <a:cs typeface="+mn-cs"/>
              </a:rPr>
              <a:t>звѐзд</a:t>
            </a:r>
            <a:r>
              <a:rPr lang="ru-RU" sz="1200" b="0" i="0" u="none" strike="noStrike" kern="1200" baseline="0" dirty="0" smtClean="0">
                <a:solidFill>
                  <a:schemeClr val="tx1"/>
                </a:solidFill>
                <a:latin typeface="+mn-lt"/>
                <a:ea typeface="+mn-ea"/>
                <a:cs typeface="+mn-cs"/>
              </a:rPr>
              <a:t>: температура </a:t>
            </a:r>
            <a:r>
              <a:rPr lang="ru-RU" sz="1200" b="0" i="1" u="none" strike="noStrike" kern="1200" baseline="0" dirty="0" smtClean="0">
                <a:solidFill>
                  <a:schemeClr val="tx1"/>
                </a:solidFill>
                <a:latin typeface="+mn-lt"/>
                <a:ea typeface="+mn-ea"/>
                <a:cs typeface="+mn-cs"/>
              </a:rPr>
              <a:t>T </a:t>
            </a:r>
            <a:r>
              <a:rPr lang="ru-RU" sz="1200" b="0" i="0" u="none" strike="noStrike" kern="1200" baseline="0" dirty="0" smtClean="0">
                <a:solidFill>
                  <a:schemeClr val="tx1"/>
                </a:solidFill>
                <a:latin typeface="+mn-lt"/>
                <a:ea typeface="+mn-ea"/>
                <a:cs typeface="+mn-cs"/>
              </a:rPr>
              <a:t>(в K), светимость, выраженная в светимостях Солнца (светимость Солнца принята за 1). Ученики строят диаграмму температура—светимость, откладывая соответствующие характеристики </a:t>
            </a:r>
            <a:r>
              <a:rPr lang="ru-RU" sz="1200" b="0" i="0" u="none" strike="noStrike" kern="1200" baseline="0" dirty="0" err="1" smtClean="0">
                <a:solidFill>
                  <a:schemeClr val="tx1"/>
                </a:solidFill>
                <a:latin typeface="+mn-lt"/>
                <a:ea typeface="+mn-ea"/>
                <a:cs typeface="+mn-cs"/>
              </a:rPr>
              <a:t>звѐзд</a:t>
            </a:r>
            <a:r>
              <a:rPr lang="ru-RU" sz="1200" b="0" i="0" u="none" strike="noStrike" kern="1200" baseline="0" dirty="0" smtClean="0">
                <a:solidFill>
                  <a:schemeClr val="tx1"/>
                </a:solidFill>
                <a:latin typeface="+mn-lt"/>
                <a:ea typeface="+mn-ea"/>
                <a:cs typeface="+mn-cs"/>
              </a:rPr>
              <a:t> на координатной сетке (с. 20 тетради-практикума). Это лучше делать, когда один ученик диктует данные, а другой отмечает </a:t>
            </a:r>
            <a:r>
              <a:rPr lang="ru-RU" sz="1200" b="0" i="0" u="none" strike="noStrike" kern="1200" baseline="0" dirty="0" err="1" smtClean="0">
                <a:solidFill>
                  <a:schemeClr val="tx1"/>
                </a:solidFill>
                <a:latin typeface="+mn-lt"/>
                <a:ea typeface="+mn-ea"/>
                <a:cs typeface="+mn-cs"/>
              </a:rPr>
              <a:t>звѐзды</a:t>
            </a:r>
            <a:r>
              <a:rPr lang="ru-RU" sz="1200" b="0" i="0" u="none" strike="noStrike" kern="1200" baseline="0" dirty="0" smtClean="0">
                <a:solidFill>
                  <a:schemeClr val="tx1"/>
                </a:solidFill>
                <a:latin typeface="+mn-lt"/>
                <a:ea typeface="+mn-ea"/>
                <a:cs typeface="+mn-cs"/>
              </a:rPr>
              <a:t> на диаграмме. Рекомендуем также указывать порядковый номер звезды (из таблицы), помещая </a:t>
            </a:r>
            <a:r>
              <a:rPr lang="ru-RU" sz="1200" b="0" i="0" u="none" strike="noStrike" kern="1200" baseline="0" dirty="0" err="1" smtClean="0">
                <a:solidFill>
                  <a:schemeClr val="tx1"/>
                </a:solidFill>
                <a:latin typeface="+mn-lt"/>
                <a:ea typeface="+mn-ea"/>
                <a:cs typeface="+mn-cs"/>
              </a:rPr>
              <a:t>еѐ</a:t>
            </a:r>
            <a:r>
              <a:rPr lang="ru-RU" sz="1200" b="0" i="0" u="none" strike="noStrike" kern="1200" baseline="0" dirty="0" smtClean="0">
                <a:solidFill>
                  <a:schemeClr val="tx1"/>
                </a:solidFill>
                <a:latin typeface="+mn-lt"/>
                <a:ea typeface="+mn-ea"/>
                <a:cs typeface="+mn-cs"/>
              </a:rPr>
              <a:t> на диаграмму, — это облегчит выполнение других заданий. </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56706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37967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1) Неверно. Вспоминаем диаграмму </a:t>
            </a:r>
            <a:r>
              <a:rPr lang="ru-RU" dirty="0" err="1" smtClean="0"/>
              <a:t>Герцшпрунга</a:t>
            </a:r>
            <a:r>
              <a:rPr lang="ru-RU" dirty="0" smtClean="0"/>
              <a:t>-Рассела. За спектральный класс отвечает температура звезды. В приведённом утверждении рассматриваются звёзды </a:t>
            </a:r>
            <a:r>
              <a:rPr lang="ru-RU" dirty="0" err="1" smtClean="0"/>
              <a:t>Альдебаран</a:t>
            </a:r>
            <a:r>
              <a:rPr lang="ru-RU" dirty="0" smtClean="0"/>
              <a:t> и Эль-</a:t>
            </a:r>
            <a:r>
              <a:rPr lang="ru-RU" dirty="0" err="1" smtClean="0"/>
              <a:t>Нат</a:t>
            </a:r>
            <a:r>
              <a:rPr lang="ru-RU" dirty="0" smtClean="0"/>
              <a:t>. Обращаем внимание на температуру: </a:t>
            </a:r>
            <a:r>
              <a:rPr lang="ru-RU" dirty="0" err="1" smtClean="0"/>
              <a:t>Альдебаран</a:t>
            </a:r>
            <a:r>
              <a:rPr lang="ru-RU" dirty="0" smtClean="0"/>
              <a:t> имеет температуру </a:t>
            </a:r>
            <a:r>
              <a:rPr lang="ru-RU" dirty="0" err="1" smtClean="0"/>
              <a:t>пов-ти</a:t>
            </a:r>
            <a:r>
              <a:rPr lang="ru-RU" dirty="0" smtClean="0"/>
              <a:t> 3500 К, а Эль-</a:t>
            </a:r>
            <a:r>
              <a:rPr lang="ru-RU" dirty="0" err="1" smtClean="0"/>
              <a:t>Нат</a:t>
            </a:r>
            <a:r>
              <a:rPr lang="ru-RU" dirty="0" smtClean="0"/>
              <a:t> 14 000 К. Имея разные температуры звёзды не могут иметь один спектральный класс</a:t>
            </a:r>
          </a:p>
          <a:p>
            <a:r>
              <a:rPr lang="ru-RU" dirty="0" smtClean="0"/>
              <a:t>2) Звезда Ригель имеет температуру 11 200 К, но при этом вспоминаем,</a:t>
            </a:r>
            <a:r>
              <a:rPr lang="ru-RU" baseline="0" dirty="0" smtClean="0"/>
              <a:t> что сверхгиганты это звёзды со светимостями в десятки/сотни раз превышающими светимость Солнца.</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2494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2698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Учёные получают знания путём наблюдения за движением и поведением небесных тел.</a:t>
            </a:r>
          </a:p>
          <a:p>
            <a:r>
              <a:rPr lang="ru-RU" dirty="0" smtClean="0"/>
              <a:t>Наблюдение – это основной способ получения научных знаний в астрономии.</a:t>
            </a:r>
          </a:p>
          <a:p>
            <a:r>
              <a:rPr lang="ru-RU" dirty="0" smtClean="0"/>
              <a:t>Естественно, что главным прибором для исследования космоса являются телескопы. Как только учёные изучат все основные характеристики астрономического объекта к нему можно послать спутник.</a:t>
            </a:r>
          </a:p>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3453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017070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5131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3649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0438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897837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819807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76509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92491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7566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154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Издавна основным методом астрономических исследований было визуальное наблюдение за небесными телами. Основным инструментом при этом являются оптические телескопы.</a:t>
            </a:r>
          </a:p>
          <a:p>
            <a:r>
              <a:rPr lang="ru-RU" dirty="0" smtClean="0"/>
              <a:t>Принцип действия оптического телескопа зависит от его типа, однако все они ориентированы на то, чтобы собрать как можно больше света, приходящего от небесных светил, создать их изображения и сконцентрировать световые лучи на приемнике лучистой энергии.</a:t>
            </a:r>
          </a:p>
          <a:p>
            <a:pPr algn="l" fontAlgn="base">
              <a:buFont typeface="Arial" panose="020B0604020202020204" pitchFamily="34" charset="0"/>
              <a:buNone/>
            </a:pPr>
            <a:r>
              <a:rPr lang="ru-RU" b="0" i="0" dirty="0" smtClean="0">
                <a:solidFill>
                  <a:srgbClr val="333333"/>
                </a:solidFill>
                <a:effectLst/>
                <a:latin typeface="Georgia" panose="02040502050405020303" pitchFamily="18" charset="0"/>
              </a:rPr>
              <a:t>Типы оптических телескопов:</a:t>
            </a:r>
          </a:p>
          <a:p>
            <a:pPr algn="l" fontAlgn="base">
              <a:buFont typeface="Arial" panose="020B0604020202020204" pitchFamily="34" charset="0"/>
              <a:buNone/>
            </a:pPr>
            <a:r>
              <a:rPr lang="ru-RU" b="0" i="0" dirty="0" smtClean="0">
                <a:solidFill>
                  <a:srgbClr val="333333"/>
                </a:solidFill>
                <a:effectLst/>
                <a:latin typeface="Georgia" panose="02040502050405020303" pitchFamily="18" charset="0"/>
              </a:rPr>
              <a:t>— линзовые (рефракторы)</a:t>
            </a:r>
          </a:p>
          <a:p>
            <a:pPr algn="l" fontAlgn="base">
              <a:buFont typeface="Arial" panose="020B0604020202020204" pitchFamily="34" charset="0"/>
              <a:buNone/>
            </a:pPr>
            <a:r>
              <a:rPr lang="ru-RU" b="0" i="0" dirty="0" smtClean="0">
                <a:solidFill>
                  <a:srgbClr val="333333"/>
                </a:solidFill>
                <a:effectLst/>
                <a:latin typeface="Georgia" panose="02040502050405020303" pitchFamily="18" charset="0"/>
              </a:rPr>
              <a:t>— зеркальные (рефлекторы)</a:t>
            </a:r>
          </a:p>
          <a:p>
            <a:pPr algn="l" fontAlgn="base">
              <a:buFont typeface="Arial" panose="020B0604020202020204" pitchFamily="34" charset="0"/>
              <a:buNone/>
            </a:pPr>
            <a:r>
              <a:rPr lang="ru-RU" b="0" i="0" dirty="0" smtClean="0">
                <a:solidFill>
                  <a:srgbClr val="333333"/>
                </a:solidFill>
                <a:effectLst/>
                <a:latin typeface="Georgia" panose="02040502050405020303" pitchFamily="18" charset="0"/>
              </a:rPr>
              <a:t>— зеркально-линзовые</a:t>
            </a:r>
          </a:p>
          <a:p>
            <a:endParaRPr lang="ru-RU" dirty="0" smtClean="0"/>
          </a:p>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583093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8287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454381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98273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669392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876424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Звезда начинает свою жизнь как холодное разреженное облако межзвёздного газа, сжимающееся под действием гравитационной неустойчивости и постепенно принимающее шаровидную форму. При сжатии энергия гравитационного поля переходит в основном в тепло и излучение, и температура объекта возрастает. Когда температура в центре достигает 15—20 миллионов К, начинаются термоядерные реакции и сжатие прекращается. Объект становится полноценной звездой. Первая стадия жизни звезды подобна солнечной — в ней доминируют реакции водородного цикла[1]. В таком состоянии она пребывает </a:t>
            </a:r>
            <a:r>
              <a:rPr lang="ru-RU" dirty="0" err="1" smtClean="0"/>
              <a:t>бо́льшую</a:t>
            </a:r>
            <a:r>
              <a:rPr lang="ru-RU" dirty="0" smtClean="0"/>
              <a:t> часть своей жизни, находясь на главной последовательности диаграммы </a:t>
            </a:r>
            <a:r>
              <a:rPr lang="ru-RU" dirty="0" err="1" smtClean="0"/>
              <a:t>Герцшпрунга</a:t>
            </a:r>
            <a:r>
              <a:rPr lang="ru-RU" dirty="0" smtClean="0"/>
              <a:t> — </a:t>
            </a:r>
            <a:r>
              <a:rPr lang="ru-RU" dirty="0" err="1" smtClean="0"/>
              <a:t>Расселла</a:t>
            </a:r>
            <a:r>
              <a:rPr lang="ru-RU" dirty="0" smtClean="0"/>
              <a:t>, пока не закончатся запасы топлива в её ядре. Когда в центре звезды весь водород превращается в гелий, образуется гелиевое ядро, а термоядерное горение водорода продолжается на периферии ядра.</a:t>
            </a:r>
          </a:p>
          <a:p>
            <a:r>
              <a:rPr lang="ru-RU" dirty="0" smtClean="0"/>
              <a:t>В этот период структура звезды начинает меняться. Её светимость растёт, внешние слои расширяются, а температура поверхности снижается — звезда становится красным гигантом, которые образуют ветвь на диаграмме </a:t>
            </a:r>
            <a:r>
              <a:rPr lang="ru-RU" dirty="0" err="1" smtClean="0"/>
              <a:t>Герцшпрунга</a:t>
            </a:r>
            <a:r>
              <a:rPr lang="ru-RU" dirty="0" smtClean="0"/>
              <a:t>-Рассела. На этой ветви звезда проводит значительно меньше времени, чем на главной последовательности. Когда накопленная масса гелиевого ядра становится значительной, оно не выдерживает собственного веса и начинает сжиматься; если звезда достаточно массивна, возрастающая при этом температура может вызвать дальнейшее термоядерное превращение гелия в более тяжёлые элементы (гелий — в углерод, углерод — в кислород, кислород — в кремний, и наконец — кремний в железо).</a:t>
            </a:r>
          </a:p>
          <a:p>
            <a:r>
              <a:rPr lang="ru-RU" dirty="0" smtClean="0"/>
              <a:t>Вскоре после гелиевой вспышки «загораются» углерод и кислород; каждое из этих событий вызывает серьёзную перестройку тела звезды и её быстрое перемещение по диаграмме </a:t>
            </a:r>
            <a:r>
              <a:rPr lang="ru-RU" dirty="0" err="1" smtClean="0"/>
              <a:t>Герцшпрунга</a:t>
            </a:r>
            <a:r>
              <a:rPr lang="ru-RU" dirty="0" smtClean="0"/>
              <a:t> — Рассела. Размер атмосферы звезды увеличивается ещё больше, и она начинает интенсивно терять газ в виде разлетающихся потоков звёздного ветра. Судьба центральной части звезды полностью зависит от её исходной массы, — ядро звезды может закончить свою эволюцию как:</a:t>
            </a:r>
          </a:p>
          <a:p>
            <a:endParaRPr lang="ru-RU" dirty="0" smtClean="0"/>
          </a:p>
          <a:p>
            <a:r>
              <a:rPr lang="ru-RU" dirty="0" smtClean="0"/>
              <a:t>белый карлик (</a:t>
            </a:r>
            <a:r>
              <a:rPr lang="ru-RU" dirty="0" err="1" smtClean="0"/>
              <a:t>маломассивные</a:t>
            </a:r>
            <a:r>
              <a:rPr lang="ru-RU" dirty="0" smtClean="0"/>
              <a:t> звёзды);</a:t>
            </a:r>
          </a:p>
          <a:p>
            <a:r>
              <a:rPr lang="ru-RU" dirty="0" smtClean="0"/>
              <a:t>как нейтронная звезда (пульсар), если масса звезды на поздних стадиях эволюции превышает предел </a:t>
            </a:r>
            <a:r>
              <a:rPr lang="ru-RU" dirty="0" err="1" smtClean="0"/>
              <a:t>Чандрасекара</a:t>
            </a:r>
            <a:endParaRPr lang="ru-RU" dirty="0" smtClean="0"/>
          </a:p>
          <a:p>
            <a:r>
              <a:rPr lang="ru-RU" dirty="0" smtClean="0"/>
              <a:t>как чёрная дыра, если масса звезды превышает предел Оппенгеймера — Волкова.</a:t>
            </a:r>
          </a:p>
          <a:p>
            <a:r>
              <a:rPr lang="ru-RU" dirty="0" smtClean="0"/>
              <a:t>В двух последних ситуациях эволюция звёзды завершается катастрофическим событием — вспышкой сверхновых.</a:t>
            </a:r>
          </a:p>
          <a:p>
            <a:endParaRPr lang="ru-RU" dirty="0" smtClean="0"/>
          </a:p>
          <a:p>
            <a:r>
              <a:rPr lang="ru-RU" dirty="0" smtClean="0"/>
              <a:t>Подавляющее большинство звёзд, и Солнце в том числе, завершают свою эволюцию, сжимаясь до тех пор, пока давление вырожденных электронов не уравновесит гравитацию. В этом состоянии, когда размер звезды уменьшается в сотню раз, а плотность становится в миллион раз выше плотности воды, звезду называют белым карликом. Она лишена источников энергии и, постепенно остывая, становится невидимым черным карликом.</a:t>
            </a:r>
          </a:p>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92767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Сведения о Галактике и местной системе галактик очень существенны и дают основу для представления о бесконечности вселенной. Изложение надо начать с рассмотрения распределения звёзд на небе относительно млечного Пути и привести табличные данные, показывающие концентрацию слабых звёзд к плоскости Млечного Пути. Эта таблица даст возможность показать учащимся существование закономерности в распределении звёзд в пространстве. Когда этот факт установлен, можно перейти к предположению, что закономерность эта обусловлена общей формой галактики, подобной форме сильно сплюснутого шара.</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688298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 Млечный Путь входит огромное количество визуально неразличимых звёзд, концентрирующихся к основной плоскости Галактики. Близ этой плоскости расположено Солнце, так что большинство звёзд Галактики проецируется на небесную сферу в пределах узкой полосы – Млечный Путь. Мысль о том, что Млечный Путь состоит из бесчисленного множества звёзд, первым высказал, по-видимому, </a:t>
            </a:r>
            <a:r>
              <a:rPr lang="ru-RU" dirty="0" err="1" smtClean="0"/>
              <a:t>Демокрит</a:t>
            </a:r>
            <a:r>
              <a:rPr lang="ru-RU" dirty="0" smtClean="0"/>
              <a:t>. Он считал, что Млечный Путь — это рассеянный свет множества звёзд, который, несомненно, был бы виден по всему небу, но оказался малозаметным в солнечных лучах. Аристотель опроверг последнее утверждение и сформулировал правильную концепцию, учитывающую движение Земли и форму земной тени, но затем отказался от неё и высказал предположение, что Млечный Путь — это скопление паров раскалённых небесных тел.</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97942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332483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err="1" smtClean="0"/>
              <a:t>Галакти́ческий</a:t>
            </a:r>
            <a:r>
              <a:rPr lang="ru-RU" dirty="0" smtClean="0"/>
              <a:t> центр — сравнительно небольшая область в центре нашей Галактики, радиус которой составляет около 1000 парсек и свойства которой резко отличаются от свойств других её частей. Образно говоря, галактический центр — это космическая «лаборатория», в которой и сейчас происходят процессы звёздообразования и в которой расположено ядро, когда-то давшее начало конденсации нашей звёздной системы.</a:t>
            </a:r>
          </a:p>
          <a:p>
            <a:r>
              <a:rPr lang="ru-RU" dirty="0" smtClean="0"/>
              <a:t>Галактический центр находится на расстоянии 8,5 килопарсек от нашей Солнечной системы, в направлении созвездия Стрельца. В галактической плоскости сосредоточено большое количество межзвёздной пыли, из-за которой свет, идущий от галактического центра, ослабляется на 30 звёздных величин, то есть в 1012 раз. Поэтому центр невидим в оптическом диапазоне — невооружённым глазом и при помощи оптических телескопов. Галактический центр наблюдается в радиодиапазоне, а также в диапазонах инфракрасных, рентгеновских и гамма-лучей. Первое изображение ядра Галактики было получено в конце 1940-х годов А. А. </a:t>
            </a:r>
            <a:r>
              <a:rPr lang="ru-RU" dirty="0" err="1" smtClean="0"/>
              <a:t>Калиняком</a:t>
            </a:r>
            <a:r>
              <a:rPr lang="ru-RU" dirty="0" smtClean="0"/>
              <a:t>, В. И. Красовским и В. Б. Никоновым в инфракрасном диапазоне спектра.</a:t>
            </a:r>
          </a:p>
          <a:p>
            <a:r>
              <a:rPr lang="ru-RU" dirty="0" smtClean="0"/>
              <a:t>В средней части Галактики находится утолщение, которое называется </a:t>
            </a:r>
            <a:r>
              <a:rPr lang="ru-RU" dirty="0" err="1" smtClean="0"/>
              <a:t>балджем</a:t>
            </a:r>
            <a:r>
              <a:rPr lang="ru-RU" dirty="0" smtClean="0"/>
              <a:t> (англ. </a:t>
            </a:r>
            <a:r>
              <a:rPr lang="ru-RU" dirty="0" err="1" smtClean="0"/>
              <a:t>bulge</a:t>
            </a:r>
            <a:r>
              <a:rPr lang="ru-RU" dirty="0" smtClean="0"/>
              <a:t> — утолщение), составляющее около 8300 парсек (27000 световых лет) в поперечнике. Центр ядра Галактики находится в направлении Созвездия Стрельца (α = 265°, δ = −29°)</a:t>
            </a:r>
          </a:p>
          <a:p>
            <a:r>
              <a:rPr lang="ru-RU" dirty="0" smtClean="0"/>
              <a:t>В центре Галактики, по всей видимости, располагается сверхмассивная чёрная дыра (Стрелец A*)</a:t>
            </a:r>
          </a:p>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1570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Телескоп-рефрактор содержит два основных узла: линзовый объектив и окуляр. Объектив создаёт действительное уменьшенное обратное изображение бесконечно удалённого предмета в фокальной плоскости. Это изображение рассматривается в окуляр как в лупу. В силу того, что каждая отдельно взятая линза обладает различными аберрациями (хроматической, сферической и проч.), обычно используются сложные ахроматические и апохроматические объективы. Такие объективы представляют собой выпуклые и вогнутые линзы, составленные и склеенные с тем, чтобы минимизировать аберрации.</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339155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Галактический рукав — структурный элемент спиральной галактики. В рукавах содержится значительная часть пыли и газа, молодых звёзд, а также множество звёздных скоплений.</a:t>
            </a:r>
          </a:p>
          <a:p>
            <a:r>
              <a:rPr lang="ru-RU" dirty="0" smtClean="0"/>
              <a:t>Спиральная структура нашей Галактики Млечный Путь недостаточно подробно изучена и является перспективной темой для науки. Она имеет, как минимум, 5 спиральных рукавов: рукав Лебедя, рукав Ориона, рукав Персея, рукав Стрельца и рукав Центавра. Их названия обусловлены местоположением основных массивов рукавов в соответствующих созвездиях. Наша Солнечная система находится в небольшом Местном рукаве, или Рукаве Ориона (иногда обозначаемом как «0»), который соединён с двумя более крупными — внутренним рукавом Стрельца (обозначаемом как «-I») и внешним Рукавом Персея (обозначаемом как «+I»). Рукава Млечного Пути состоят из звёзд населения I (к которому принадлежит и наше Солнце) и различных объектов. Эти объекты представляют собой, в частности, молодые звёзды, области H II и рассеянные звёздные скопления.</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371184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Галактическое гало имеет сферическую форму, выходящую за пределы галактики на 5—10 тысяч световых лет и температуру около 5⋅10</a:t>
            </a:r>
            <a:r>
              <a:rPr lang="ru-RU" baseline="30000" dirty="0" smtClean="0"/>
              <a:t>5</a:t>
            </a:r>
            <a:r>
              <a:rPr lang="ru-RU" dirty="0" smtClean="0"/>
              <a:t> K.</a:t>
            </a:r>
          </a:p>
          <a:p>
            <a:r>
              <a:rPr lang="ru-RU" dirty="0" smtClean="0"/>
              <a:t>Галактический диск окружён сфероидным гало, состоящим из старых звёзд и шаровых скоплений, 90 % которых находится на расстоянии менее 100 000 световых лет.</a:t>
            </a:r>
          </a:p>
          <a:p>
            <a:r>
              <a:rPr lang="ru-RU" dirty="0" smtClean="0"/>
              <a:t>В то время как галактический диск содержит газ и пыль, что затрудняет прохождение видимого света, сфероидная компонента таких составляющих не содержит. Активное звездообразование происходит в диске (особенно в спиральных рукавах, являющихся зонами повышенной плотности). В гало звездообразование завершилось. Рассеянные скопления также встречаются преимущественно в диске. Считается, что основную массу нашей галактики составляет тёмная материя, которая формирует гало тёмной материи массой примерно 600 — 3000 миллиардов M</a:t>
            </a:r>
            <a:r>
              <a:rPr lang="ru-RU" baseline="-25000" dirty="0" smtClean="0"/>
              <a:t>☉</a:t>
            </a:r>
            <a:r>
              <a:rPr lang="ru-RU" dirty="0" smtClean="0"/>
              <a:t>. Гало тёмной материи сконцентрировано в направлении центра галактики.</a:t>
            </a:r>
          </a:p>
          <a:p>
            <a:endParaRPr lang="ru-RU" dirty="0" smtClean="0"/>
          </a:p>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369012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70814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80292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668226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189892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Шаровые звездные скопления, в отличие от рассеянных, значительно богаче звездами. Их там может быть до миллиона. Кроме того, шаровые скопления очень компактны, и звезды в них удалены на малые </a:t>
            </a:r>
            <a:r>
              <a:rPr lang="ru-RU" dirty="0" err="1" smtClean="0"/>
              <a:t>расcтояния</a:t>
            </a:r>
            <a:r>
              <a:rPr lang="ru-RU" dirty="0" smtClean="0"/>
              <a:t> друг от друга. Считается, что они образовались вместе с Галактикой из чрезвычайно плотных и массивных газовых облаков. Это гипотеза подтверждается тем, что почти все звезды в шаровых скоплениях старые, процессы звездообразования в них идут очень и очень слабо. Голубых звезд тоже почти нет, так как голубые звезды заведомо молоды по сравнению с возрастом Галактики (10-15 млрд. лет). Многие звезды в шаровых скоплениях уже находятся на стадии красных гигантов, поэтому обычный цвет этих объектов желтоватый или даже рыжий. Молодые шаровые звездные скопления в нашей Галактике не обнаружены.</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793270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495783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34013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Общепринятой теории образования чёрных дыр такой массы ещё нет. Существует несколько гипотез, наиболее очевидной из которых является гипотеза, описывающая постепенное наращивание массы чёрной дыры </a:t>
            </a:r>
            <a:r>
              <a:rPr lang="ru-RU" dirty="0" err="1" smtClean="0"/>
              <a:t>аккрецией</a:t>
            </a:r>
            <a:r>
              <a:rPr lang="ru-RU" dirty="0" smtClean="0"/>
              <a:t> вещества на чёрную дыру звёздной массы. Другая гипотеза предполагает, что сверхмассивные чёрные дыры образуются при коллапсе больших газовых облаков и их превращении в релятивистскую звезду массой в несколько сотен тысяч солнечных масс или больше. Такая звезда быстро становится нестабильной к радиальным возмущениям в связи с процессами образования электронно-позитронных пар, происходящими в её ядре, и может </a:t>
            </a:r>
            <a:r>
              <a:rPr lang="ru-RU" dirty="0" err="1" smtClean="0"/>
              <a:t>сколлапсировать</a:t>
            </a:r>
            <a:r>
              <a:rPr lang="ru-RU" dirty="0" smtClean="0"/>
              <a:t> сразу в чёрную дыру. При этом коллапс идёт минуя стадию сверхновой, при которой взрыв разбросал бы большую часть массы, не позволив образоваться сверхмассивной чёрной дыре.</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74D62-5068-4526-9821-9F55A188996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0140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4E7BB1E9-88C8-4A2D-9541-CC86CE44517E}" type="datetimeFigureOut">
              <a:rPr lang="ru-RU" smtClean="0"/>
              <a:t>26.05.2019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30BD446-C5CF-41E7-A9B4-707F0B320C0F}" type="slidenum">
              <a:rPr lang="ru-RU" smtClean="0"/>
              <a:t>‹#›</a:t>
            </a:fld>
            <a:endParaRPr lang="ru-RU"/>
          </a:p>
        </p:txBody>
      </p:sp>
    </p:spTree>
    <p:extLst>
      <p:ext uri="{BB962C8B-B14F-4D97-AF65-F5344CB8AC3E}">
        <p14:creationId xmlns:p14="http://schemas.microsoft.com/office/powerpoint/2010/main" val="2255916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E7BB1E9-88C8-4A2D-9541-CC86CE44517E}" type="datetimeFigureOut">
              <a:rPr lang="ru-RU" smtClean="0"/>
              <a:t>26.05.2019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30BD446-C5CF-41E7-A9B4-707F0B320C0F}" type="slidenum">
              <a:rPr lang="ru-RU" smtClean="0"/>
              <a:t>‹#›</a:t>
            </a:fld>
            <a:endParaRPr lang="ru-RU"/>
          </a:p>
        </p:txBody>
      </p:sp>
    </p:spTree>
    <p:extLst>
      <p:ext uri="{BB962C8B-B14F-4D97-AF65-F5344CB8AC3E}">
        <p14:creationId xmlns:p14="http://schemas.microsoft.com/office/powerpoint/2010/main" val="1706196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E7BB1E9-88C8-4A2D-9541-CC86CE44517E}" type="datetimeFigureOut">
              <a:rPr lang="ru-RU" smtClean="0"/>
              <a:t>26.05.2019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30BD446-C5CF-41E7-A9B4-707F0B320C0F}" type="slidenum">
              <a:rPr lang="ru-RU" smtClean="0"/>
              <a:t>‹#›</a:t>
            </a:fld>
            <a:endParaRPr lang="ru-RU"/>
          </a:p>
        </p:txBody>
      </p:sp>
    </p:spTree>
    <p:extLst>
      <p:ext uri="{BB962C8B-B14F-4D97-AF65-F5344CB8AC3E}">
        <p14:creationId xmlns:p14="http://schemas.microsoft.com/office/powerpoint/2010/main" val="3574515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pPr>
              <a:defRPr/>
            </a:pPr>
            <a:fld id="{222B515E-B2D3-4460-B4C9-1BFC722D63C8}" type="datetimeFigureOut">
              <a:rPr lang="ru-RU" smtClean="0">
                <a:solidFill>
                  <a:prstClr val="black">
                    <a:tint val="75000"/>
                  </a:prstClr>
                </a:solidFill>
              </a:rPr>
              <a:pPr>
                <a:defRPr/>
              </a:pPr>
              <a:t>26.05.2019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FCEAD9C-612A-4400-9AE1-ADE0E6F20C15}"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060304847"/>
      </p:ext>
    </p:extLst>
  </p:cSld>
  <p:clrMapOvr>
    <a:masterClrMapping/>
  </p:clrMapOvr>
  <p:transition spd="slow">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a:defRPr/>
            </a:pPr>
            <a:fld id="{222B515E-B2D3-4460-B4C9-1BFC722D63C8}" type="datetimeFigureOut">
              <a:rPr lang="ru-RU" smtClean="0">
                <a:solidFill>
                  <a:prstClr val="black">
                    <a:tint val="75000"/>
                  </a:prstClr>
                </a:solidFill>
              </a:rPr>
              <a:pPr>
                <a:defRPr/>
              </a:pPr>
              <a:t>26.05.2019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FCEAD9C-612A-4400-9AE1-ADE0E6F20C15}"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201256331"/>
      </p:ext>
    </p:extLst>
  </p:cSld>
  <p:clrMapOvr>
    <a:masterClrMapping/>
  </p:clrMapOvr>
  <p:transition spd="slow">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a:defRPr/>
            </a:pPr>
            <a:fld id="{222B515E-B2D3-4460-B4C9-1BFC722D63C8}" type="datetimeFigureOut">
              <a:rPr lang="ru-RU" smtClean="0">
                <a:solidFill>
                  <a:prstClr val="black">
                    <a:tint val="75000"/>
                  </a:prstClr>
                </a:solidFill>
              </a:rPr>
              <a:pPr>
                <a:defRPr/>
              </a:pPr>
              <a:t>26.05.2019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FCEAD9C-612A-4400-9AE1-ADE0E6F20C15}"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718439947"/>
      </p:ext>
    </p:extLst>
  </p:cSld>
  <p:clrMapOvr>
    <a:masterClrMapping/>
  </p:clrMapOvr>
  <p:transition spd="slow">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pPr>
              <a:defRPr/>
            </a:pPr>
            <a:fld id="{222B515E-B2D3-4460-B4C9-1BFC722D63C8}" type="datetimeFigureOut">
              <a:rPr lang="ru-RU" smtClean="0">
                <a:solidFill>
                  <a:prstClr val="black">
                    <a:tint val="75000"/>
                  </a:prstClr>
                </a:solidFill>
              </a:rPr>
              <a:pPr>
                <a:defRPr/>
              </a:pPr>
              <a:t>26.05.2019</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FCEAD9C-612A-4400-9AE1-ADE0E6F20C15}"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309889236"/>
      </p:ext>
    </p:extLst>
  </p:cSld>
  <p:clrMapOvr>
    <a:masterClrMapping/>
  </p:clrMapOvr>
  <p:transition spd="slow">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pPr>
              <a:defRPr/>
            </a:pPr>
            <a:fld id="{222B515E-B2D3-4460-B4C9-1BFC722D63C8}" type="datetimeFigureOut">
              <a:rPr lang="ru-RU" smtClean="0">
                <a:solidFill>
                  <a:prstClr val="black">
                    <a:tint val="75000"/>
                  </a:prstClr>
                </a:solidFill>
              </a:rPr>
              <a:pPr>
                <a:defRPr/>
              </a:pPr>
              <a:t>26.05.2019</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5FCEAD9C-612A-4400-9AE1-ADE0E6F20C15}"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144499915"/>
      </p:ext>
    </p:extLst>
  </p:cSld>
  <p:clrMapOvr>
    <a:masterClrMapping/>
  </p:clrMapOvr>
  <p:transition spd="slow">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pPr>
              <a:defRPr/>
            </a:pPr>
            <a:fld id="{222B515E-B2D3-4460-B4C9-1BFC722D63C8}" type="datetimeFigureOut">
              <a:rPr lang="ru-RU" smtClean="0">
                <a:solidFill>
                  <a:prstClr val="black">
                    <a:tint val="75000"/>
                  </a:prstClr>
                </a:solidFill>
              </a:rPr>
              <a:pPr>
                <a:defRPr/>
              </a:pPr>
              <a:t>26.05.2019</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5FCEAD9C-612A-4400-9AE1-ADE0E6F20C15}"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641209550"/>
      </p:ext>
    </p:extLst>
  </p:cSld>
  <p:clrMapOvr>
    <a:masterClrMapping/>
  </p:clrMapOvr>
  <p:transition spd="slow">
    <p:cov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222B515E-B2D3-4460-B4C9-1BFC722D63C8}" type="datetimeFigureOut">
              <a:rPr lang="ru-RU" smtClean="0">
                <a:solidFill>
                  <a:prstClr val="black">
                    <a:tint val="75000"/>
                  </a:prstClr>
                </a:solidFill>
              </a:rPr>
              <a:pPr>
                <a:defRPr/>
              </a:pPr>
              <a:t>26.05.2019</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5FCEAD9C-612A-4400-9AE1-ADE0E6F20C15}"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698660162"/>
      </p:ext>
    </p:extLst>
  </p:cSld>
  <p:clrMapOvr>
    <a:masterClrMapping/>
  </p:clrMapOvr>
  <p:transition spd="slow">
    <p:cov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fld id="{222B515E-B2D3-4460-B4C9-1BFC722D63C8}" type="datetimeFigureOut">
              <a:rPr lang="ru-RU" smtClean="0">
                <a:solidFill>
                  <a:prstClr val="black">
                    <a:tint val="75000"/>
                  </a:prstClr>
                </a:solidFill>
              </a:rPr>
              <a:pPr>
                <a:defRPr/>
              </a:pPr>
              <a:t>26.05.2019</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FCEAD9C-612A-4400-9AE1-ADE0E6F20C15}"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671433482"/>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E7BB1E9-88C8-4A2D-9541-CC86CE44517E}" type="datetimeFigureOut">
              <a:rPr lang="ru-RU" smtClean="0"/>
              <a:t>26.05.2019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30BD446-C5CF-41E7-A9B4-707F0B320C0F}" type="slidenum">
              <a:rPr lang="ru-RU" smtClean="0"/>
              <a:t>‹#›</a:t>
            </a:fld>
            <a:endParaRPr lang="ru-RU"/>
          </a:p>
        </p:txBody>
      </p:sp>
    </p:spTree>
    <p:extLst>
      <p:ext uri="{BB962C8B-B14F-4D97-AF65-F5344CB8AC3E}">
        <p14:creationId xmlns:p14="http://schemas.microsoft.com/office/powerpoint/2010/main" val="26554299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fld id="{222B515E-B2D3-4460-B4C9-1BFC722D63C8}" type="datetimeFigureOut">
              <a:rPr lang="ru-RU" smtClean="0">
                <a:solidFill>
                  <a:prstClr val="black">
                    <a:tint val="75000"/>
                  </a:prstClr>
                </a:solidFill>
              </a:rPr>
              <a:pPr>
                <a:defRPr/>
              </a:pPr>
              <a:t>26.05.2019</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FCEAD9C-612A-4400-9AE1-ADE0E6F20C15}"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661841214"/>
      </p:ext>
    </p:extLst>
  </p:cSld>
  <p:clrMapOvr>
    <a:masterClrMapping/>
  </p:clrMapOvr>
  <p:transition spd="slow">
    <p:cove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a:defRPr/>
            </a:pPr>
            <a:fld id="{222B515E-B2D3-4460-B4C9-1BFC722D63C8}" type="datetimeFigureOut">
              <a:rPr lang="ru-RU" smtClean="0">
                <a:solidFill>
                  <a:prstClr val="black">
                    <a:tint val="75000"/>
                  </a:prstClr>
                </a:solidFill>
              </a:rPr>
              <a:pPr>
                <a:defRPr/>
              </a:pPr>
              <a:t>26.05.2019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FCEAD9C-612A-4400-9AE1-ADE0E6F20C15}"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149568200"/>
      </p:ext>
    </p:extLst>
  </p:cSld>
  <p:clrMapOvr>
    <a:masterClrMapping/>
  </p:clrMapOvr>
  <p:transition spd="slow">
    <p:cove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a:defRPr/>
            </a:pPr>
            <a:fld id="{222B515E-B2D3-4460-B4C9-1BFC722D63C8}" type="datetimeFigureOut">
              <a:rPr lang="ru-RU" smtClean="0">
                <a:solidFill>
                  <a:prstClr val="black">
                    <a:tint val="75000"/>
                  </a:prstClr>
                </a:solidFill>
              </a:rPr>
              <a:pPr>
                <a:defRPr/>
              </a:pPr>
              <a:t>26.05.2019</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FCEAD9C-612A-4400-9AE1-ADE0E6F20C15}"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469732192"/>
      </p:ext>
    </p:extLst>
  </p:cSld>
  <p:clrMapOvr>
    <a:masterClrMapping/>
  </p:clrMapOvr>
  <p:transition spd="slow">
    <p:cove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2B515E-B2D3-4460-B4C9-1BFC722D63C8}"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26.05.2019</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EAD9C-612A-4400-9AE1-ADE0E6F20C15}"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2182930"/>
      </p:ext>
    </p:extLst>
  </p:cSld>
  <p:clrMapOvr>
    <a:masterClrMapping/>
  </p:clrMapOvr>
  <p:transition spd="slow">
    <p:cove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2B515E-B2D3-4460-B4C9-1BFC722D63C8}"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26.05.2019</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EAD9C-612A-4400-9AE1-ADE0E6F20C15}"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716343"/>
      </p:ext>
    </p:extLst>
  </p:cSld>
  <p:clrMapOvr>
    <a:masterClrMapping/>
  </p:clrMapOvr>
  <p:transition spd="slow">
    <p:cove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2B515E-B2D3-4460-B4C9-1BFC722D63C8}"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26.05.2019</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EAD9C-612A-4400-9AE1-ADE0E6F20C15}"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136722"/>
      </p:ext>
    </p:extLst>
  </p:cSld>
  <p:clrMapOvr>
    <a:masterClrMapping/>
  </p:clrMapOvr>
  <p:transition spd="slow">
    <p:cove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2B515E-B2D3-4460-B4C9-1BFC722D63C8}"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26.05.2019</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EAD9C-612A-4400-9AE1-ADE0E6F20C15}"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7394712"/>
      </p:ext>
    </p:extLst>
  </p:cSld>
  <p:clrMapOvr>
    <a:masterClrMapping/>
  </p:clrMapOvr>
  <p:transition spd="slow">
    <p:cove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2B515E-B2D3-4460-B4C9-1BFC722D63C8}"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26.05.2019</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EAD9C-612A-4400-9AE1-ADE0E6F20C15}"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291365"/>
      </p:ext>
    </p:extLst>
  </p:cSld>
  <p:clrMapOvr>
    <a:masterClrMapping/>
  </p:clrMapOvr>
  <p:transition spd="slow">
    <p:cove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2B515E-B2D3-4460-B4C9-1BFC722D63C8}"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26.05.2019</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EAD9C-612A-4400-9AE1-ADE0E6F20C15}"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7954644"/>
      </p:ext>
    </p:extLst>
  </p:cSld>
  <p:clrMapOvr>
    <a:masterClrMapping/>
  </p:clrMapOvr>
  <p:transition spd="slow">
    <p:cove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2B515E-B2D3-4460-B4C9-1BFC722D63C8}"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26.05.2019</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EAD9C-612A-4400-9AE1-ADE0E6F20C15}"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209079"/>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E7BB1E9-88C8-4A2D-9541-CC86CE44517E}" type="datetimeFigureOut">
              <a:rPr lang="ru-RU" smtClean="0"/>
              <a:t>26.05.2019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30BD446-C5CF-41E7-A9B4-707F0B320C0F}" type="slidenum">
              <a:rPr lang="ru-RU" smtClean="0"/>
              <a:t>‹#›</a:t>
            </a:fld>
            <a:endParaRPr lang="ru-RU"/>
          </a:p>
        </p:txBody>
      </p:sp>
    </p:spTree>
    <p:extLst>
      <p:ext uri="{BB962C8B-B14F-4D97-AF65-F5344CB8AC3E}">
        <p14:creationId xmlns:p14="http://schemas.microsoft.com/office/powerpoint/2010/main" val="19049563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2B515E-B2D3-4460-B4C9-1BFC722D63C8}"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26.05.2019</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EAD9C-612A-4400-9AE1-ADE0E6F20C15}"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8339797"/>
      </p:ext>
    </p:extLst>
  </p:cSld>
  <p:clrMapOvr>
    <a:masterClrMapping/>
  </p:clrMapOvr>
  <p:transition spd="slow">
    <p:cove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2B515E-B2D3-4460-B4C9-1BFC722D63C8}"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26.05.2019</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EAD9C-612A-4400-9AE1-ADE0E6F20C15}"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5448905"/>
      </p:ext>
    </p:extLst>
  </p:cSld>
  <p:clrMapOvr>
    <a:masterClrMapping/>
  </p:clrMapOvr>
  <p:transition spd="slow">
    <p:cove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2B515E-B2D3-4460-B4C9-1BFC722D63C8}"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26.05.2019</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EAD9C-612A-4400-9AE1-ADE0E6F20C15}"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6818618"/>
      </p:ext>
    </p:extLst>
  </p:cSld>
  <p:clrMapOvr>
    <a:masterClrMapping/>
  </p:clrMapOvr>
  <p:transition spd="slow">
    <p:cove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2B515E-B2D3-4460-B4C9-1BFC722D63C8}"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26.05.2019</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EAD9C-612A-4400-9AE1-ADE0E6F20C15}"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535991"/>
      </p:ext>
    </p:extLst>
  </p:cSld>
  <p:clrMapOvr>
    <a:masterClrMapping/>
  </p:clrMapOvr>
  <p:transition spd="slow">
    <p:cove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8BB8D0-9A1A-42D6-8BC3-D263825C3F34}" type="datetimeFigureOut">
              <a:rPr kumimoji="0" lang="ru-R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26.05.2019</a:t>
            </a:fld>
            <a:endParaRPr kumimoji="0" lang="ru-RU"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53097-63A0-4B32-A5CD-9E59E265139D}" type="slidenum">
              <a:rPr kumimoji="0" lang="ru-R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5119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8BB8D0-9A1A-42D6-8BC3-D263825C3F34}" type="datetimeFigureOut">
              <a:rPr kumimoji="0" lang="ru-R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26.05.2019</a:t>
            </a:fld>
            <a:endParaRPr kumimoji="0" lang="ru-RU"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53097-63A0-4B32-A5CD-9E59E265139D}" type="slidenum">
              <a:rPr kumimoji="0" lang="ru-R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9150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smtClean="0"/>
              <a:t>Образец заголовка</a:t>
            </a:r>
            <a:endParaRPr lang="ru-RU"/>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8BB8D0-9A1A-42D6-8BC3-D263825C3F34}" type="datetimeFigureOut">
              <a:rPr kumimoji="0" lang="ru-R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26.05.2019</a:t>
            </a:fld>
            <a:endParaRPr kumimoji="0" lang="ru-RU"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53097-63A0-4B32-A5CD-9E59E265139D}" type="slidenum">
              <a:rPr kumimoji="0" lang="ru-R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50943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8BB8D0-9A1A-42D6-8BC3-D263825C3F34}" type="datetimeFigureOut">
              <a:rPr kumimoji="0" lang="ru-R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26.05.2019</a:t>
            </a:fld>
            <a:endParaRPr kumimoji="0" lang="ru-RU"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53097-63A0-4B32-A5CD-9E59E265139D}" type="slidenum">
              <a:rPr kumimoji="0" lang="ru-R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43837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8BB8D0-9A1A-42D6-8BC3-D263825C3F34}" type="datetimeFigureOut">
              <a:rPr kumimoji="0" lang="ru-R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26.05.2019</a:t>
            </a:fld>
            <a:endParaRPr kumimoji="0" lang="ru-RU"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Нижний колонтитул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Номер слайда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53097-63A0-4B32-A5CD-9E59E265139D}" type="slidenum">
              <a:rPr kumimoji="0" lang="ru-R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5134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8BB8D0-9A1A-42D6-8BC3-D263825C3F34}" type="datetimeFigureOut">
              <a:rPr kumimoji="0" lang="ru-R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26.05.2019</a:t>
            </a:fld>
            <a:endParaRPr kumimoji="0" lang="ru-RU"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Нижний колонтитул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омер слайда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53097-63A0-4B32-A5CD-9E59E265139D}" type="slidenum">
              <a:rPr kumimoji="0" lang="ru-R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9897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4E7BB1E9-88C8-4A2D-9541-CC86CE44517E}" type="datetimeFigureOut">
              <a:rPr lang="ru-RU" smtClean="0"/>
              <a:t>26.05.2019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30BD446-C5CF-41E7-A9B4-707F0B320C0F}" type="slidenum">
              <a:rPr lang="ru-RU" smtClean="0"/>
              <a:t>‹#›</a:t>
            </a:fld>
            <a:endParaRPr lang="ru-RU"/>
          </a:p>
        </p:txBody>
      </p:sp>
    </p:spTree>
    <p:extLst>
      <p:ext uri="{BB962C8B-B14F-4D97-AF65-F5344CB8AC3E}">
        <p14:creationId xmlns:p14="http://schemas.microsoft.com/office/powerpoint/2010/main" val="41466169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8BB8D0-9A1A-42D6-8BC3-D263825C3F34}" type="datetimeFigureOut">
              <a:rPr kumimoji="0" lang="ru-R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26.05.2019</a:t>
            </a:fld>
            <a:endParaRPr kumimoji="0" lang="ru-RU"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Нижний колонтитул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53097-63A0-4B32-A5CD-9E59E265139D}" type="slidenum">
              <a:rPr kumimoji="0" lang="ru-R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3459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8BB8D0-9A1A-42D6-8BC3-D263825C3F34}" type="datetimeFigureOut">
              <a:rPr kumimoji="0" lang="ru-R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26.05.2019</a:t>
            </a:fld>
            <a:endParaRPr kumimoji="0" lang="ru-RU"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53097-63A0-4B32-A5CD-9E59E265139D}" type="slidenum">
              <a:rPr kumimoji="0" lang="ru-R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7826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8BB8D0-9A1A-42D6-8BC3-D263825C3F34}" type="datetimeFigureOut">
              <a:rPr kumimoji="0" lang="ru-R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26.05.2019</a:t>
            </a:fld>
            <a:endParaRPr kumimoji="0" lang="ru-RU"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53097-63A0-4B32-A5CD-9E59E265139D}" type="slidenum">
              <a:rPr kumimoji="0" lang="ru-R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16504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8BB8D0-9A1A-42D6-8BC3-D263825C3F34}" type="datetimeFigureOut">
              <a:rPr kumimoji="0" lang="ru-R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26.05.2019</a:t>
            </a:fld>
            <a:endParaRPr kumimoji="0" lang="ru-RU"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53097-63A0-4B32-A5CD-9E59E265139D}" type="slidenum">
              <a:rPr kumimoji="0" lang="ru-R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2366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365125"/>
            <a:ext cx="1971675"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8BB8D0-9A1A-42D6-8BC3-D263825C3F34}" type="datetimeFigureOut">
              <a:rPr kumimoji="0" lang="ru-R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26.05.2019</a:t>
            </a:fld>
            <a:endParaRPr kumimoji="0" lang="ru-RU"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153097-63A0-4B32-A5CD-9E59E265139D}" type="slidenum">
              <a:rPr kumimoji="0" lang="ru-R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8170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4E7BB1E9-88C8-4A2D-9541-CC86CE44517E}" type="datetimeFigureOut">
              <a:rPr lang="ru-RU" smtClean="0"/>
              <a:t>26.05.2019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30BD446-C5CF-41E7-A9B4-707F0B320C0F}" type="slidenum">
              <a:rPr lang="ru-RU" smtClean="0"/>
              <a:t>‹#›</a:t>
            </a:fld>
            <a:endParaRPr lang="ru-RU"/>
          </a:p>
        </p:txBody>
      </p:sp>
    </p:spTree>
    <p:extLst>
      <p:ext uri="{BB962C8B-B14F-4D97-AF65-F5344CB8AC3E}">
        <p14:creationId xmlns:p14="http://schemas.microsoft.com/office/powerpoint/2010/main" val="249025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4E7BB1E9-88C8-4A2D-9541-CC86CE44517E}" type="datetimeFigureOut">
              <a:rPr lang="ru-RU" smtClean="0"/>
              <a:t>26.05.2019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30BD446-C5CF-41E7-A9B4-707F0B320C0F}" type="slidenum">
              <a:rPr lang="ru-RU" smtClean="0"/>
              <a:t>‹#›</a:t>
            </a:fld>
            <a:endParaRPr lang="ru-RU"/>
          </a:p>
        </p:txBody>
      </p:sp>
    </p:spTree>
    <p:extLst>
      <p:ext uri="{BB962C8B-B14F-4D97-AF65-F5344CB8AC3E}">
        <p14:creationId xmlns:p14="http://schemas.microsoft.com/office/powerpoint/2010/main" val="733385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7BB1E9-88C8-4A2D-9541-CC86CE44517E}" type="datetimeFigureOut">
              <a:rPr lang="ru-RU" smtClean="0"/>
              <a:t>26.05.2019</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30BD446-C5CF-41E7-A9B4-707F0B320C0F}" type="slidenum">
              <a:rPr lang="ru-RU" smtClean="0"/>
              <a:t>‹#›</a:t>
            </a:fld>
            <a:endParaRPr lang="ru-RU"/>
          </a:p>
        </p:txBody>
      </p:sp>
    </p:spTree>
    <p:extLst>
      <p:ext uri="{BB962C8B-B14F-4D97-AF65-F5344CB8AC3E}">
        <p14:creationId xmlns:p14="http://schemas.microsoft.com/office/powerpoint/2010/main" val="2075838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E7BB1E9-88C8-4A2D-9541-CC86CE44517E}" type="datetimeFigureOut">
              <a:rPr lang="ru-RU" smtClean="0"/>
              <a:t>26.05.2019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30BD446-C5CF-41E7-A9B4-707F0B320C0F}" type="slidenum">
              <a:rPr lang="ru-RU" smtClean="0"/>
              <a:t>‹#›</a:t>
            </a:fld>
            <a:endParaRPr lang="ru-RU"/>
          </a:p>
        </p:txBody>
      </p:sp>
    </p:spTree>
    <p:extLst>
      <p:ext uri="{BB962C8B-B14F-4D97-AF65-F5344CB8AC3E}">
        <p14:creationId xmlns:p14="http://schemas.microsoft.com/office/powerpoint/2010/main" val="878836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E7BB1E9-88C8-4A2D-9541-CC86CE44517E}" type="datetimeFigureOut">
              <a:rPr lang="ru-RU" smtClean="0"/>
              <a:t>26.05.2019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30BD446-C5CF-41E7-A9B4-707F0B320C0F}" type="slidenum">
              <a:rPr lang="ru-RU" smtClean="0"/>
              <a:t>‹#›</a:t>
            </a:fld>
            <a:endParaRPr lang="ru-RU"/>
          </a:p>
        </p:txBody>
      </p:sp>
    </p:spTree>
    <p:extLst>
      <p:ext uri="{BB962C8B-B14F-4D97-AF65-F5344CB8AC3E}">
        <p14:creationId xmlns:p14="http://schemas.microsoft.com/office/powerpoint/2010/main" val="3734317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7BB1E9-88C8-4A2D-9541-CC86CE44517E}" type="datetimeFigureOut">
              <a:rPr lang="ru-RU" smtClean="0"/>
              <a:t>26.05.2019</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BD446-C5CF-41E7-A9B4-707F0B320C0F}" type="slidenum">
              <a:rPr lang="ru-RU" smtClean="0"/>
              <a:t>‹#›</a:t>
            </a:fld>
            <a:endParaRPr lang="ru-RU"/>
          </a:p>
        </p:txBody>
      </p:sp>
    </p:spTree>
    <p:extLst>
      <p:ext uri="{BB962C8B-B14F-4D97-AF65-F5344CB8AC3E}">
        <p14:creationId xmlns:p14="http://schemas.microsoft.com/office/powerpoint/2010/main" val="5424753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222B515E-B2D3-4460-B4C9-1BFC722D63C8}" type="datetimeFigureOut">
              <a:rPr lang="ru-RU" smtClean="0">
                <a:solidFill>
                  <a:prstClr val="black">
                    <a:tint val="75000"/>
                  </a:prstClr>
                </a:solidFill>
              </a:rPr>
              <a:pPr>
                <a:defRPr/>
              </a:pPr>
              <a:t>26.05.2019</a:t>
            </a:fld>
            <a:endParaRPr lang="ru-RU">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ru-RU">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FCEAD9C-612A-4400-9AE1-ADE0E6F20C15}"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4029076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22B515E-B2D3-4460-B4C9-1BFC722D63C8}"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26.05.2019</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FCEAD9C-612A-4400-9AE1-ADE0E6F20C15}"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24206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A8BB8D0-9A1A-42D6-8BC3-D263825C3F34}" type="datetimeFigureOut">
              <a:rPr kumimoji="0" lang="ru-R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26.05.2019</a:t>
            </a:fld>
            <a:endParaRPr kumimoji="0" lang="ru-RU"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B153097-63A0-4B32-A5CD-9E59E265139D}" type="slidenum">
              <a:rPr kumimoji="0" lang="ru-R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87789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8.pn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3.png"/></Relationships>
</file>

<file path=ppt/slides/_rels/slide10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8.png"/><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3.png"/></Relationships>
</file>

<file path=ppt/slides/_rels/slide10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8.png"/><Relationship Id="rId2" Type="http://schemas.openxmlformats.org/officeDocument/2006/relationships/notesSlide" Target="../notesSlides/notesSlide76.xml"/><Relationship Id="rId1" Type="http://schemas.openxmlformats.org/officeDocument/2006/relationships/slideLayout" Target="../slideLayouts/slideLayout1.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3.png"/></Relationships>
</file>

<file path=ppt/slides/_rels/slide10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8.png"/><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3.png"/></Relationships>
</file>

<file path=ppt/slides/_rels/slide10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8.png"/><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3.png"/></Relationships>
</file>

<file path=ppt/slides/_rels/slide10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8.png"/><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3.png"/></Relationships>
</file>

<file path=ppt/slides/_rels/slide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10.xml.rels><?xml version="1.0" encoding="UTF-8" standalone="yes"?>
<Relationships xmlns="http://schemas.openxmlformats.org/package/2006/relationships"><Relationship Id="rId8" Type="http://schemas.openxmlformats.org/officeDocument/2006/relationships/hyperlink" Target="http://www.astrosurf.com/luxorion/Images/milkyway-mellinger.jpg" TargetMode="External"/><Relationship Id="rId13" Type="http://schemas.openxmlformats.org/officeDocument/2006/relationships/hyperlink" Target="https://www.jpl.nasa.gov/spaceimages/details.php?id=pia18915" TargetMode="External"/><Relationship Id="rId3" Type="http://schemas.openxmlformats.org/officeDocument/2006/relationships/image" Target="../media/image2.png"/><Relationship Id="rId7" Type="http://schemas.openxmlformats.org/officeDocument/2006/relationships/hyperlink" Target="https://postnauka.ru/themes/galaxy" TargetMode="External"/><Relationship Id="rId12" Type="http://schemas.openxmlformats.org/officeDocument/2006/relationships/hyperlink" Target="http://www.esa.int/spaceinimages/Images/2016/04/A_Milky_Way_Mixer_Amongst_the_Stars" TargetMode="External"/><Relationship Id="rId2" Type="http://schemas.openxmlformats.org/officeDocument/2006/relationships/notesSlide" Target="../notesSlides/notesSlide84.xml"/><Relationship Id="rId1" Type="http://schemas.openxmlformats.org/officeDocument/2006/relationships/slideLayout" Target="../slideLayouts/slideLayout1.xml"/><Relationship Id="rId6" Type="http://schemas.openxmlformats.org/officeDocument/2006/relationships/hyperlink" Target="https://www.youtube.com/watch?v=3cZ2PavZups" TargetMode="External"/><Relationship Id="rId11" Type="http://schemas.openxmlformats.org/officeDocument/2006/relationships/hyperlink" Target="http://chandra.harvard.edu/photo/2009/gcenter" TargetMode="External"/><Relationship Id="rId5" Type="http://schemas.openxmlformats.org/officeDocument/2006/relationships/hyperlink" Target="http://stellaria.school/" TargetMode="External"/><Relationship Id="rId10" Type="http://schemas.openxmlformats.org/officeDocument/2006/relationships/hyperlink" Target="http://www.esa.int/spaceinimages/Images/2018/05/Our_galaxy_s_heart" TargetMode="External"/><Relationship Id="rId4" Type="http://schemas.openxmlformats.org/officeDocument/2006/relationships/hyperlink" Target="http://www.astronet.ru/" TargetMode="External"/><Relationship Id="rId9" Type="http://schemas.openxmlformats.org/officeDocument/2006/relationships/hyperlink" Target="https://phys.org/news/2016-03-students-milky-dwarf-stars.html" TargetMode="External"/><Relationship Id="rId14" Type="http://schemas.openxmlformats.org/officeDocument/2006/relationships/hyperlink" Target="http://www.spacetelescope.org/news/heic1314"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6.xml"/><Relationship Id="rId1" Type="http://schemas.openxmlformats.org/officeDocument/2006/relationships/slideLayout" Target="../slideLayouts/slideLayout1.xml"/><Relationship Id="rId5" Type="http://schemas.openxmlformats.org/officeDocument/2006/relationships/image" Target="../media/image183.gif"/><Relationship Id="rId4" Type="http://schemas.openxmlformats.org/officeDocument/2006/relationships/image" Target="../media/image182.gif"/></Relationships>
</file>

<file path=ppt/slides/_rels/slide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184.jpg"/></Relationships>
</file>

<file path=ppt/slides/_rels/slide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185.png"/></Relationships>
</file>

<file path=ppt/slides/_rels/slide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9.xml"/><Relationship Id="rId1" Type="http://schemas.openxmlformats.org/officeDocument/2006/relationships/slideLayout" Target="../slideLayouts/slideLayout1.xml"/><Relationship Id="rId5" Type="http://schemas.openxmlformats.org/officeDocument/2006/relationships/image" Target="../media/image187.jpeg"/><Relationship Id="rId4" Type="http://schemas.openxmlformats.org/officeDocument/2006/relationships/image" Target="../media/image186.jpg"/></Relationships>
</file>

<file path=ppt/slides/_rels/slide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0.xml"/><Relationship Id="rId1" Type="http://schemas.openxmlformats.org/officeDocument/2006/relationships/slideLayout" Target="../slideLayouts/slideLayout1.xml"/><Relationship Id="rId5" Type="http://schemas.openxmlformats.org/officeDocument/2006/relationships/image" Target="../media/image189.jpeg"/><Relationship Id="rId4" Type="http://schemas.openxmlformats.org/officeDocument/2006/relationships/image" Target="../media/image188.png"/></Relationships>
</file>

<file path=ppt/slides/_rels/slide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openxmlformats.org/officeDocument/2006/relationships/image" Target="../media/image190.jpg"/></Relationships>
</file>

<file path=ppt/slides/_rels/slide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2.xml"/><Relationship Id="rId1" Type="http://schemas.openxmlformats.org/officeDocument/2006/relationships/slideLayout" Target="../slideLayouts/slideLayout1.xml"/><Relationship Id="rId5" Type="http://schemas.openxmlformats.org/officeDocument/2006/relationships/image" Target="../media/image191.png"/><Relationship Id="rId4" Type="http://schemas.openxmlformats.org/officeDocument/2006/relationships/hyperlink" Target="http://stars.chromeexperiments.com/" TargetMode="External"/></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2.png"/><Relationship Id="rId5" Type="http://schemas.openxmlformats.org/officeDocument/2006/relationships/image" Target="../media/image2.png"/><Relationship Id="rId4" Type="http://schemas.openxmlformats.org/officeDocument/2006/relationships/notesSlide" Target="../notesSlides/notesSlide93.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20.jpeg"/><Relationship Id="rId4" Type="http://schemas.openxmlformats.org/officeDocument/2006/relationships/image" Target="../media/image19.jpeg"/></Relationships>
</file>

<file path=ppt/slides/_rels/slide120.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notesSlide" Target="../notesSlides/notesSlide9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5.xml"/><Relationship Id="rId1" Type="http://schemas.openxmlformats.org/officeDocument/2006/relationships/slideLayout" Target="../slideLayouts/slideLayout1.xml"/><Relationship Id="rId6" Type="http://schemas.openxmlformats.org/officeDocument/2006/relationships/image" Target="../media/image196.jpg"/><Relationship Id="rId5" Type="http://schemas.openxmlformats.org/officeDocument/2006/relationships/image" Target="../media/image195.jpg"/><Relationship Id="rId4" Type="http://schemas.openxmlformats.org/officeDocument/2006/relationships/image" Target="../media/image194.jpg"/></Relationships>
</file>

<file path=ppt/slides/_rels/slide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6.xml"/><Relationship Id="rId1" Type="http://schemas.openxmlformats.org/officeDocument/2006/relationships/slideLayout" Target="../slideLayouts/slideLayout1.xml"/><Relationship Id="rId6" Type="http://schemas.openxmlformats.org/officeDocument/2006/relationships/image" Target="../media/image199.jpg"/><Relationship Id="rId5" Type="http://schemas.openxmlformats.org/officeDocument/2006/relationships/image" Target="../media/image198.jpg"/><Relationship Id="rId4" Type="http://schemas.openxmlformats.org/officeDocument/2006/relationships/image" Target="../media/image197.jpeg"/></Relationships>
</file>

<file path=ppt/slides/_rels/slide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7.xml"/><Relationship Id="rId1" Type="http://schemas.openxmlformats.org/officeDocument/2006/relationships/slideLayout" Target="../slideLayouts/slideLayout1.xml"/><Relationship Id="rId6" Type="http://schemas.openxmlformats.org/officeDocument/2006/relationships/image" Target="../media/image202.jpg"/><Relationship Id="rId5" Type="http://schemas.openxmlformats.org/officeDocument/2006/relationships/image" Target="../media/image201.jpg"/><Relationship Id="rId4" Type="http://schemas.openxmlformats.org/officeDocument/2006/relationships/image" Target="../media/image200.png"/></Relationships>
</file>

<file path=ppt/slides/_rels/slide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8.xml"/><Relationship Id="rId1" Type="http://schemas.openxmlformats.org/officeDocument/2006/relationships/slideLayout" Target="../slideLayouts/slideLayout1.xml"/><Relationship Id="rId5" Type="http://schemas.openxmlformats.org/officeDocument/2006/relationships/image" Target="../media/image204.jpeg"/><Relationship Id="rId4" Type="http://schemas.openxmlformats.org/officeDocument/2006/relationships/image" Target="../media/image203.png"/></Relationships>
</file>

<file path=ppt/slides/_rels/slide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9.xml"/><Relationship Id="rId1" Type="http://schemas.openxmlformats.org/officeDocument/2006/relationships/slideLayout" Target="../slideLayouts/slideLayout1.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5.jpg"/></Relationships>
</file>

<file path=ppt/slides/_rels/slide126.xml.rels><?xml version="1.0" encoding="UTF-8" standalone="yes"?>
<Relationships xmlns="http://schemas.openxmlformats.org/package/2006/relationships"><Relationship Id="rId3" Type="http://schemas.openxmlformats.org/officeDocument/2006/relationships/image" Target="../media/image208.jpg"/><Relationship Id="rId2" Type="http://schemas.openxmlformats.org/officeDocument/2006/relationships/notesSlide" Target="../notesSlides/notesSlide10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image" Target="../media/image209.png"/></Relationships>
</file>

<file path=ppt/slides/_rels/slide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2.xml"/><Relationship Id="rId1" Type="http://schemas.openxmlformats.org/officeDocument/2006/relationships/slideLayout" Target="../slideLayouts/slideLayout1.xml"/><Relationship Id="rId5" Type="http://schemas.openxmlformats.org/officeDocument/2006/relationships/image" Target="../media/image211.jpg"/><Relationship Id="rId4" Type="http://schemas.openxmlformats.org/officeDocument/2006/relationships/image" Target="../media/image210.jpg"/></Relationships>
</file>

<file path=ppt/slides/_rels/slide1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5.jpg"/><Relationship Id="rId2" Type="http://schemas.openxmlformats.org/officeDocument/2006/relationships/notesSlide" Target="../notesSlides/notesSlide103.xml"/><Relationship Id="rId1" Type="http://schemas.openxmlformats.org/officeDocument/2006/relationships/slideLayout" Target="../slideLayouts/slideLayout1.xml"/><Relationship Id="rId6" Type="http://schemas.openxmlformats.org/officeDocument/2006/relationships/image" Target="../media/image214.jpeg"/><Relationship Id="rId5" Type="http://schemas.openxmlformats.org/officeDocument/2006/relationships/image" Target="../media/image213.jpg"/><Relationship Id="rId4" Type="http://schemas.openxmlformats.org/officeDocument/2006/relationships/image" Target="../media/image212.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jpeg"/><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22.png"/></Relationships>
</file>

<file path=ppt/slides/_rels/slide1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4.xml"/><Relationship Id="rId1" Type="http://schemas.openxmlformats.org/officeDocument/2006/relationships/slideLayout" Target="../slideLayouts/slideLayout1.xml"/><Relationship Id="rId5" Type="http://schemas.openxmlformats.org/officeDocument/2006/relationships/image" Target="../media/image217.jpeg"/><Relationship Id="rId4" Type="http://schemas.openxmlformats.org/officeDocument/2006/relationships/image" Target="../media/image216.jpeg"/></Relationships>
</file>

<file path=ppt/slides/_rels/slide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5.xml"/><Relationship Id="rId1" Type="http://schemas.openxmlformats.org/officeDocument/2006/relationships/slideLayout" Target="../slideLayouts/slideLayout1.xml"/><Relationship Id="rId4" Type="http://schemas.openxmlformats.org/officeDocument/2006/relationships/image" Target="../media/image218.jpg"/></Relationships>
</file>

<file path=ppt/slides/_rels/slide1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6.xml"/><Relationship Id="rId1" Type="http://schemas.openxmlformats.org/officeDocument/2006/relationships/slideLayout" Target="../slideLayouts/slideLayout1.xml"/><Relationship Id="rId5" Type="http://schemas.openxmlformats.org/officeDocument/2006/relationships/image" Target="../media/image220.jpg"/><Relationship Id="rId4" Type="http://schemas.openxmlformats.org/officeDocument/2006/relationships/image" Target="../media/image219.jpg"/></Relationships>
</file>

<file path=ppt/slides/_rels/slide1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7.xml"/><Relationship Id="rId1" Type="http://schemas.openxmlformats.org/officeDocument/2006/relationships/slideLayout" Target="../slideLayouts/slideLayout1.xml"/><Relationship Id="rId6" Type="http://schemas.openxmlformats.org/officeDocument/2006/relationships/image" Target="../media/image222.JPG"/><Relationship Id="rId5" Type="http://schemas.openxmlformats.org/officeDocument/2006/relationships/image" Target="NULL"/><Relationship Id="rId4" Type="http://schemas.openxmlformats.org/officeDocument/2006/relationships/image" Target="../media/image221.gif"/></Relationships>
</file>

<file path=ppt/slides/_rels/slide13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4.jpeg"/><Relationship Id="rId2" Type="http://schemas.openxmlformats.org/officeDocument/2006/relationships/notesSlide" Target="../notesSlides/notesSlide108.xml"/><Relationship Id="rId1" Type="http://schemas.openxmlformats.org/officeDocument/2006/relationships/slideLayout" Target="../slideLayouts/slideLayout1.xml"/><Relationship Id="rId6" Type="http://schemas.openxmlformats.org/officeDocument/2006/relationships/image" Target="../media/image223.png"/><Relationship Id="rId5" Type="http://schemas.openxmlformats.org/officeDocument/2006/relationships/image" Target="NULL"/><Relationship Id="rId4" Type="http://schemas.openxmlformats.org/officeDocument/2006/relationships/image" Target="NULL"/></Relationships>
</file>

<file path=ppt/slides/_rels/slide1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9.xml"/><Relationship Id="rId1" Type="http://schemas.openxmlformats.org/officeDocument/2006/relationships/slideLayout" Target="../slideLayouts/slideLayout1.xml"/><Relationship Id="rId6" Type="http://schemas.openxmlformats.org/officeDocument/2006/relationships/image" Target="../media/image227.jpg"/><Relationship Id="rId5" Type="http://schemas.openxmlformats.org/officeDocument/2006/relationships/image" Target="../media/image226.jpg"/><Relationship Id="rId4" Type="http://schemas.openxmlformats.org/officeDocument/2006/relationships/image" Target="../media/image225.jpg"/></Relationships>
</file>

<file path=ppt/slides/_rels/slide1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0.xml"/><Relationship Id="rId1" Type="http://schemas.openxmlformats.org/officeDocument/2006/relationships/slideLayout" Target="../slideLayouts/slideLayout1.xml"/><Relationship Id="rId6" Type="http://schemas.openxmlformats.org/officeDocument/2006/relationships/image" Target="../media/image230.jpg"/><Relationship Id="rId5" Type="http://schemas.openxmlformats.org/officeDocument/2006/relationships/image" Target="../media/image229.jpg"/><Relationship Id="rId4" Type="http://schemas.openxmlformats.org/officeDocument/2006/relationships/image" Target="../media/image228.jpg"/></Relationships>
</file>

<file path=ppt/slides/_rels/slide137.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11.xml"/><Relationship Id="rId1" Type="http://schemas.openxmlformats.org/officeDocument/2006/relationships/slideLayout" Target="../slideLayouts/slideLayout1.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2.png"/></Relationships>
</file>

<file path=ppt/slides/_rels/slide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2.xml"/><Relationship Id="rId1" Type="http://schemas.openxmlformats.org/officeDocument/2006/relationships/slideLayout" Target="../slideLayouts/slideLayout1.xml"/><Relationship Id="rId4" Type="http://schemas.openxmlformats.org/officeDocument/2006/relationships/image" Target="../media/image231.png"/></Relationships>
</file>

<file path=ppt/slides/_rels/slide1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3.xml"/><Relationship Id="rId1" Type="http://schemas.openxmlformats.org/officeDocument/2006/relationships/slideLayout" Target="../slideLayouts/slideLayout1.xml"/><Relationship Id="rId5" Type="http://schemas.openxmlformats.org/officeDocument/2006/relationships/image" Target="../media/image233.png"/><Relationship Id="rId4" Type="http://schemas.openxmlformats.org/officeDocument/2006/relationships/image" Target="../media/image232.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4.xml"/><Relationship Id="rId1" Type="http://schemas.openxmlformats.org/officeDocument/2006/relationships/slideLayout" Target="../slideLayouts/slideLayout1.xml"/><Relationship Id="rId5" Type="http://schemas.openxmlformats.org/officeDocument/2006/relationships/image" Target="../media/image235.png"/><Relationship Id="rId4" Type="http://schemas.openxmlformats.org/officeDocument/2006/relationships/image" Target="../media/image234.jpg"/></Relationships>
</file>

<file path=ppt/slides/_rels/slide1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5.xml"/><Relationship Id="rId1" Type="http://schemas.openxmlformats.org/officeDocument/2006/relationships/slideLayout" Target="../slideLayouts/slideLayout1.xml"/><Relationship Id="rId4" Type="http://schemas.openxmlformats.org/officeDocument/2006/relationships/image" Target="../media/image234.jpg"/></Relationships>
</file>

<file path=ppt/slides/_rels/slide142.xml.rels><?xml version="1.0" encoding="UTF-8" standalone="yes"?>
<Relationships xmlns="http://schemas.openxmlformats.org/package/2006/relationships"><Relationship Id="rId8" Type="http://schemas.openxmlformats.org/officeDocument/2006/relationships/image" Target="../media/image239.png"/><Relationship Id="rId3" Type="http://schemas.openxmlformats.org/officeDocument/2006/relationships/image" Target="../media/image2.png"/><Relationship Id="rId7" Type="http://schemas.openxmlformats.org/officeDocument/2006/relationships/image" Target="../media/image238.png"/><Relationship Id="rId2" Type="http://schemas.openxmlformats.org/officeDocument/2006/relationships/notesSlide" Target="../notesSlides/notesSlide116.xml"/><Relationship Id="rId1" Type="http://schemas.openxmlformats.org/officeDocument/2006/relationships/slideLayout" Target="../slideLayouts/slideLayout1.xml"/><Relationship Id="rId6" Type="http://schemas.openxmlformats.org/officeDocument/2006/relationships/image" Target="../media/image237.png"/><Relationship Id="rId5" Type="http://schemas.openxmlformats.org/officeDocument/2006/relationships/hyperlink" Target="http://spheres.prosv.ru/physics/about/224/2723/" TargetMode="External"/><Relationship Id="rId4" Type="http://schemas.openxmlformats.org/officeDocument/2006/relationships/image" Target="../media/image236.png"/></Relationships>
</file>

<file path=ppt/slides/_rels/slide1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7.xml"/><Relationship Id="rId1" Type="http://schemas.openxmlformats.org/officeDocument/2006/relationships/slideLayout" Target="../slideLayouts/slideLayout1.xml"/><Relationship Id="rId6" Type="http://schemas.openxmlformats.org/officeDocument/2006/relationships/image" Target="../media/image242.png"/><Relationship Id="rId5" Type="http://schemas.openxmlformats.org/officeDocument/2006/relationships/image" Target="../media/image241.png"/><Relationship Id="rId4" Type="http://schemas.openxmlformats.org/officeDocument/2006/relationships/image" Target="../media/image240.png"/></Relationships>
</file>

<file path=ppt/slides/_rels/slide1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8.xml"/><Relationship Id="rId1" Type="http://schemas.openxmlformats.org/officeDocument/2006/relationships/slideLayout" Target="../slideLayouts/slideLayout1.xml"/><Relationship Id="rId6" Type="http://schemas.openxmlformats.org/officeDocument/2006/relationships/image" Target="../media/image245.png"/><Relationship Id="rId5" Type="http://schemas.openxmlformats.org/officeDocument/2006/relationships/image" Target="../media/image244.png"/><Relationship Id="rId4" Type="http://schemas.openxmlformats.org/officeDocument/2006/relationships/image" Target="../media/image243.png"/></Relationships>
</file>

<file path=ppt/slides/_rels/slide1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8" Type="http://schemas.openxmlformats.org/officeDocument/2006/relationships/hyperlink" Target="https://postnauka.ru/video/79302" TargetMode="External"/><Relationship Id="rId3" Type="http://schemas.openxmlformats.org/officeDocument/2006/relationships/image" Target="../media/image2.png"/><Relationship Id="rId7" Type="http://schemas.openxmlformats.org/officeDocument/2006/relationships/hyperlink" Target="https://postnauka.ru/faq/63504" TargetMode="External"/><Relationship Id="rId2" Type="http://schemas.openxmlformats.org/officeDocument/2006/relationships/notesSlide" Target="../notesSlides/notesSlide122.xml"/><Relationship Id="rId1" Type="http://schemas.openxmlformats.org/officeDocument/2006/relationships/slideLayout" Target="../slideLayouts/slideLayout1.xml"/><Relationship Id="rId6" Type="http://schemas.openxmlformats.org/officeDocument/2006/relationships/hyperlink" Target="https://elementy.ru/trefil/21182/Paradoks_Olbersa" TargetMode="External"/><Relationship Id="rId5" Type="http://schemas.openxmlformats.org/officeDocument/2006/relationships/hyperlink" Target="http://stellaria.school/" TargetMode="External"/><Relationship Id="rId10" Type="http://schemas.openxmlformats.org/officeDocument/2006/relationships/hyperlink" Target="https://postnauka.ru/animate/79408" TargetMode="External"/><Relationship Id="rId4" Type="http://schemas.openxmlformats.org/officeDocument/2006/relationships/hyperlink" Target="http://www.astronet.ru/" TargetMode="External"/><Relationship Id="rId9" Type="http://schemas.openxmlformats.org/officeDocument/2006/relationships/hyperlink" Target="https://postnauka.ru/animate/88761"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246.jpg"/><Relationship Id="rId2" Type="http://schemas.openxmlformats.org/officeDocument/2006/relationships/notesSlide" Target="../notesSlides/notesSlide12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1.png"/><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25.jpeg"/></Relationships>
</file>

<file path=ppt/slides/_rels/slide1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4.xml"/><Relationship Id="rId1" Type="http://schemas.openxmlformats.org/officeDocument/2006/relationships/slideLayout" Target="../slideLayouts/slideLayout1.xml"/><Relationship Id="rId5" Type="http://schemas.openxmlformats.org/officeDocument/2006/relationships/image" Target="../media/image248.jpg"/><Relationship Id="rId4" Type="http://schemas.openxmlformats.org/officeDocument/2006/relationships/image" Target="../media/image247.jpg"/></Relationships>
</file>

<file path=ppt/slides/_rels/slide1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5.xml"/><Relationship Id="rId1" Type="http://schemas.openxmlformats.org/officeDocument/2006/relationships/slideLayout" Target="../slideLayouts/slideLayout1.xml"/><Relationship Id="rId5" Type="http://schemas.openxmlformats.org/officeDocument/2006/relationships/image" Target="../media/image250.png"/><Relationship Id="rId4" Type="http://schemas.openxmlformats.org/officeDocument/2006/relationships/image" Target="../media/image249.jpg"/></Relationships>
</file>

<file path=ppt/slides/_rels/slide1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6.xml"/><Relationship Id="rId1" Type="http://schemas.openxmlformats.org/officeDocument/2006/relationships/slideLayout" Target="../slideLayouts/slideLayout1.xml"/><Relationship Id="rId4" Type="http://schemas.openxmlformats.org/officeDocument/2006/relationships/image" Target="../media/image251.png"/></Relationships>
</file>

<file path=ppt/slides/_rels/slide15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4.jpeg"/><Relationship Id="rId2" Type="http://schemas.openxmlformats.org/officeDocument/2006/relationships/notesSlide" Target="../notesSlides/notesSlide127.xml"/><Relationship Id="rId1" Type="http://schemas.openxmlformats.org/officeDocument/2006/relationships/slideLayout" Target="../slideLayouts/slideLayout1.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223.png"/></Relationships>
</file>

<file path=ppt/slides/_rels/slide1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8.xml"/><Relationship Id="rId1" Type="http://schemas.openxmlformats.org/officeDocument/2006/relationships/slideLayout" Target="../slideLayouts/slideLayout1.xml"/><Relationship Id="rId6" Type="http://schemas.openxmlformats.org/officeDocument/2006/relationships/image" Target="NULL"/><Relationship Id="rId5" Type="http://schemas.openxmlformats.org/officeDocument/2006/relationships/image" Target="../media/image253.JPG"/><Relationship Id="rId4" Type="http://schemas.openxmlformats.org/officeDocument/2006/relationships/image" Target="../media/image252.png"/></Relationships>
</file>

<file path=ppt/slides/_rels/slide1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9.xml"/><Relationship Id="rId1" Type="http://schemas.openxmlformats.org/officeDocument/2006/relationships/slideLayout" Target="../slideLayouts/slideLayout1.xml"/><Relationship Id="rId5" Type="http://schemas.openxmlformats.org/officeDocument/2006/relationships/image" Target="../media/image253.JPG"/><Relationship Id="rId4" Type="http://schemas.openxmlformats.org/officeDocument/2006/relationships/image" Target="../media/image252.png"/></Relationships>
</file>

<file path=ppt/slides/_rels/slide15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7.png"/><Relationship Id="rId2" Type="http://schemas.openxmlformats.org/officeDocument/2006/relationships/notesSlide" Target="../notesSlides/notesSlide130.xml"/><Relationship Id="rId1" Type="http://schemas.openxmlformats.org/officeDocument/2006/relationships/slideLayout" Target="../slideLayouts/slideLayout1.xml"/><Relationship Id="rId6" Type="http://schemas.openxmlformats.org/officeDocument/2006/relationships/image" Target="../media/image256.png"/><Relationship Id="rId5" Type="http://schemas.openxmlformats.org/officeDocument/2006/relationships/image" Target="../media/image255.png"/><Relationship Id="rId4" Type="http://schemas.openxmlformats.org/officeDocument/2006/relationships/image" Target="../media/image254.png"/></Relationships>
</file>

<file path=ppt/slides/_rels/slide15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8.png"/><Relationship Id="rId2" Type="http://schemas.openxmlformats.org/officeDocument/2006/relationships/notesSlide" Target="../notesSlides/notesSlide131.xml"/><Relationship Id="rId1" Type="http://schemas.openxmlformats.org/officeDocument/2006/relationships/slideLayout" Target="../slideLayouts/slideLayout1.xml"/><Relationship Id="rId6" Type="http://schemas.openxmlformats.org/officeDocument/2006/relationships/image" Target="../media/image256.png"/><Relationship Id="rId5" Type="http://schemas.openxmlformats.org/officeDocument/2006/relationships/image" Target="../media/image255.png"/><Relationship Id="rId4" Type="http://schemas.openxmlformats.org/officeDocument/2006/relationships/image" Target="../media/image254.png"/></Relationships>
</file>

<file path=ppt/slides/_rels/slide15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9.png"/><Relationship Id="rId2" Type="http://schemas.openxmlformats.org/officeDocument/2006/relationships/notesSlide" Target="../notesSlides/notesSlide132.xml"/><Relationship Id="rId1" Type="http://schemas.openxmlformats.org/officeDocument/2006/relationships/slideLayout" Target="../slideLayouts/slideLayout1.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15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63.jpg"/><Relationship Id="rId2" Type="http://schemas.openxmlformats.org/officeDocument/2006/relationships/notesSlide" Target="../notesSlides/notesSlide133.xml"/><Relationship Id="rId1" Type="http://schemas.openxmlformats.org/officeDocument/2006/relationships/slideLayout" Target="../slideLayouts/slideLayout1.xml"/><Relationship Id="rId6" Type="http://schemas.openxmlformats.org/officeDocument/2006/relationships/image" Target="../media/image262.jpeg"/><Relationship Id="rId5" Type="http://schemas.openxmlformats.org/officeDocument/2006/relationships/image" Target="../media/image261.jpg"/><Relationship Id="rId4" Type="http://schemas.openxmlformats.org/officeDocument/2006/relationships/image" Target="../media/image260.jpe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4.xml"/><Relationship Id="rId1" Type="http://schemas.openxmlformats.org/officeDocument/2006/relationships/slideLayout" Target="../slideLayouts/slideLayout1.xml"/><Relationship Id="rId5" Type="http://schemas.openxmlformats.org/officeDocument/2006/relationships/image" Target="../media/image264.png"/><Relationship Id="rId4" Type="http://schemas.openxmlformats.org/officeDocument/2006/relationships/image" Target="NULL"/></Relationships>
</file>

<file path=ppt/slides/_rels/slide1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5.xml"/><Relationship Id="rId1" Type="http://schemas.openxmlformats.org/officeDocument/2006/relationships/slideLayout" Target="../slideLayouts/slideLayout1.xml"/><Relationship Id="rId4" Type="http://schemas.openxmlformats.org/officeDocument/2006/relationships/image" Target="../media/image265.gif"/></Relationships>
</file>

<file path=ppt/slides/_rels/slide1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6.xml"/><Relationship Id="rId1" Type="http://schemas.openxmlformats.org/officeDocument/2006/relationships/slideLayout" Target="../slideLayouts/slideLayout1.xml"/><Relationship Id="rId4" Type="http://schemas.openxmlformats.org/officeDocument/2006/relationships/image" Target="../media/image266.JPG"/></Relationships>
</file>

<file path=ppt/slides/_rels/slide1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7.xml"/><Relationship Id="rId1" Type="http://schemas.openxmlformats.org/officeDocument/2006/relationships/slideLayout" Target="../slideLayouts/slideLayout1.xml"/><Relationship Id="rId4" Type="http://schemas.openxmlformats.org/officeDocument/2006/relationships/image" Target="../media/image266.JPG"/></Relationships>
</file>

<file path=ppt/slides/_rels/slide1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8.xml"/><Relationship Id="rId1" Type="http://schemas.openxmlformats.org/officeDocument/2006/relationships/slideLayout" Target="../slideLayouts/slideLayout1.xml"/><Relationship Id="rId4" Type="http://schemas.openxmlformats.org/officeDocument/2006/relationships/image" Target="../media/image266.JPG"/></Relationships>
</file>

<file path=ppt/slides/_rels/slide1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9.xml"/><Relationship Id="rId1" Type="http://schemas.openxmlformats.org/officeDocument/2006/relationships/slideLayout" Target="../slideLayouts/slideLayout1.xml"/><Relationship Id="rId4" Type="http://schemas.openxmlformats.org/officeDocument/2006/relationships/image" Target="../media/image266.JPG"/></Relationships>
</file>

<file path=ppt/slides/_rels/slide166.xml.rels><?xml version="1.0" encoding="UTF-8" standalone="yes"?>
<Relationships xmlns="http://schemas.openxmlformats.org/package/2006/relationships"><Relationship Id="rId3" Type="http://schemas.openxmlformats.org/officeDocument/2006/relationships/image" Target="../media/image268.jpg"/><Relationship Id="rId2" Type="http://schemas.openxmlformats.org/officeDocument/2006/relationships/image" Target="../media/image267.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0.xml"/><Relationship Id="rId1" Type="http://schemas.openxmlformats.org/officeDocument/2006/relationships/slideLayout" Target="../slideLayouts/slideLayout1.xml"/><Relationship Id="rId6" Type="http://schemas.openxmlformats.org/officeDocument/2006/relationships/image" Target="../media/image271.jpg"/><Relationship Id="rId5" Type="http://schemas.openxmlformats.org/officeDocument/2006/relationships/image" Target="../media/image270.png"/><Relationship Id="rId4" Type="http://schemas.openxmlformats.org/officeDocument/2006/relationships/image" Target="../media/image269.png"/></Relationships>
</file>

<file path=ppt/slides/_rels/slide1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1.xml"/><Relationship Id="rId1" Type="http://schemas.openxmlformats.org/officeDocument/2006/relationships/slideLayout" Target="../slideLayouts/slideLayout1.xml"/><Relationship Id="rId5" Type="http://schemas.openxmlformats.org/officeDocument/2006/relationships/image" Target="../media/image273.jpeg"/><Relationship Id="rId4" Type="http://schemas.openxmlformats.org/officeDocument/2006/relationships/image" Target="../media/image272.jpeg"/></Relationships>
</file>

<file path=ppt/slides/_rels/slide1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2.xml"/><Relationship Id="rId1" Type="http://schemas.openxmlformats.org/officeDocument/2006/relationships/slideLayout" Target="../slideLayouts/slideLayout1.xml"/><Relationship Id="rId4" Type="http://schemas.openxmlformats.org/officeDocument/2006/relationships/image" Target="../media/image274.jp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3.xml"/><Relationship Id="rId1" Type="http://schemas.openxmlformats.org/officeDocument/2006/relationships/slideLayout" Target="../slideLayouts/slideLayout1.xml"/><Relationship Id="rId5" Type="http://schemas.openxmlformats.org/officeDocument/2006/relationships/image" Target="../media/image275.jpg"/><Relationship Id="rId4" Type="http://schemas.openxmlformats.org/officeDocument/2006/relationships/image" Target="NULL"/></Relationships>
</file>

<file path=ppt/slides/_rels/slide171.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44.xml"/><Relationship Id="rId1" Type="http://schemas.openxmlformats.org/officeDocument/2006/relationships/slideLayout" Target="../slideLayouts/slideLayout1.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2.png"/></Relationships>
</file>

<file path=ppt/slides/_rels/slide1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5.xml"/><Relationship Id="rId1" Type="http://schemas.openxmlformats.org/officeDocument/2006/relationships/slideLayout" Target="../slideLayouts/slideLayout1.xml"/><Relationship Id="rId4" Type="http://schemas.openxmlformats.org/officeDocument/2006/relationships/image" Target="../media/image276.png"/></Relationships>
</file>

<file path=ppt/slides/_rels/slide1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6.xml"/><Relationship Id="rId1" Type="http://schemas.openxmlformats.org/officeDocument/2006/relationships/slideLayout" Target="../slideLayouts/slideLayout1.xml"/><Relationship Id="rId5" Type="http://schemas.openxmlformats.org/officeDocument/2006/relationships/image" Target="../media/image278.png"/><Relationship Id="rId4" Type="http://schemas.openxmlformats.org/officeDocument/2006/relationships/image" Target="../media/image277.png"/></Relationships>
</file>

<file path=ppt/slides/_rels/slide1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7.xml"/><Relationship Id="rId1" Type="http://schemas.openxmlformats.org/officeDocument/2006/relationships/slideLayout" Target="../slideLayouts/slideLayout1.xml"/><Relationship Id="rId4" Type="http://schemas.openxmlformats.org/officeDocument/2006/relationships/image" Target="../media/image279.png"/></Relationships>
</file>

<file path=ppt/slides/_rels/slide175.xml.rels><?xml version="1.0" encoding="UTF-8" standalone="yes"?>
<Relationships xmlns="http://schemas.openxmlformats.org/package/2006/relationships"><Relationship Id="rId8" Type="http://schemas.openxmlformats.org/officeDocument/2006/relationships/image" Target="../media/image284.png"/><Relationship Id="rId3" Type="http://schemas.openxmlformats.org/officeDocument/2006/relationships/image" Target="../media/image2.png"/><Relationship Id="rId7" Type="http://schemas.openxmlformats.org/officeDocument/2006/relationships/image" Target="../media/image283.png"/><Relationship Id="rId2" Type="http://schemas.openxmlformats.org/officeDocument/2006/relationships/notesSlide" Target="../notesSlides/notesSlide148.xml"/><Relationship Id="rId1" Type="http://schemas.openxmlformats.org/officeDocument/2006/relationships/slideLayout" Target="../slideLayouts/slideLayout1.xml"/><Relationship Id="rId6" Type="http://schemas.openxmlformats.org/officeDocument/2006/relationships/image" Target="../media/image282.png"/><Relationship Id="rId5" Type="http://schemas.openxmlformats.org/officeDocument/2006/relationships/image" Target="../media/image281.png"/><Relationship Id="rId10" Type="http://schemas.openxmlformats.org/officeDocument/2006/relationships/image" Target="../media/image286.png"/><Relationship Id="rId4" Type="http://schemas.openxmlformats.org/officeDocument/2006/relationships/image" Target="../media/image280.png"/><Relationship Id="rId9" Type="http://schemas.openxmlformats.org/officeDocument/2006/relationships/image" Target="../media/image285.png"/></Relationships>
</file>

<file path=ppt/slides/_rels/slide1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9.xml"/><Relationship Id="rId1" Type="http://schemas.openxmlformats.org/officeDocument/2006/relationships/slideLayout" Target="../slideLayouts/slideLayout1.xml"/><Relationship Id="rId5" Type="http://schemas.openxmlformats.org/officeDocument/2006/relationships/image" Target="../media/image288.JPG"/><Relationship Id="rId4" Type="http://schemas.openxmlformats.org/officeDocument/2006/relationships/image" Target="../media/image287.png"/></Relationships>
</file>

<file path=ppt/slides/_rels/slide1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0.xml"/><Relationship Id="rId1" Type="http://schemas.openxmlformats.org/officeDocument/2006/relationships/slideLayout" Target="../slideLayouts/slideLayout1.xml"/><Relationship Id="rId5" Type="http://schemas.openxmlformats.org/officeDocument/2006/relationships/image" Target="../media/image290.JPG"/><Relationship Id="rId4" Type="http://schemas.openxmlformats.org/officeDocument/2006/relationships/image" Target="../media/image289.png"/></Relationships>
</file>

<file path=ppt/slides/_rels/slide1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1.xml"/><Relationship Id="rId1" Type="http://schemas.openxmlformats.org/officeDocument/2006/relationships/slideLayout" Target="../slideLayouts/slideLayout1.xml"/><Relationship Id="rId5" Type="http://schemas.openxmlformats.org/officeDocument/2006/relationships/image" Target="../media/image292.JPG"/><Relationship Id="rId4" Type="http://schemas.openxmlformats.org/officeDocument/2006/relationships/image" Target="../media/image291.png"/></Relationships>
</file>

<file path=ppt/slides/_rels/slide1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2.xml"/><Relationship Id="rId1" Type="http://schemas.openxmlformats.org/officeDocument/2006/relationships/slideLayout" Target="../slideLayouts/slideLayout1.xml"/><Relationship Id="rId6" Type="http://schemas.openxmlformats.org/officeDocument/2006/relationships/image" Target="../media/image294.JPG"/><Relationship Id="rId5" Type="http://schemas.openxmlformats.org/officeDocument/2006/relationships/image" Target="NULL"/><Relationship Id="rId4" Type="http://schemas.openxmlformats.org/officeDocument/2006/relationships/image" Target="../media/image293.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3.xml"/><Relationship Id="rId1" Type="http://schemas.openxmlformats.org/officeDocument/2006/relationships/slideLayout" Target="../slideLayouts/slideLayout1.xml"/><Relationship Id="rId5" Type="http://schemas.openxmlformats.org/officeDocument/2006/relationships/image" Target="../media/image279.png"/><Relationship Id="rId4" Type="http://schemas.openxmlformats.org/officeDocument/2006/relationships/image" Target="../media/image295.png"/></Relationships>
</file>

<file path=ppt/slides/_rels/slide1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4.xml"/><Relationship Id="rId1" Type="http://schemas.openxmlformats.org/officeDocument/2006/relationships/slideLayout" Target="../slideLayouts/slideLayout1.xml"/><Relationship Id="rId5" Type="http://schemas.openxmlformats.org/officeDocument/2006/relationships/image" Target="../media/image297.png"/><Relationship Id="rId4" Type="http://schemas.openxmlformats.org/officeDocument/2006/relationships/image" Target="../media/image296.png"/></Relationships>
</file>

<file path=ppt/slides/_rels/slide1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5.xml"/><Relationship Id="rId1" Type="http://schemas.openxmlformats.org/officeDocument/2006/relationships/slideLayout" Target="../slideLayouts/slideLayout1.xml"/><Relationship Id="rId6" Type="http://schemas.openxmlformats.org/officeDocument/2006/relationships/image" Target="../media/image299.JPG"/><Relationship Id="rId5" Type="http://schemas.openxmlformats.org/officeDocument/2006/relationships/image" Target="NULL"/><Relationship Id="rId4" Type="http://schemas.openxmlformats.org/officeDocument/2006/relationships/image" Target="../media/image298.png"/></Relationships>
</file>

<file path=ppt/slides/_rels/slide183.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image" Target="../media/image300.jpg"/><Relationship Id="rId1" Type="http://schemas.openxmlformats.org/officeDocument/2006/relationships/slideLayout" Target="../slideLayouts/slideLayout24.xml"/><Relationship Id="rId5" Type="http://schemas.openxmlformats.org/officeDocument/2006/relationships/image" Target="../media/image303.png"/><Relationship Id="rId4" Type="http://schemas.openxmlformats.org/officeDocument/2006/relationships/image" Target="../media/image302.png"/></Relationships>
</file>

<file path=ppt/slides/_rels/slide1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4.png"/><Relationship Id="rId1" Type="http://schemas.openxmlformats.org/officeDocument/2006/relationships/slideLayout" Target="../slideLayouts/slideLayout24.xml"/></Relationships>
</file>

<file path=ppt/slides/_rels/slide1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5.jpg"/><Relationship Id="rId1" Type="http://schemas.openxmlformats.org/officeDocument/2006/relationships/slideLayout" Target="../slideLayouts/slideLayout24.xml"/></Relationships>
</file>

<file path=ppt/slides/_rels/slide1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187.xml.rels><?xml version="1.0" encoding="UTF-8" standalone="yes"?>
<Relationships xmlns="http://schemas.openxmlformats.org/package/2006/relationships"><Relationship Id="rId3" Type="http://schemas.openxmlformats.org/officeDocument/2006/relationships/image" Target="../media/image307.jpg"/><Relationship Id="rId2" Type="http://schemas.openxmlformats.org/officeDocument/2006/relationships/image" Target="../media/image306.gif"/><Relationship Id="rId1" Type="http://schemas.openxmlformats.org/officeDocument/2006/relationships/slideLayout" Target="../slideLayouts/slideLayout24.xml"/><Relationship Id="rId5" Type="http://schemas.openxmlformats.org/officeDocument/2006/relationships/image" Target="../media/image2.png"/><Relationship Id="rId4" Type="http://schemas.openxmlformats.org/officeDocument/2006/relationships/image" Target="../media/image308.jpeg"/></Relationships>
</file>

<file path=ppt/slides/_rels/slide188.xml.rels><?xml version="1.0" encoding="UTF-8" standalone="yes"?>
<Relationships xmlns="http://schemas.openxmlformats.org/package/2006/relationships"><Relationship Id="rId3" Type="http://schemas.openxmlformats.org/officeDocument/2006/relationships/image" Target="../media/image310.jpg"/><Relationship Id="rId2" Type="http://schemas.openxmlformats.org/officeDocument/2006/relationships/image" Target="../media/image309.png"/><Relationship Id="rId1" Type="http://schemas.openxmlformats.org/officeDocument/2006/relationships/slideLayout" Target="../slideLayouts/slideLayout24.xml"/><Relationship Id="rId5" Type="http://schemas.openxmlformats.org/officeDocument/2006/relationships/image" Target="../media/image2.png"/><Relationship Id="rId4" Type="http://schemas.openxmlformats.org/officeDocument/2006/relationships/image" Target="../media/image311.jpeg"/></Relationships>
</file>

<file path=ppt/slides/_rels/slide189.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image" Target="../media/image312.jpeg"/><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315.jpeg"/><Relationship Id="rId4" Type="http://schemas.openxmlformats.org/officeDocument/2006/relationships/image" Target="../media/image314.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3" Type="http://schemas.openxmlformats.org/officeDocument/2006/relationships/image" Target="../media/image317.jpeg"/><Relationship Id="rId2" Type="http://schemas.openxmlformats.org/officeDocument/2006/relationships/image" Target="../media/image316.png"/><Relationship Id="rId1" Type="http://schemas.openxmlformats.org/officeDocument/2006/relationships/slideLayout" Target="../slideLayouts/slideLayout24.xml"/><Relationship Id="rId5" Type="http://schemas.openxmlformats.org/officeDocument/2006/relationships/image" Target="../media/image2.png"/><Relationship Id="rId4" Type="http://schemas.openxmlformats.org/officeDocument/2006/relationships/image" Target="../media/image318.png"/></Relationships>
</file>

<file path=ppt/slides/_rels/slide191.xml.rels><?xml version="1.0" encoding="UTF-8" standalone="yes"?>
<Relationships xmlns="http://schemas.openxmlformats.org/package/2006/relationships"><Relationship Id="rId3" Type="http://schemas.openxmlformats.org/officeDocument/2006/relationships/image" Target="../media/image320.jpg"/><Relationship Id="rId2" Type="http://schemas.openxmlformats.org/officeDocument/2006/relationships/image" Target="../media/image319.jpeg"/><Relationship Id="rId1" Type="http://schemas.openxmlformats.org/officeDocument/2006/relationships/slideLayout" Target="../slideLayouts/slideLayout24.xml"/><Relationship Id="rId5" Type="http://schemas.openxmlformats.org/officeDocument/2006/relationships/image" Target="../media/image2.png"/><Relationship Id="rId4" Type="http://schemas.openxmlformats.org/officeDocument/2006/relationships/image" Target="../media/image321.gif"/></Relationships>
</file>

<file path=ppt/slides/_rels/slide192.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image" Target="../media/image322.png"/><Relationship Id="rId1" Type="http://schemas.openxmlformats.org/officeDocument/2006/relationships/slideLayout" Target="../slideLayouts/slideLayout24.xml"/><Relationship Id="rId5" Type="http://schemas.openxmlformats.org/officeDocument/2006/relationships/image" Target="../media/image2.png"/><Relationship Id="rId4" Type="http://schemas.openxmlformats.org/officeDocument/2006/relationships/image" Target="../media/image324.png"/></Relationships>
</file>

<file path=ppt/slides/_rels/slide193.xml.rels><?xml version="1.0" encoding="UTF-8" standalone="yes"?>
<Relationships xmlns="http://schemas.openxmlformats.org/package/2006/relationships"><Relationship Id="rId3" Type="http://schemas.openxmlformats.org/officeDocument/2006/relationships/image" Target="../media/image500.png"/><Relationship Id="rId7" Type="http://schemas.openxmlformats.org/officeDocument/2006/relationships/image" Target="../media/image2.png"/><Relationship Id="rId1" Type="http://schemas.openxmlformats.org/officeDocument/2006/relationships/slideLayout" Target="../slideLayouts/slideLayout24.xml"/><Relationship Id="rId6" Type="http://schemas.openxmlformats.org/officeDocument/2006/relationships/image" Target="../media/image530.png"/><Relationship Id="rId5" Type="http://schemas.openxmlformats.org/officeDocument/2006/relationships/image" Target="../media/image520.png"/><Relationship Id="rId4" Type="http://schemas.openxmlformats.org/officeDocument/2006/relationships/image" Target="../media/image510.png"/></Relationships>
</file>

<file path=ppt/slides/_rels/slide194.xml.rels><?xml version="1.0" encoding="UTF-8" standalone="yes"?>
<Relationships xmlns="http://schemas.openxmlformats.org/package/2006/relationships"><Relationship Id="rId3" Type="http://schemas.openxmlformats.org/officeDocument/2006/relationships/image" Target="../media/image326.jpeg"/><Relationship Id="rId2" Type="http://schemas.openxmlformats.org/officeDocument/2006/relationships/image" Target="../media/image325.jpg"/><Relationship Id="rId1" Type="http://schemas.openxmlformats.org/officeDocument/2006/relationships/slideLayout" Target="../slideLayouts/slideLayout24.xml"/><Relationship Id="rId4" Type="http://schemas.openxmlformats.org/officeDocument/2006/relationships/image" Target="../media/image2.png"/></Relationships>
</file>

<file path=ppt/slides/_rels/slide1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7.png"/><Relationship Id="rId1" Type="http://schemas.openxmlformats.org/officeDocument/2006/relationships/slideLayout" Target="../slideLayouts/slideLayout24.xml"/></Relationships>
</file>

<file path=ppt/slides/_rels/slide196.xml.rels><?xml version="1.0" encoding="UTF-8" standalone="yes"?>
<Relationships xmlns="http://schemas.openxmlformats.org/package/2006/relationships"><Relationship Id="rId2" Type="http://schemas.openxmlformats.org/officeDocument/2006/relationships/image" Target="../media/image328.jpg"/><Relationship Id="rId1" Type="http://schemas.openxmlformats.org/officeDocument/2006/relationships/slideLayout" Target="../slideLayouts/slideLayout24.xml"/></Relationships>
</file>

<file path=ppt/slides/_rels/slide197.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329.jpeg"/><Relationship Id="rId1" Type="http://schemas.openxmlformats.org/officeDocument/2006/relationships/slideLayout" Target="../slideLayouts/slideLayout24.xml"/><Relationship Id="rId4" Type="http://schemas.openxmlformats.org/officeDocument/2006/relationships/image" Target="../media/image2.png"/></Relationships>
</file>

<file path=ppt/slides/_rels/slide198.xml.rels><?xml version="1.0" encoding="UTF-8" standalone="yes"?>
<Relationships xmlns="http://schemas.openxmlformats.org/package/2006/relationships"><Relationship Id="rId3" Type="http://schemas.openxmlformats.org/officeDocument/2006/relationships/image" Target="../media/image329.jpeg"/><Relationship Id="rId2" Type="http://schemas.openxmlformats.org/officeDocument/2006/relationships/image" Target="../media/image331.png"/><Relationship Id="rId1" Type="http://schemas.openxmlformats.org/officeDocument/2006/relationships/slideLayout" Target="../slideLayouts/slideLayout24.xml"/><Relationship Id="rId5" Type="http://schemas.openxmlformats.org/officeDocument/2006/relationships/image" Target="../media/image2.png"/><Relationship Id="rId4" Type="http://schemas.openxmlformats.org/officeDocument/2006/relationships/image" Target="../media/image330.png"/></Relationships>
</file>

<file path=ppt/slides/_rels/slide199.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329.jpeg"/><Relationship Id="rId1" Type="http://schemas.openxmlformats.org/officeDocument/2006/relationships/slideLayout" Target="../slideLayouts/slideLayout24.xml"/><Relationship Id="rId5" Type="http://schemas.openxmlformats.org/officeDocument/2006/relationships/image" Target="../media/image2.png"/><Relationship Id="rId4" Type="http://schemas.openxmlformats.org/officeDocument/2006/relationships/image" Target="../media/image332.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3.jpg"/><Relationship Id="rId1" Type="http://schemas.openxmlformats.org/officeDocument/2006/relationships/slideLayout" Target="../slideLayouts/slideLayout24.xml"/><Relationship Id="rId4" Type="http://schemas.openxmlformats.org/officeDocument/2006/relationships/image" Target="../media/image334.jpg"/></Relationships>
</file>

<file path=ppt/slides/_rels/slide201.xml.rels><?xml version="1.0" encoding="UTF-8" standalone="yes"?>
<Relationships xmlns="http://schemas.openxmlformats.org/package/2006/relationships"><Relationship Id="rId2" Type="http://schemas.openxmlformats.org/officeDocument/2006/relationships/image" Target="../media/image335.png"/><Relationship Id="rId1" Type="http://schemas.openxmlformats.org/officeDocument/2006/relationships/slideLayout" Target="../slideLayouts/slideLayout24.xml"/></Relationships>
</file>

<file path=ppt/slides/_rels/slide2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6.jpg"/><Relationship Id="rId1" Type="http://schemas.openxmlformats.org/officeDocument/2006/relationships/slideLayout" Target="../slideLayouts/slideLayout24.xml"/></Relationships>
</file>

<file path=ppt/slides/_rels/slide203.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image" Target="../media/image2.png"/><Relationship Id="rId1" Type="http://schemas.openxmlformats.org/officeDocument/2006/relationships/slideLayout" Target="../slideLayouts/slideLayout24.xml"/><Relationship Id="rId4" Type="http://schemas.openxmlformats.org/officeDocument/2006/relationships/image" Target="../media/image338.png"/></Relationships>
</file>

<file path=ppt/slides/_rels/slide2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9.png"/><Relationship Id="rId1" Type="http://schemas.openxmlformats.org/officeDocument/2006/relationships/slideLayout" Target="../slideLayouts/slideLayout24.xml"/></Relationships>
</file>

<file path=ppt/slides/_rels/slide2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0.png"/><Relationship Id="rId1" Type="http://schemas.openxmlformats.org/officeDocument/2006/relationships/slideLayout" Target="../slideLayouts/slideLayout24.xml"/></Relationships>
</file>

<file path=ppt/slides/_rels/slide2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1.jpg"/><Relationship Id="rId1" Type="http://schemas.openxmlformats.org/officeDocument/2006/relationships/slideLayout" Target="../slideLayouts/slideLayout24.xml"/></Relationships>
</file>

<file path=ppt/slides/_rels/slide2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2.jpg"/><Relationship Id="rId1" Type="http://schemas.openxmlformats.org/officeDocument/2006/relationships/slideLayout" Target="../slideLayouts/slideLayout24.xml"/></Relationships>
</file>

<file path=ppt/slides/_rels/slide208.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image" Target="../media/image2.png"/><Relationship Id="rId1" Type="http://schemas.openxmlformats.org/officeDocument/2006/relationships/slideLayout" Target="../slideLayouts/slideLayout24.xml"/><Relationship Id="rId4" Type="http://schemas.openxmlformats.org/officeDocument/2006/relationships/image" Target="../media/image344.png"/></Relationships>
</file>

<file path=ppt/slides/_rels/slide2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5.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6.png"/><Relationship Id="rId1" Type="http://schemas.openxmlformats.org/officeDocument/2006/relationships/slideLayout" Target="../slideLayouts/slideLayout24.xml"/></Relationships>
</file>

<file path=ppt/slides/_rels/slide211.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212.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9.png"/><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0.png"/><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3" Type="http://schemas.openxmlformats.org/officeDocument/2006/relationships/image" Target="../media/image35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3" Type="http://schemas.openxmlformats.org/officeDocument/2006/relationships/image" Target="../media/image35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3" Type="http://schemas.openxmlformats.org/officeDocument/2006/relationships/image" Target="../media/image35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5.png"/><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36.jpg"/></Relationships>
</file>

<file path=ppt/slides/_rels/slide220.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58.png"/></Relationships>
</file>

<file path=ppt/slides/_rels/slide222.xml.rels><?xml version="1.0" encoding="UTF-8" standalone="yes"?>
<Relationships xmlns="http://schemas.openxmlformats.org/package/2006/relationships"><Relationship Id="rId3" Type="http://schemas.openxmlformats.org/officeDocument/2006/relationships/image" Target="../media/image35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3" Type="http://schemas.openxmlformats.org/officeDocument/2006/relationships/image" Target="../media/image36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3.jpg"/><Relationship Id="rId1" Type="http://schemas.openxmlformats.org/officeDocument/2006/relationships/slideLayout" Target="../slideLayouts/slideLayout24.xml"/></Relationships>
</file>

<file path=ppt/slides/_rels/slide227.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56.xml"/><Relationship Id="rId1" Type="http://schemas.openxmlformats.org/officeDocument/2006/relationships/slideLayout" Target="../slideLayouts/slideLayout1.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2.png"/></Relationships>
</file>

<file path=ppt/slides/_rels/slide228.xml.rels><?xml version="1.0" encoding="UTF-8" standalone="yes"?>
<Relationships xmlns="http://schemas.openxmlformats.org/package/2006/relationships"><Relationship Id="rId3" Type="http://schemas.openxmlformats.org/officeDocument/2006/relationships/image" Target="../media/image36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3" Type="http://schemas.openxmlformats.org/officeDocument/2006/relationships/image" Target="../media/image36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66.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3" Type="http://schemas.openxmlformats.org/officeDocument/2006/relationships/image" Target="../media/image36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3" Type="http://schemas.openxmlformats.org/officeDocument/2006/relationships/image" Target="../media/image36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69.png"/></Relationships>
</file>

<file path=ppt/slides/_rels/slide232.xml.rels><?xml version="1.0" encoding="UTF-8" standalone="yes"?>
<Relationships xmlns="http://schemas.openxmlformats.org/package/2006/relationships"><Relationship Id="rId8" Type="http://schemas.openxmlformats.org/officeDocument/2006/relationships/image" Target="../media/image375.png"/><Relationship Id="rId3" Type="http://schemas.openxmlformats.org/officeDocument/2006/relationships/image" Target="../media/image370.png"/><Relationship Id="rId7" Type="http://schemas.openxmlformats.org/officeDocument/2006/relationships/image" Target="../media/image37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73.png"/><Relationship Id="rId5" Type="http://schemas.openxmlformats.org/officeDocument/2006/relationships/image" Target="../media/image372.png"/><Relationship Id="rId4" Type="http://schemas.openxmlformats.org/officeDocument/2006/relationships/image" Target="../media/image371.png"/></Relationships>
</file>

<file path=ppt/slides/_rels/slide233.xml.rels><?xml version="1.0" encoding="UTF-8" standalone="yes"?>
<Relationships xmlns="http://schemas.openxmlformats.org/package/2006/relationships"><Relationship Id="rId3" Type="http://schemas.openxmlformats.org/officeDocument/2006/relationships/image" Target="../media/image37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77.png"/></Relationships>
</file>

<file path=ppt/slides/_rels/slide23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www.youtube.com/watch?v=XESzw16BG10&amp;feature=youtu.be" TargetMode="External"/><Relationship Id="rId2" Type="http://schemas.openxmlformats.org/officeDocument/2006/relationships/notesSlide" Target="../notesSlides/notesSlide157.xml"/><Relationship Id="rId1" Type="http://schemas.openxmlformats.org/officeDocument/2006/relationships/slideLayout" Target="../slideLayouts/slideLayout1.xml"/><Relationship Id="rId6" Type="http://schemas.openxmlformats.org/officeDocument/2006/relationships/hyperlink" Target="https://www.youtube.com/watch?v=qYTe6dYEgQU&amp;feature=youtu.be" TargetMode="External"/><Relationship Id="rId5" Type="http://schemas.openxmlformats.org/officeDocument/2006/relationships/hyperlink" Target="https://www.youtube.com/watch?v=KIeMnzd9e8o&amp;feature=youtu.be" TargetMode="External"/><Relationship Id="rId4" Type="http://schemas.openxmlformats.org/officeDocument/2006/relationships/image" Target="../media/image378.jpeg"/></Relationships>
</file>

<file path=ppt/slides/_rels/slide235.xml.rels><?xml version="1.0" encoding="UTF-8" standalone="yes"?>
<Relationships xmlns="http://schemas.openxmlformats.org/package/2006/relationships"><Relationship Id="rId8" Type="http://schemas.openxmlformats.org/officeDocument/2006/relationships/hyperlink" Target="https://www.youtube.com/watch?v=RIDMddqONoo&amp;feature=youtu.be" TargetMode="External"/><Relationship Id="rId3" Type="http://schemas.openxmlformats.org/officeDocument/2006/relationships/image" Target="../media/image2.png"/><Relationship Id="rId7" Type="http://schemas.openxmlformats.org/officeDocument/2006/relationships/hyperlink" Target="https://www.youtube.com/watch?v=bg2fsyZb9Oo&amp;feature=youtu.be" TargetMode="External"/><Relationship Id="rId2" Type="http://schemas.openxmlformats.org/officeDocument/2006/relationships/notesSlide" Target="../notesSlides/notesSlide158.xml"/><Relationship Id="rId1" Type="http://schemas.openxmlformats.org/officeDocument/2006/relationships/slideLayout" Target="../slideLayouts/slideLayout1.xml"/><Relationship Id="rId6" Type="http://schemas.openxmlformats.org/officeDocument/2006/relationships/hyperlink" Target="https://www.youtube.com/watch?v=bft9vnypeho&amp;feature=youtu.be" TargetMode="External"/><Relationship Id="rId11" Type="http://schemas.openxmlformats.org/officeDocument/2006/relationships/image" Target="../media/image379.jpeg"/><Relationship Id="rId5" Type="http://schemas.openxmlformats.org/officeDocument/2006/relationships/hyperlink" Target="https://www.youtube.com/watch?v=WZZWqKIy1Tc&amp;feature=youtu.be" TargetMode="External"/><Relationship Id="rId10" Type="http://schemas.openxmlformats.org/officeDocument/2006/relationships/hyperlink" Target="https://www.youtube.com/watch?v=Q4pSu0-zCkQ&amp;feature=youtu.be" TargetMode="External"/><Relationship Id="rId4" Type="http://schemas.openxmlformats.org/officeDocument/2006/relationships/image" Target="../media/image13.png"/><Relationship Id="rId9" Type="http://schemas.openxmlformats.org/officeDocument/2006/relationships/hyperlink" Target="https://www.youtube.com/watch?v=7E7FgYkbfnc&amp;feature=youtu.be" TargetMode="External"/></Relationships>
</file>

<file path=ppt/slides/_rels/slide236.xml.rels><?xml version="1.0" encoding="UTF-8" standalone="yes"?>
<Relationships xmlns="http://schemas.openxmlformats.org/package/2006/relationships"><Relationship Id="rId8" Type="http://schemas.openxmlformats.org/officeDocument/2006/relationships/image" Target="../media/image385.png"/><Relationship Id="rId3" Type="http://schemas.openxmlformats.org/officeDocument/2006/relationships/image" Target="../media/image380.png"/><Relationship Id="rId7" Type="http://schemas.openxmlformats.org/officeDocument/2006/relationships/image" Target="../media/image38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83.png"/><Relationship Id="rId11" Type="http://schemas.openxmlformats.org/officeDocument/2006/relationships/image" Target="../media/image388.png"/><Relationship Id="rId5" Type="http://schemas.openxmlformats.org/officeDocument/2006/relationships/image" Target="../media/image382.png"/><Relationship Id="rId10" Type="http://schemas.openxmlformats.org/officeDocument/2006/relationships/image" Target="../media/image387.png"/><Relationship Id="rId4" Type="http://schemas.openxmlformats.org/officeDocument/2006/relationships/image" Target="../media/image381.png"/><Relationship Id="rId9" Type="http://schemas.openxmlformats.org/officeDocument/2006/relationships/image" Target="../media/image386.png"/></Relationships>
</file>

<file path=ppt/slides/_rels/slide237.xml.rels><?xml version="1.0" encoding="UTF-8" standalone="yes"?>
<Relationships xmlns="http://schemas.openxmlformats.org/package/2006/relationships"><Relationship Id="rId3" Type="http://schemas.openxmlformats.org/officeDocument/2006/relationships/image" Target="../media/image389.png"/><Relationship Id="rId7" Type="http://schemas.openxmlformats.org/officeDocument/2006/relationships/image" Target="../media/image39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92.png"/><Relationship Id="rId5" Type="http://schemas.openxmlformats.org/officeDocument/2006/relationships/image" Target="../media/image391.png"/><Relationship Id="rId4" Type="http://schemas.openxmlformats.org/officeDocument/2006/relationships/image" Target="../media/image390.png"/></Relationships>
</file>

<file path=ppt/slides/_rels/slide238.xml.rels><?xml version="1.0" encoding="UTF-8" standalone="yes"?>
<Relationships xmlns="http://schemas.openxmlformats.org/package/2006/relationships"><Relationship Id="rId3" Type="http://schemas.openxmlformats.org/officeDocument/2006/relationships/image" Target="../media/image389.png"/><Relationship Id="rId7" Type="http://schemas.openxmlformats.org/officeDocument/2006/relationships/image" Target="../media/image39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94.png"/><Relationship Id="rId5" Type="http://schemas.openxmlformats.org/officeDocument/2006/relationships/image" Target="../media/image391.png"/><Relationship Id="rId4" Type="http://schemas.openxmlformats.org/officeDocument/2006/relationships/image" Target="../media/image390.png"/></Relationships>
</file>

<file path=ppt/slides/_rels/slide239.xml.rels><?xml version="1.0" encoding="UTF-8" standalone="yes"?>
<Relationships xmlns="http://schemas.openxmlformats.org/package/2006/relationships"><Relationship Id="rId8" Type="http://schemas.openxmlformats.org/officeDocument/2006/relationships/image" Target="../media/image397.jpg"/><Relationship Id="rId3" Type="http://schemas.openxmlformats.org/officeDocument/2006/relationships/image" Target="../media/image389.png"/><Relationship Id="rId7" Type="http://schemas.openxmlformats.org/officeDocument/2006/relationships/image" Target="../media/image396.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hyperlink" Target="http://www.spheres.ru/" TargetMode="External"/><Relationship Id="rId5" Type="http://schemas.openxmlformats.org/officeDocument/2006/relationships/image" Target="../media/image391.png"/><Relationship Id="rId4" Type="http://schemas.openxmlformats.org/officeDocument/2006/relationships/image" Target="../media/image390.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40.xml.rels><?xml version="1.0" encoding="UTF-8" standalone="yes"?>
<Relationships xmlns="http://schemas.openxmlformats.org/package/2006/relationships"><Relationship Id="rId8" Type="http://schemas.openxmlformats.org/officeDocument/2006/relationships/image" Target="../media/image403.png"/><Relationship Id="rId3" Type="http://schemas.openxmlformats.org/officeDocument/2006/relationships/image" Target="../media/image398.png"/><Relationship Id="rId7" Type="http://schemas.openxmlformats.org/officeDocument/2006/relationships/image" Target="../media/image40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01.png"/><Relationship Id="rId5" Type="http://schemas.openxmlformats.org/officeDocument/2006/relationships/image" Target="../media/image400.png"/><Relationship Id="rId4" Type="http://schemas.openxmlformats.org/officeDocument/2006/relationships/image" Target="../media/image399.png"/></Relationships>
</file>

<file path=ppt/slides/_rels/slide241.xml.rels><?xml version="1.0" encoding="UTF-8" standalone="yes"?>
<Relationships xmlns="http://schemas.openxmlformats.org/package/2006/relationships"><Relationship Id="rId3" Type="http://schemas.openxmlformats.org/officeDocument/2006/relationships/image" Target="../media/image398.png"/><Relationship Id="rId7" Type="http://schemas.openxmlformats.org/officeDocument/2006/relationships/image" Target="../media/image40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04.png"/><Relationship Id="rId5" Type="http://schemas.openxmlformats.org/officeDocument/2006/relationships/image" Target="../media/image400.png"/><Relationship Id="rId4" Type="http://schemas.openxmlformats.org/officeDocument/2006/relationships/image" Target="../media/image399.png"/></Relationships>
</file>

<file path=ppt/slides/_rels/slide242.xml.rels><?xml version="1.0" encoding="UTF-8" standalone="yes"?>
<Relationships xmlns="http://schemas.openxmlformats.org/package/2006/relationships"><Relationship Id="rId8" Type="http://schemas.openxmlformats.org/officeDocument/2006/relationships/image" Target="../media/image408.png"/><Relationship Id="rId3" Type="http://schemas.openxmlformats.org/officeDocument/2006/relationships/image" Target="../media/image398.png"/><Relationship Id="rId7" Type="http://schemas.openxmlformats.org/officeDocument/2006/relationships/image" Target="../media/image40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06.png"/><Relationship Id="rId5" Type="http://schemas.openxmlformats.org/officeDocument/2006/relationships/image" Target="../media/image400.png"/><Relationship Id="rId4" Type="http://schemas.openxmlformats.org/officeDocument/2006/relationships/image" Target="../media/image399.png"/></Relationships>
</file>

<file path=ppt/slides/_rels/slide243.xml.rels><?xml version="1.0" encoding="UTF-8" standalone="yes"?>
<Relationships xmlns="http://schemas.openxmlformats.org/package/2006/relationships"><Relationship Id="rId3" Type="http://schemas.openxmlformats.org/officeDocument/2006/relationships/image" Target="../media/image409.png"/><Relationship Id="rId7" Type="http://schemas.openxmlformats.org/officeDocument/2006/relationships/image" Target="../media/image41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13.png"/><Relationship Id="rId5" Type="http://schemas.openxmlformats.org/officeDocument/2006/relationships/image" Target="../media/image412.png"/><Relationship Id="rId4" Type="http://schemas.openxmlformats.org/officeDocument/2006/relationships/image" Target="../media/image411.png"/></Relationships>
</file>

<file path=ppt/slides/_rels/slide244.xml.rels><?xml version="1.0" encoding="UTF-8" standalone="yes"?>
<Relationships xmlns="http://schemas.openxmlformats.org/package/2006/relationships"><Relationship Id="rId3" Type="http://schemas.openxmlformats.org/officeDocument/2006/relationships/image" Target="../media/image415.png"/><Relationship Id="rId7" Type="http://schemas.openxmlformats.org/officeDocument/2006/relationships/image" Target="../media/image41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18.png"/><Relationship Id="rId5" Type="http://schemas.openxmlformats.org/officeDocument/2006/relationships/image" Target="../media/image417.png"/><Relationship Id="rId4" Type="http://schemas.openxmlformats.org/officeDocument/2006/relationships/image" Target="../media/image416.png"/></Relationships>
</file>

<file path=ppt/slides/_rels/slide245.xml.rels><?xml version="1.0" encoding="UTF-8" standalone="yes"?>
<Relationships xmlns="http://schemas.openxmlformats.org/package/2006/relationships"><Relationship Id="rId8" Type="http://schemas.openxmlformats.org/officeDocument/2006/relationships/hyperlink" Target="http://www.shop.prosv.ru/" TargetMode="External"/><Relationship Id="rId3" Type="http://schemas.openxmlformats.org/officeDocument/2006/relationships/image" Target="../media/image415.png"/><Relationship Id="rId7" Type="http://schemas.openxmlformats.org/officeDocument/2006/relationships/hyperlink" Target="http://www.prosv.ru/"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23.png"/><Relationship Id="rId5" Type="http://schemas.openxmlformats.org/officeDocument/2006/relationships/image" Target="../media/image417.png"/><Relationship Id="rId4" Type="http://schemas.openxmlformats.org/officeDocument/2006/relationships/image" Target="../media/image416.png"/></Relationships>
</file>

<file path=ppt/slides/_rels/slide246.xml.rels><?xml version="1.0" encoding="UTF-8" standalone="yes"?>
<Relationships xmlns="http://schemas.openxmlformats.org/package/2006/relationships"><Relationship Id="rId3" Type="http://schemas.openxmlformats.org/officeDocument/2006/relationships/image" Target="../media/image424.jpg"/><Relationship Id="rId2" Type="http://schemas.openxmlformats.org/officeDocument/2006/relationships/image" Target="../media/image2.png"/><Relationship Id="rId1" Type="http://schemas.openxmlformats.org/officeDocument/2006/relationships/slideLayout" Target="../slideLayouts/slideLayout35.xml"/><Relationship Id="rId5" Type="http://schemas.openxmlformats.org/officeDocument/2006/relationships/image" Target="../media/image426.jpg"/><Relationship Id="rId4" Type="http://schemas.openxmlformats.org/officeDocument/2006/relationships/image" Target="../media/image425.jpg"/></Relationships>
</file>

<file path=ppt/slides/_rels/slide247.xml.rels><?xml version="1.0" encoding="UTF-8" standalone="yes"?>
<Relationships xmlns="http://schemas.openxmlformats.org/package/2006/relationships"><Relationship Id="rId8" Type="http://schemas.openxmlformats.org/officeDocument/2006/relationships/image" Target="../media/image385.png"/><Relationship Id="rId3" Type="http://schemas.openxmlformats.org/officeDocument/2006/relationships/image" Target="../media/image380.png"/><Relationship Id="rId7" Type="http://schemas.openxmlformats.org/officeDocument/2006/relationships/image" Target="../media/image384.png"/><Relationship Id="rId2" Type="http://schemas.openxmlformats.org/officeDocument/2006/relationships/image" Target="../media/image2.png"/><Relationship Id="rId1" Type="http://schemas.openxmlformats.org/officeDocument/2006/relationships/slideLayout" Target="../slideLayouts/slideLayout23.xml"/><Relationship Id="rId6" Type="http://schemas.openxmlformats.org/officeDocument/2006/relationships/image" Target="../media/image383.png"/><Relationship Id="rId11" Type="http://schemas.openxmlformats.org/officeDocument/2006/relationships/image" Target="../media/image388.png"/><Relationship Id="rId5" Type="http://schemas.openxmlformats.org/officeDocument/2006/relationships/image" Target="../media/image382.png"/><Relationship Id="rId10" Type="http://schemas.openxmlformats.org/officeDocument/2006/relationships/image" Target="../media/image387.png"/><Relationship Id="rId4" Type="http://schemas.openxmlformats.org/officeDocument/2006/relationships/image" Target="../media/image381.png"/><Relationship Id="rId9" Type="http://schemas.openxmlformats.org/officeDocument/2006/relationships/image" Target="../media/image386.png"/></Relationships>
</file>

<file path=ppt/slides/_rels/slide248.xml.rels><?xml version="1.0" encoding="UTF-8" standalone="yes"?>
<Relationships xmlns="http://schemas.openxmlformats.org/package/2006/relationships"><Relationship Id="rId8" Type="http://schemas.openxmlformats.org/officeDocument/2006/relationships/image" Target="../media/image385.png"/><Relationship Id="rId3" Type="http://schemas.openxmlformats.org/officeDocument/2006/relationships/image" Target="../media/image424.jpg"/><Relationship Id="rId7" Type="http://schemas.openxmlformats.org/officeDocument/2006/relationships/image" Target="../media/image384.png"/><Relationship Id="rId2" Type="http://schemas.openxmlformats.org/officeDocument/2006/relationships/image" Target="../media/image2.png"/><Relationship Id="rId1" Type="http://schemas.openxmlformats.org/officeDocument/2006/relationships/slideLayout" Target="../slideLayouts/slideLayout35.xml"/><Relationship Id="rId6" Type="http://schemas.openxmlformats.org/officeDocument/2006/relationships/image" Target="../media/image383.png"/><Relationship Id="rId5" Type="http://schemas.openxmlformats.org/officeDocument/2006/relationships/image" Target="../media/image426.jpg"/><Relationship Id="rId4" Type="http://schemas.openxmlformats.org/officeDocument/2006/relationships/image" Target="../media/image425.jpg"/></Relationships>
</file>

<file path=ppt/slides/_rels/slide249.xml.rels><?xml version="1.0" encoding="UTF-8" standalone="yes"?>
<Relationships xmlns="http://schemas.openxmlformats.org/package/2006/relationships"><Relationship Id="rId3" Type="http://schemas.openxmlformats.org/officeDocument/2006/relationships/image" Target="../media/image409.png"/><Relationship Id="rId7" Type="http://schemas.openxmlformats.org/officeDocument/2006/relationships/image" Target="../media/image414.png"/><Relationship Id="rId2" Type="http://schemas.openxmlformats.org/officeDocument/2006/relationships/image" Target="../media/image2.png"/><Relationship Id="rId1" Type="http://schemas.openxmlformats.org/officeDocument/2006/relationships/slideLayout" Target="../slideLayouts/slideLayout23.xml"/><Relationship Id="rId6" Type="http://schemas.openxmlformats.org/officeDocument/2006/relationships/image" Target="../media/image413.png"/><Relationship Id="rId5" Type="http://schemas.openxmlformats.org/officeDocument/2006/relationships/image" Target="../media/image412.png"/><Relationship Id="rId4" Type="http://schemas.openxmlformats.org/officeDocument/2006/relationships/image" Target="../media/image411.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5.xml"/></Relationships>
</file>

<file path=ppt/slides/_rels/slide2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9.xml"/><Relationship Id="rId1" Type="http://schemas.openxmlformats.org/officeDocument/2006/relationships/slideLayout" Target="../slideLayouts/slideLayout23.xml"/><Relationship Id="rId4" Type="http://schemas.openxmlformats.org/officeDocument/2006/relationships/image" Target="../media/image427.png"/></Relationships>
</file>

<file path=ppt/slides/_rels/slide2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0.xml"/><Relationship Id="rId1" Type="http://schemas.openxmlformats.org/officeDocument/2006/relationships/slideLayout" Target="../slideLayouts/slideLayout23.xml"/><Relationship Id="rId4" Type="http://schemas.openxmlformats.org/officeDocument/2006/relationships/image" Target="../media/image428.png"/></Relationships>
</file>

<file path=ppt/slides/_rels/slide2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1.xml"/><Relationship Id="rId1" Type="http://schemas.openxmlformats.org/officeDocument/2006/relationships/slideLayout" Target="../slideLayouts/slideLayout23.xml"/><Relationship Id="rId4" Type="http://schemas.openxmlformats.org/officeDocument/2006/relationships/image" Target="../media/image429.png"/></Relationships>
</file>

<file path=ppt/slides/_rels/slide254.xml.rels><?xml version="1.0" encoding="UTF-8" standalone="yes"?>
<Relationships xmlns="http://schemas.openxmlformats.org/package/2006/relationships"><Relationship Id="rId3" Type="http://schemas.openxmlformats.org/officeDocument/2006/relationships/image" Target="../media/image409.png"/><Relationship Id="rId2" Type="http://schemas.openxmlformats.org/officeDocument/2006/relationships/image" Target="../media/image2.png"/><Relationship Id="rId1" Type="http://schemas.openxmlformats.org/officeDocument/2006/relationships/slideLayout" Target="../slideLayouts/slideLayout23.xml"/><Relationship Id="rId5" Type="http://schemas.openxmlformats.org/officeDocument/2006/relationships/image" Target="../media/image411.png"/><Relationship Id="rId4" Type="http://schemas.openxmlformats.org/officeDocument/2006/relationships/image" Target="../media/image412.png"/></Relationships>
</file>

<file path=ppt/slides/_rels/slide255.xml.rels><?xml version="1.0" encoding="UTF-8" standalone="yes"?>
<Relationships xmlns="http://schemas.openxmlformats.org/package/2006/relationships"><Relationship Id="rId3" Type="http://schemas.openxmlformats.org/officeDocument/2006/relationships/image" Target="../media/image409.png"/><Relationship Id="rId2" Type="http://schemas.openxmlformats.org/officeDocument/2006/relationships/image" Target="../media/image2.png"/><Relationship Id="rId1" Type="http://schemas.openxmlformats.org/officeDocument/2006/relationships/slideLayout" Target="../slideLayouts/slideLayout23.xml"/><Relationship Id="rId5" Type="http://schemas.openxmlformats.org/officeDocument/2006/relationships/image" Target="../media/image431.png"/><Relationship Id="rId4" Type="http://schemas.openxmlformats.org/officeDocument/2006/relationships/image" Target="../media/image430.png"/></Relationships>
</file>

<file path=ppt/slides/_rels/slide256.xml.rels><?xml version="1.0" encoding="UTF-8" standalone="yes"?>
<Relationships xmlns="http://schemas.openxmlformats.org/package/2006/relationships"><Relationship Id="rId3" Type="http://schemas.openxmlformats.org/officeDocument/2006/relationships/image" Target="../media/image409.png"/><Relationship Id="rId2" Type="http://schemas.openxmlformats.org/officeDocument/2006/relationships/image" Target="../media/image2.png"/><Relationship Id="rId1" Type="http://schemas.openxmlformats.org/officeDocument/2006/relationships/slideLayout" Target="../slideLayouts/slideLayout23.xml"/><Relationship Id="rId4" Type="http://schemas.openxmlformats.org/officeDocument/2006/relationships/image" Target="../media/image432.png"/></Relationships>
</file>

<file path=ppt/slides/_rels/slide2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2.xml"/><Relationship Id="rId1" Type="http://schemas.openxmlformats.org/officeDocument/2006/relationships/slideLayout" Target="../slideLayouts/slideLayout23.xml"/><Relationship Id="rId5" Type="http://schemas.openxmlformats.org/officeDocument/2006/relationships/image" Target="../media/image433.png"/><Relationship Id="rId4" Type="http://schemas.openxmlformats.org/officeDocument/2006/relationships/image" Target="../media/image411.png"/></Relationships>
</file>

<file path=ppt/slides/_rels/slide2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3.xml"/><Relationship Id="rId1" Type="http://schemas.openxmlformats.org/officeDocument/2006/relationships/slideLayout" Target="../slideLayouts/slideLayout23.xml"/><Relationship Id="rId5" Type="http://schemas.openxmlformats.org/officeDocument/2006/relationships/image" Target="../media/image434.png"/><Relationship Id="rId4" Type="http://schemas.openxmlformats.org/officeDocument/2006/relationships/image" Target="../media/image411.png"/></Relationships>
</file>

<file path=ppt/slides/_rels/slide2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4.xml"/><Relationship Id="rId1" Type="http://schemas.openxmlformats.org/officeDocument/2006/relationships/slideLayout" Target="../slideLayouts/slideLayout23.xml"/><Relationship Id="rId5" Type="http://schemas.openxmlformats.org/officeDocument/2006/relationships/image" Target="../media/image435.png"/><Relationship Id="rId4" Type="http://schemas.openxmlformats.org/officeDocument/2006/relationships/image" Target="../media/image412.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44.png"/></Relationships>
</file>

<file path=ppt/slides/_rels/slide2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5.xml"/><Relationship Id="rId1" Type="http://schemas.openxmlformats.org/officeDocument/2006/relationships/slideLayout" Target="../slideLayouts/slideLayout23.xml"/><Relationship Id="rId5" Type="http://schemas.openxmlformats.org/officeDocument/2006/relationships/image" Target="../media/image434.png"/><Relationship Id="rId4" Type="http://schemas.openxmlformats.org/officeDocument/2006/relationships/image" Target="../media/image412.png"/></Relationships>
</file>

<file path=ppt/slides/_rels/slide2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5.xml"/></Relationships>
</file>

<file path=ppt/slides/_rels/slide262.xml.rels><?xml version="1.0" encoding="UTF-8" standalone="yes"?>
<Relationships xmlns="http://schemas.openxmlformats.org/package/2006/relationships"><Relationship Id="rId8" Type="http://schemas.openxmlformats.org/officeDocument/2006/relationships/image" Target="../media/image382.png"/><Relationship Id="rId3" Type="http://schemas.openxmlformats.org/officeDocument/2006/relationships/image" Target="../media/image424.jpg"/><Relationship Id="rId7" Type="http://schemas.openxmlformats.org/officeDocument/2006/relationships/image" Target="../media/image381.png"/><Relationship Id="rId2" Type="http://schemas.openxmlformats.org/officeDocument/2006/relationships/image" Target="../media/image2.png"/><Relationship Id="rId1" Type="http://schemas.openxmlformats.org/officeDocument/2006/relationships/slideLayout" Target="../slideLayouts/slideLayout35.xml"/><Relationship Id="rId6" Type="http://schemas.openxmlformats.org/officeDocument/2006/relationships/image" Target="../media/image380.png"/><Relationship Id="rId5" Type="http://schemas.openxmlformats.org/officeDocument/2006/relationships/image" Target="../media/image426.jpg"/><Relationship Id="rId4" Type="http://schemas.openxmlformats.org/officeDocument/2006/relationships/image" Target="../media/image425.jpg"/></Relationships>
</file>

<file path=ppt/slides/_rels/slide2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5.xml"/></Relationships>
</file>

<file path=ppt/slides/_rels/slide264.xml.rels><?xml version="1.0" encoding="UTF-8" standalone="yes"?>
<Relationships xmlns="http://schemas.openxmlformats.org/package/2006/relationships"><Relationship Id="rId8" Type="http://schemas.openxmlformats.org/officeDocument/2006/relationships/image" Target="../media/image400.png"/><Relationship Id="rId3" Type="http://schemas.openxmlformats.org/officeDocument/2006/relationships/image" Target="../media/image424.jpg"/><Relationship Id="rId7" Type="http://schemas.openxmlformats.org/officeDocument/2006/relationships/image" Target="../media/image399.png"/><Relationship Id="rId2" Type="http://schemas.openxmlformats.org/officeDocument/2006/relationships/image" Target="../media/image2.png"/><Relationship Id="rId1" Type="http://schemas.openxmlformats.org/officeDocument/2006/relationships/slideLayout" Target="../slideLayouts/slideLayout35.xml"/><Relationship Id="rId6" Type="http://schemas.openxmlformats.org/officeDocument/2006/relationships/image" Target="../media/image398.png"/><Relationship Id="rId5" Type="http://schemas.openxmlformats.org/officeDocument/2006/relationships/image" Target="../media/image426.jpg"/><Relationship Id="rId4" Type="http://schemas.openxmlformats.org/officeDocument/2006/relationships/image" Target="../media/image425.jpg"/></Relationships>
</file>

<file path=ppt/slides/_rels/slide2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5.xml"/></Relationships>
</file>

<file path=ppt/slides/_rels/slide266.xml.rels><?xml version="1.0" encoding="UTF-8" standalone="yes"?>
<Relationships xmlns="http://schemas.openxmlformats.org/package/2006/relationships"><Relationship Id="rId8" Type="http://schemas.openxmlformats.org/officeDocument/2006/relationships/image" Target="../media/image441.jpeg"/><Relationship Id="rId3" Type="http://schemas.openxmlformats.org/officeDocument/2006/relationships/image" Target="../media/image2.png"/><Relationship Id="rId7" Type="http://schemas.openxmlformats.org/officeDocument/2006/relationships/image" Target="../media/image440.png"/><Relationship Id="rId2" Type="http://schemas.openxmlformats.org/officeDocument/2006/relationships/image" Target="../media/image436.jpeg"/><Relationship Id="rId1" Type="http://schemas.openxmlformats.org/officeDocument/2006/relationships/slideLayout" Target="../slideLayouts/slideLayout1.xml"/><Relationship Id="rId6" Type="http://schemas.openxmlformats.org/officeDocument/2006/relationships/image" Target="../media/image439.png"/><Relationship Id="rId5" Type="http://schemas.openxmlformats.org/officeDocument/2006/relationships/image" Target="../media/image438.png"/><Relationship Id="rId4" Type="http://schemas.openxmlformats.org/officeDocument/2006/relationships/image" Target="../media/image437.png"/></Relationships>
</file>

<file path=ppt/slides/_rels/slide267.xml.rels><?xml version="1.0" encoding="UTF-8" standalone="yes"?>
<Relationships xmlns="http://schemas.openxmlformats.org/package/2006/relationships"><Relationship Id="rId3" Type="http://schemas.openxmlformats.org/officeDocument/2006/relationships/image" Target="../media/image442.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268.xml.rels><?xml version="1.0" encoding="UTF-8" standalone="yes"?>
<Relationships xmlns="http://schemas.openxmlformats.org/package/2006/relationships"><Relationship Id="rId3" Type="http://schemas.openxmlformats.org/officeDocument/2006/relationships/image" Target="../media/image443.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269.xml.rels><?xml version="1.0" encoding="UTF-8" standalone="yes"?>
<Relationships xmlns="http://schemas.openxmlformats.org/package/2006/relationships"><Relationship Id="rId3" Type="http://schemas.openxmlformats.org/officeDocument/2006/relationships/image" Target="../media/image44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70.xml.rels><?xml version="1.0" encoding="UTF-8" standalone="yes"?>
<Relationships xmlns="http://schemas.openxmlformats.org/package/2006/relationships"><Relationship Id="rId3" Type="http://schemas.openxmlformats.org/officeDocument/2006/relationships/image" Target="../media/image44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44.png"/></Relationships>
</file>

<file path=ppt/slides/_rels/slide271.xml.rels><?xml version="1.0" encoding="UTF-8" standalone="yes"?>
<Relationships xmlns="http://schemas.openxmlformats.org/package/2006/relationships"><Relationship Id="rId3" Type="http://schemas.openxmlformats.org/officeDocument/2006/relationships/image" Target="../media/image44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2.xml.rels><?xml version="1.0" encoding="UTF-8" standalone="yes"?>
<Relationships xmlns="http://schemas.openxmlformats.org/package/2006/relationships"><Relationship Id="rId3" Type="http://schemas.openxmlformats.org/officeDocument/2006/relationships/image" Target="../media/image44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3.xml.rels><?xml version="1.0" encoding="UTF-8" standalone="yes"?>
<Relationships xmlns="http://schemas.openxmlformats.org/package/2006/relationships"><Relationship Id="rId3" Type="http://schemas.openxmlformats.org/officeDocument/2006/relationships/image" Target="../media/image44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4.xml.rels><?xml version="1.0" encoding="UTF-8" standalone="yes"?>
<Relationships xmlns="http://schemas.openxmlformats.org/package/2006/relationships"><Relationship Id="rId3" Type="http://schemas.openxmlformats.org/officeDocument/2006/relationships/image" Target="../media/image44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5.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52.png"/><Relationship Id="rId4" Type="http://schemas.openxmlformats.org/officeDocument/2006/relationships/image" Target="../media/image451.png"/></Relationships>
</file>

<file path=ppt/slides/_rels/slide276.xml.rels><?xml version="1.0" encoding="UTF-8" standalone="yes"?>
<Relationships xmlns="http://schemas.openxmlformats.org/package/2006/relationships"><Relationship Id="rId3" Type="http://schemas.openxmlformats.org/officeDocument/2006/relationships/image" Target="../media/image45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54.png"/></Relationships>
</file>

<file path=ppt/slides/_rels/slide277.xml.rels><?xml version="1.0" encoding="UTF-8" standalone="yes"?>
<Relationships xmlns="http://schemas.openxmlformats.org/package/2006/relationships"><Relationship Id="rId3" Type="http://schemas.openxmlformats.org/officeDocument/2006/relationships/image" Target="../media/image45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8.xml.rels><?xml version="1.0" encoding="UTF-8" standalone="yes"?>
<Relationships xmlns="http://schemas.openxmlformats.org/package/2006/relationships"><Relationship Id="rId3" Type="http://schemas.openxmlformats.org/officeDocument/2006/relationships/image" Target="../media/image456.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58.png"/><Relationship Id="rId4" Type="http://schemas.openxmlformats.org/officeDocument/2006/relationships/image" Target="../media/image457.png"/></Relationships>
</file>

<file path=ppt/slides/_rels/slide279.xml.rels><?xml version="1.0" encoding="UTF-8" standalone="yes"?>
<Relationships xmlns="http://schemas.openxmlformats.org/package/2006/relationships"><Relationship Id="rId3" Type="http://schemas.openxmlformats.org/officeDocument/2006/relationships/image" Target="../media/image45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80.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62.png"/><Relationship Id="rId4" Type="http://schemas.openxmlformats.org/officeDocument/2006/relationships/image" Target="../media/image461.png"/></Relationships>
</file>

<file path=ppt/slides/_rels/slide281.xml.rels><?xml version="1.0" encoding="UTF-8" standalone="yes"?>
<Relationships xmlns="http://schemas.openxmlformats.org/package/2006/relationships"><Relationship Id="rId3" Type="http://schemas.openxmlformats.org/officeDocument/2006/relationships/image" Target="../media/image46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64.png"/></Relationships>
</file>

<file path=ppt/slides/_rels/slide282.xml.rels><?xml version="1.0" encoding="UTF-8" standalone="yes"?>
<Relationships xmlns="http://schemas.openxmlformats.org/package/2006/relationships"><Relationship Id="rId3" Type="http://schemas.openxmlformats.org/officeDocument/2006/relationships/image" Target="../media/image46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83.xml.rels><?xml version="1.0" encoding="UTF-8" standalone="yes"?>
<Relationships xmlns="http://schemas.openxmlformats.org/package/2006/relationships"><Relationship Id="rId3" Type="http://schemas.openxmlformats.org/officeDocument/2006/relationships/image" Target="../media/image466.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68.png"/><Relationship Id="rId4" Type="http://schemas.openxmlformats.org/officeDocument/2006/relationships/image" Target="../media/image467.png"/></Relationships>
</file>

<file path=ppt/slides/_rels/slide284.xml.rels><?xml version="1.0" encoding="UTF-8" standalone="yes"?>
<Relationships xmlns="http://schemas.openxmlformats.org/package/2006/relationships"><Relationship Id="rId8" Type="http://schemas.openxmlformats.org/officeDocument/2006/relationships/image" Target="../media/image474.png"/><Relationship Id="rId3" Type="http://schemas.openxmlformats.org/officeDocument/2006/relationships/image" Target="../media/image469.png"/><Relationship Id="rId7" Type="http://schemas.openxmlformats.org/officeDocument/2006/relationships/image" Target="../media/image47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72.png"/><Relationship Id="rId5" Type="http://schemas.openxmlformats.org/officeDocument/2006/relationships/image" Target="../media/image471.png"/><Relationship Id="rId4" Type="http://schemas.openxmlformats.org/officeDocument/2006/relationships/image" Target="../media/image470.png"/></Relationships>
</file>

<file path=ppt/slides/_rels/slide285.xml.rels><?xml version="1.0" encoding="UTF-8" standalone="yes"?>
<Relationships xmlns="http://schemas.openxmlformats.org/package/2006/relationships"><Relationship Id="rId3" Type="http://schemas.openxmlformats.org/officeDocument/2006/relationships/image" Target="../media/image475.png"/><Relationship Id="rId7" Type="http://schemas.openxmlformats.org/officeDocument/2006/relationships/image" Target="../media/image47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78.png"/><Relationship Id="rId5" Type="http://schemas.openxmlformats.org/officeDocument/2006/relationships/image" Target="../media/image477.png"/><Relationship Id="rId4" Type="http://schemas.openxmlformats.org/officeDocument/2006/relationships/image" Target="../media/image476.png"/></Relationships>
</file>

<file path=ppt/slides/_rels/slide286.xml.rels><?xml version="1.0" encoding="UTF-8" standalone="yes"?>
<Relationships xmlns="http://schemas.openxmlformats.org/package/2006/relationships"><Relationship Id="rId3" Type="http://schemas.openxmlformats.org/officeDocument/2006/relationships/image" Target="../media/image475.png"/><Relationship Id="rId7" Type="http://schemas.openxmlformats.org/officeDocument/2006/relationships/image" Target="../media/image48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81.png"/><Relationship Id="rId5" Type="http://schemas.openxmlformats.org/officeDocument/2006/relationships/image" Target="../media/image480.png"/><Relationship Id="rId4" Type="http://schemas.openxmlformats.org/officeDocument/2006/relationships/image" Target="../media/image476.png"/></Relationships>
</file>

<file path=ppt/slides/_rels/slide287.xml.rels><?xml version="1.0" encoding="UTF-8" standalone="yes"?>
<Relationships xmlns="http://schemas.openxmlformats.org/package/2006/relationships"><Relationship Id="rId3" Type="http://schemas.openxmlformats.org/officeDocument/2006/relationships/image" Target="../media/image475.png"/><Relationship Id="rId7" Type="http://schemas.openxmlformats.org/officeDocument/2006/relationships/hyperlink" Target="http://www.prosv.ru/"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84.png"/><Relationship Id="rId5" Type="http://schemas.openxmlformats.org/officeDocument/2006/relationships/image" Target="../media/image483.png"/><Relationship Id="rId4" Type="http://schemas.openxmlformats.org/officeDocument/2006/relationships/image" Target="../media/image476.png"/></Relationships>
</file>

<file path=ppt/slides/_rels/slide288.xml.rels><?xml version="1.0" encoding="UTF-8" standalone="yes"?>
<Relationships xmlns="http://schemas.openxmlformats.org/package/2006/relationships"><Relationship Id="rId3" Type="http://schemas.openxmlformats.org/officeDocument/2006/relationships/image" Target="../media/image48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88.png"/><Relationship Id="rId5" Type="http://schemas.openxmlformats.org/officeDocument/2006/relationships/image" Target="../media/image487.png"/><Relationship Id="rId4" Type="http://schemas.openxmlformats.org/officeDocument/2006/relationships/image" Target="../media/image486.png"/></Relationships>
</file>

<file path=ppt/slides/_rels/slide289.xml.rels><?xml version="1.0" encoding="UTF-8" standalone="yes"?>
<Relationships xmlns="http://schemas.openxmlformats.org/package/2006/relationships"><Relationship Id="rId3" Type="http://schemas.openxmlformats.org/officeDocument/2006/relationships/image" Target="../media/image48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90.png"/><Relationship Id="rId5" Type="http://schemas.openxmlformats.org/officeDocument/2006/relationships/image" Target="../media/image489.png"/><Relationship Id="rId4" Type="http://schemas.openxmlformats.org/officeDocument/2006/relationships/image" Target="../media/image486.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90.xml.rels><?xml version="1.0" encoding="UTF-8" standalone="yes"?>
<Relationships xmlns="http://schemas.openxmlformats.org/package/2006/relationships"><Relationship Id="rId8" Type="http://schemas.openxmlformats.org/officeDocument/2006/relationships/hyperlink" Target="http://www.prosv.ru/" TargetMode="External"/><Relationship Id="rId3" Type="http://schemas.openxmlformats.org/officeDocument/2006/relationships/image" Target="../media/image485.png"/><Relationship Id="rId7" Type="http://schemas.openxmlformats.org/officeDocument/2006/relationships/image" Target="../media/image49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92.png"/><Relationship Id="rId5" Type="http://schemas.openxmlformats.org/officeDocument/2006/relationships/image" Target="../media/image491.png"/><Relationship Id="rId4" Type="http://schemas.openxmlformats.org/officeDocument/2006/relationships/image" Target="../media/image486.png"/></Relationships>
</file>

<file path=ppt/slides/_rels/slide291.xml.rels><?xml version="1.0" encoding="UTF-8" standalone="yes"?>
<Relationships xmlns="http://schemas.openxmlformats.org/package/2006/relationships"><Relationship Id="rId3" Type="http://schemas.openxmlformats.org/officeDocument/2006/relationships/image" Target="../media/image49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97.png"/><Relationship Id="rId5" Type="http://schemas.openxmlformats.org/officeDocument/2006/relationships/image" Target="../media/image496.png"/><Relationship Id="rId4" Type="http://schemas.openxmlformats.org/officeDocument/2006/relationships/image" Target="../media/image495.png"/></Relationships>
</file>

<file path=ppt/slides/_rels/slide292.xml.rels><?xml version="1.0" encoding="UTF-8" standalone="yes"?>
<Relationships xmlns="http://schemas.openxmlformats.org/package/2006/relationships"><Relationship Id="rId3" Type="http://schemas.openxmlformats.org/officeDocument/2006/relationships/image" Target="../media/image49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99.png"/></Relationships>
</file>

<file path=ppt/slides/_rels/slide293.xml.rels><?xml version="1.0" encoding="UTF-8" standalone="yes"?>
<Relationships xmlns="http://schemas.openxmlformats.org/package/2006/relationships"><Relationship Id="rId3" Type="http://schemas.openxmlformats.org/officeDocument/2006/relationships/image" Target="../media/image501.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03.png"/><Relationship Id="rId4" Type="http://schemas.openxmlformats.org/officeDocument/2006/relationships/image" Target="../media/image502.png"/></Relationships>
</file>

<file path=ppt/slides/_rels/slide294.xml.rels><?xml version="1.0" encoding="UTF-8" standalone="yes"?>
<Relationships xmlns="http://schemas.openxmlformats.org/package/2006/relationships"><Relationship Id="rId8" Type="http://schemas.openxmlformats.org/officeDocument/2006/relationships/image" Target="../media/image508.png"/><Relationship Id="rId3" Type="http://schemas.openxmlformats.org/officeDocument/2006/relationships/image" Target="../media/image501.png"/><Relationship Id="rId7" Type="http://schemas.openxmlformats.org/officeDocument/2006/relationships/image" Target="../media/image50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06.png"/><Relationship Id="rId5" Type="http://schemas.openxmlformats.org/officeDocument/2006/relationships/image" Target="../media/image505.png"/><Relationship Id="rId10" Type="http://schemas.openxmlformats.org/officeDocument/2006/relationships/image" Target="../media/image511.png"/><Relationship Id="rId4" Type="http://schemas.openxmlformats.org/officeDocument/2006/relationships/image" Target="../media/image504.png"/><Relationship Id="rId9" Type="http://schemas.openxmlformats.org/officeDocument/2006/relationships/image" Target="../media/image509.png"/></Relationships>
</file>

<file path=ppt/slides/_rels/slide295.xml.rels><?xml version="1.0" encoding="UTF-8" standalone="yes"?>
<Relationships xmlns="http://schemas.openxmlformats.org/package/2006/relationships"><Relationship Id="rId8" Type="http://schemas.openxmlformats.org/officeDocument/2006/relationships/image" Target="../media/image515.png"/><Relationship Id="rId3" Type="http://schemas.openxmlformats.org/officeDocument/2006/relationships/image" Target="../media/image501.png"/><Relationship Id="rId7" Type="http://schemas.openxmlformats.org/officeDocument/2006/relationships/image" Target="../media/image51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13.png"/><Relationship Id="rId5" Type="http://schemas.openxmlformats.org/officeDocument/2006/relationships/image" Target="../media/image512.png"/><Relationship Id="rId10" Type="http://schemas.openxmlformats.org/officeDocument/2006/relationships/image" Target="../media/image517.png"/><Relationship Id="rId4" Type="http://schemas.openxmlformats.org/officeDocument/2006/relationships/image" Target="../media/image504.png"/><Relationship Id="rId9" Type="http://schemas.openxmlformats.org/officeDocument/2006/relationships/image" Target="../media/image516.png"/></Relationships>
</file>

<file path=ppt/slides/_rels/slide296.xml.rels><?xml version="1.0" encoding="UTF-8" standalone="yes"?>
<Relationships xmlns="http://schemas.openxmlformats.org/package/2006/relationships"><Relationship Id="rId3" Type="http://schemas.openxmlformats.org/officeDocument/2006/relationships/image" Target="../media/image51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97.xml.rels><?xml version="1.0" encoding="UTF-8" standalone="yes"?>
<Relationships xmlns="http://schemas.openxmlformats.org/package/2006/relationships"><Relationship Id="rId3" Type="http://schemas.openxmlformats.org/officeDocument/2006/relationships/image" Target="../media/image51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98.xml.rels><?xml version="1.0" encoding="UTF-8" standalone="yes"?>
<Relationships xmlns="http://schemas.openxmlformats.org/package/2006/relationships"><Relationship Id="rId3" Type="http://schemas.openxmlformats.org/officeDocument/2006/relationships/image" Target="../media/image52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99.xml.rels><?xml version="1.0" encoding="UTF-8" standalone="yes"?>
<Relationships xmlns="http://schemas.openxmlformats.org/package/2006/relationships"><Relationship Id="rId8" Type="http://schemas.openxmlformats.org/officeDocument/2006/relationships/image" Target="../media/image526.png"/><Relationship Id="rId3" Type="http://schemas.openxmlformats.org/officeDocument/2006/relationships/image" Target="../media/image501.png"/><Relationship Id="rId7" Type="http://schemas.openxmlformats.org/officeDocument/2006/relationships/image" Target="../media/image52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24.png"/><Relationship Id="rId5" Type="http://schemas.openxmlformats.org/officeDocument/2006/relationships/image" Target="../media/image523.png"/><Relationship Id="rId4" Type="http://schemas.openxmlformats.org/officeDocument/2006/relationships/image" Target="../media/image52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00.xml.rels><?xml version="1.0" encoding="UTF-8" standalone="yes"?>
<Relationships xmlns="http://schemas.openxmlformats.org/package/2006/relationships"><Relationship Id="rId3" Type="http://schemas.openxmlformats.org/officeDocument/2006/relationships/image" Target="../media/image52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1.xml.rels><?xml version="1.0" encoding="UTF-8" standalone="yes"?>
<Relationships xmlns="http://schemas.openxmlformats.org/package/2006/relationships"><Relationship Id="rId3" Type="http://schemas.openxmlformats.org/officeDocument/2006/relationships/image" Target="../media/image52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2.xml.rels><?xml version="1.0" encoding="UTF-8" standalone="yes"?>
<Relationships xmlns="http://schemas.openxmlformats.org/package/2006/relationships"><Relationship Id="rId3" Type="http://schemas.openxmlformats.org/officeDocument/2006/relationships/image" Target="../media/image501.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31.png"/><Relationship Id="rId4" Type="http://schemas.openxmlformats.org/officeDocument/2006/relationships/image" Target="../media/image529.png"/></Relationships>
</file>

<file path=ppt/slides/_rels/slide303.xml.rels><?xml version="1.0" encoding="UTF-8" standalone="yes"?>
<Relationships xmlns="http://schemas.openxmlformats.org/package/2006/relationships"><Relationship Id="rId3" Type="http://schemas.openxmlformats.org/officeDocument/2006/relationships/image" Target="../media/image53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35.png"/><Relationship Id="rId5" Type="http://schemas.openxmlformats.org/officeDocument/2006/relationships/image" Target="../media/image534.png"/><Relationship Id="rId4" Type="http://schemas.openxmlformats.org/officeDocument/2006/relationships/image" Target="../media/image533.png"/></Relationships>
</file>

<file path=ppt/slides/_rels/slide304.xml.rels><?xml version="1.0" encoding="UTF-8" standalone="yes"?>
<Relationships xmlns="http://schemas.openxmlformats.org/package/2006/relationships"><Relationship Id="rId3" Type="http://schemas.openxmlformats.org/officeDocument/2006/relationships/image" Target="../media/image53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37.png"/><Relationship Id="rId5" Type="http://schemas.openxmlformats.org/officeDocument/2006/relationships/image" Target="../media/image536.png"/><Relationship Id="rId4" Type="http://schemas.openxmlformats.org/officeDocument/2006/relationships/image" Target="../media/image533.png"/></Relationships>
</file>

<file path=ppt/slides/_rels/slide305.xml.rels><?xml version="1.0" encoding="UTF-8" standalone="yes"?>
<Relationships xmlns="http://schemas.openxmlformats.org/package/2006/relationships"><Relationship Id="rId8" Type="http://schemas.openxmlformats.org/officeDocument/2006/relationships/hyperlink" Target="http://www.prosv.ru/" TargetMode="External"/><Relationship Id="rId3" Type="http://schemas.openxmlformats.org/officeDocument/2006/relationships/image" Target="../media/image532.png"/><Relationship Id="rId7" Type="http://schemas.openxmlformats.org/officeDocument/2006/relationships/image" Target="../media/image54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39.png"/><Relationship Id="rId5" Type="http://schemas.openxmlformats.org/officeDocument/2006/relationships/image" Target="../media/image538.png"/><Relationship Id="rId4" Type="http://schemas.openxmlformats.org/officeDocument/2006/relationships/image" Target="../media/image533.png"/><Relationship Id="rId9" Type="http://schemas.openxmlformats.org/officeDocument/2006/relationships/hyperlink" Target="http://www.shop.prosv.ru/" TargetMode="External"/></Relationships>
</file>

<file path=ppt/slides/_rels/slide306.xml.rels><?xml version="1.0" encoding="UTF-8" standalone="yes"?>
<Relationships xmlns="http://schemas.openxmlformats.org/package/2006/relationships"><Relationship Id="rId3" Type="http://schemas.openxmlformats.org/officeDocument/2006/relationships/image" Target="../media/image54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42.png"/></Relationships>
</file>

<file path=ppt/slides/_rels/slide307.xml.rels><?xml version="1.0" encoding="UTF-8" standalone="yes"?>
<Relationships xmlns="http://schemas.openxmlformats.org/package/2006/relationships"><Relationship Id="rId3" Type="http://schemas.openxmlformats.org/officeDocument/2006/relationships/image" Target="../media/image543.png"/><Relationship Id="rId7" Type="http://schemas.openxmlformats.org/officeDocument/2006/relationships/image" Target="../media/image54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46.png"/><Relationship Id="rId5" Type="http://schemas.openxmlformats.org/officeDocument/2006/relationships/image" Target="../media/image545.png"/><Relationship Id="rId4" Type="http://schemas.openxmlformats.org/officeDocument/2006/relationships/image" Target="../media/image544.png"/></Relationships>
</file>

<file path=ppt/slides/_rels/slide308.xml.rels><?xml version="1.0" encoding="UTF-8" standalone="yes"?>
<Relationships xmlns="http://schemas.openxmlformats.org/package/2006/relationships"><Relationship Id="rId8" Type="http://schemas.openxmlformats.org/officeDocument/2006/relationships/image" Target="../media/image552.jpeg"/><Relationship Id="rId3" Type="http://schemas.openxmlformats.org/officeDocument/2006/relationships/image" Target="../media/image548.png"/><Relationship Id="rId7" Type="http://schemas.openxmlformats.org/officeDocument/2006/relationships/image" Target="../media/image551.png"/><Relationship Id="rId2" Type="http://schemas.openxmlformats.org/officeDocument/2006/relationships/notesSlide" Target="../notesSlides/notesSlide16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50.jpeg"/><Relationship Id="rId4" Type="http://schemas.openxmlformats.org/officeDocument/2006/relationships/image" Target="../media/image549.png"/></Relationships>
</file>

<file path=ppt/slides/_rels/slide3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3.png"/><Relationship Id="rId1" Type="http://schemas.openxmlformats.org/officeDocument/2006/relationships/slideLayout" Target="../slideLayouts/slideLayout1.xml"/><Relationship Id="rId5" Type="http://schemas.openxmlformats.org/officeDocument/2006/relationships/image" Target="../media/image555.jpeg"/><Relationship Id="rId4" Type="http://schemas.openxmlformats.org/officeDocument/2006/relationships/image" Target="../media/image554.jpeg"/></Relationships>
</file>

<file path=ppt/slides/_rels/slide31.xml.rels><?xml version="1.0" encoding="UTF-8" standalone="yes"?>
<Relationships xmlns="http://schemas.openxmlformats.org/package/2006/relationships"><Relationship Id="rId8" Type="http://schemas.openxmlformats.org/officeDocument/2006/relationships/hyperlink" Target="https://postnauka.ru/video/5883" TargetMode="External"/><Relationship Id="rId13" Type="http://schemas.openxmlformats.org/officeDocument/2006/relationships/hyperlink" Target="http://www.astronet.ru/db/msg/1170612/7lec/node4.html" TargetMode="External"/><Relationship Id="rId3" Type="http://schemas.openxmlformats.org/officeDocument/2006/relationships/image" Target="../media/image2.png"/><Relationship Id="rId7" Type="http://schemas.openxmlformats.org/officeDocument/2006/relationships/hyperlink" Target="https://postnauka.ru/video/65847" TargetMode="External"/><Relationship Id="rId12" Type="http://schemas.openxmlformats.org/officeDocument/2006/relationships/hyperlink" Target="https://www.youtube.com/watch?v=_gLLYEmw-pE"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www.youtube.com/watch?v=3cZ2PavZups" TargetMode="External"/><Relationship Id="rId11" Type="http://schemas.openxmlformats.org/officeDocument/2006/relationships/hyperlink" Target="https://postnauka.ru/themes/neutron-stars" TargetMode="External"/><Relationship Id="rId5" Type="http://schemas.openxmlformats.org/officeDocument/2006/relationships/hyperlink" Target="http://stellaria.school/" TargetMode="External"/><Relationship Id="rId15" Type="http://schemas.openxmlformats.org/officeDocument/2006/relationships/hyperlink" Target="https://elementy.ru/video/406/Astrofizicheskie_gipotezy_chem_chyornye_dyry_luchshe_prisheltsev" TargetMode="External"/><Relationship Id="rId10" Type="http://schemas.openxmlformats.org/officeDocument/2006/relationships/hyperlink" Target="https://postnauka.ru/themes/stars" TargetMode="External"/><Relationship Id="rId4" Type="http://schemas.openxmlformats.org/officeDocument/2006/relationships/hyperlink" Target="http://www.astronet.ru/" TargetMode="External"/><Relationship Id="rId9" Type="http://schemas.openxmlformats.org/officeDocument/2006/relationships/hyperlink" Target="https://postnauka.ru/video/11458" TargetMode="External"/><Relationship Id="rId14" Type="http://schemas.openxmlformats.org/officeDocument/2006/relationships/hyperlink" Target="http://www.astronet.ru/db/msg/1171323" TargetMode="External"/></Relationships>
</file>

<file path=ppt/slides/_rels/slide310.xml.rels><?xml version="1.0" encoding="UTF-8" standalone="yes"?>
<Relationships xmlns="http://schemas.openxmlformats.org/package/2006/relationships"><Relationship Id="rId3" Type="http://schemas.openxmlformats.org/officeDocument/2006/relationships/image" Target="../media/image55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www.prosv.ru/" TargetMode="External"/></Relationships>
</file>

<file path=ppt/slides/_rels/slide311.xml.rels><?xml version="1.0" encoding="UTF-8" standalone="yes"?>
<Relationships xmlns="http://schemas.openxmlformats.org/package/2006/relationships"><Relationship Id="rId3" Type="http://schemas.openxmlformats.org/officeDocument/2006/relationships/image" Target="../media/image55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12.xml.rels><?xml version="1.0" encoding="UTF-8" standalone="yes"?>
<Relationships xmlns="http://schemas.openxmlformats.org/package/2006/relationships"><Relationship Id="rId3" Type="http://schemas.openxmlformats.org/officeDocument/2006/relationships/image" Target="../media/image55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13.xml.rels><?xml version="1.0" encoding="UTF-8" standalone="yes"?>
<Relationships xmlns="http://schemas.openxmlformats.org/package/2006/relationships"><Relationship Id="rId3" Type="http://schemas.openxmlformats.org/officeDocument/2006/relationships/image" Target="../media/image559.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60.png"/></Relationships>
</file>

<file path=ppt/slides/_rels/slide314.xml.rels><?xml version="1.0" encoding="UTF-8" standalone="yes"?>
<Relationships xmlns="http://schemas.openxmlformats.org/package/2006/relationships"><Relationship Id="rId3" Type="http://schemas.openxmlformats.org/officeDocument/2006/relationships/image" Target="../media/image56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15.xml.rels><?xml version="1.0" encoding="UTF-8" standalone="yes"?>
<Relationships xmlns="http://schemas.openxmlformats.org/package/2006/relationships"><Relationship Id="rId3" Type="http://schemas.openxmlformats.org/officeDocument/2006/relationships/image" Target="../media/image56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16.xml.rels><?xml version="1.0" encoding="UTF-8" standalone="yes"?>
<Relationships xmlns="http://schemas.openxmlformats.org/package/2006/relationships"><Relationship Id="rId3" Type="http://schemas.openxmlformats.org/officeDocument/2006/relationships/image" Target="../media/image56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17.xml.rels><?xml version="1.0" encoding="UTF-8" standalone="yes"?>
<Relationships xmlns="http://schemas.openxmlformats.org/package/2006/relationships"><Relationship Id="rId3" Type="http://schemas.openxmlformats.org/officeDocument/2006/relationships/image" Target="../media/image56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18.xml.rels><?xml version="1.0" encoding="UTF-8" standalone="yes"?>
<Relationships xmlns="http://schemas.openxmlformats.org/package/2006/relationships"><Relationship Id="rId3" Type="http://schemas.openxmlformats.org/officeDocument/2006/relationships/image" Target="../media/image56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19.xml.rels><?xml version="1.0" encoding="UTF-8" standalone="yes"?>
<Relationships xmlns="http://schemas.openxmlformats.org/package/2006/relationships"><Relationship Id="rId3" Type="http://schemas.openxmlformats.org/officeDocument/2006/relationships/image" Target="../media/image56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67.png"/></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20.xml.rels><?xml version="1.0" encoding="UTF-8" standalone="yes"?>
<Relationships xmlns="http://schemas.openxmlformats.org/package/2006/relationships"><Relationship Id="rId3" Type="http://schemas.openxmlformats.org/officeDocument/2006/relationships/image" Target="../media/image568.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321.xml.rels><?xml version="1.0" encoding="UTF-8" standalone="yes"?>
<Relationships xmlns="http://schemas.openxmlformats.org/package/2006/relationships"><Relationship Id="rId3" Type="http://schemas.openxmlformats.org/officeDocument/2006/relationships/image" Target="../media/image569.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322.xml.rels><?xml version="1.0" encoding="UTF-8" standalone="yes"?>
<Relationships xmlns="http://schemas.openxmlformats.org/package/2006/relationships"><Relationship Id="rId3" Type="http://schemas.openxmlformats.org/officeDocument/2006/relationships/image" Target="../media/image570.png"/><Relationship Id="rId2" Type="http://schemas.openxmlformats.org/officeDocument/2006/relationships/image" Target="../media/image2.png"/><Relationship Id="rId1" Type="http://schemas.openxmlformats.org/officeDocument/2006/relationships/slideLayout" Target="../slideLayouts/slideLayout23.xml"/><Relationship Id="rId4" Type="http://schemas.openxmlformats.org/officeDocument/2006/relationships/image" Target="../media/image571.png"/></Relationships>
</file>

<file path=ppt/slides/_rels/slide323.xml.rels><?xml version="1.0" encoding="UTF-8" standalone="yes"?>
<Relationships xmlns="http://schemas.openxmlformats.org/package/2006/relationships"><Relationship Id="rId3" Type="http://schemas.openxmlformats.org/officeDocument/2006/relationships/image" Target="../media/image572.png"/><Relationship Id="rId2" Type="http://schemas.openxmlformats.org/officeDocument/2006/relationships/image" Target="../media/image2.png"/><Relationship Id="rId1" Type="http://schemas.openxmlformats.org/officeDocument/2006/relationships/slideLayout" Target="../slideLayouts/slideLayout23.xml"/><Relationship Id="rId5" Type="http://schemas.openxmlformats.org/officeDocument/2006/relationships/image" Target="../media/image574.png"/><Relationship Id="rId4" Type="http://schemas.openxmlformats.org/officeDocument/2006/relationships/image" Target="../media/image573.png"/></Relationships>
</file>

<file path=ppt/slides/_rels/slide324.xml.rels><?xml version="1.0" encoding="UTF-8" standalone="yes"?>
<Relationships xmlns="http://schemas.openxmlformats.org/package/2006/relationships"><Relationship Id="rId3" Type="http://schemas.openxmlformats.org/officeDocument/2006/relationships/image" Target="../media/image575.png"/><Relationship Id="rId2" Type="http://schemas.openxmlformats.org/officeDocument/2006/relationships/image" Target="../media/image2.png"/><Relationship Id="rId1" Type="http://schemas.openxmlformats.org/officeDocument/2006/relationships/slideLayout" Target="../slideLayouts/slideLayout23.xml"/><Relationship Id="rId5" Type="http://schemas.openxmlformats.org/officeDocument/2006/relationships/image" Target="../media/image577.png"/><Relationship Id="rId4" Type="http://schemas.openxmlformats.org/officeDocument/2006/relationships/image" Target="../media/image576.png"/></Relationships>
</file>

<file path=ppt/slides/_rels/slide325.xml.rels><?xml version="1.0" encoding="UTF-8" standalone="yes"?>
<Relationships xmlns="http://schemas.openxmlformats.org/package/2006/relationships"><Relationship Id="rId3" Type="http://schemas.openxmlformats.org/officeDocument/2006/relationships/image" Target="../media/image578.png"/><Relationship Id="rId2" Type="http://schemas.openxmlformats.org/officeDocument/2006/relationships/image" Target="../media/image2.png"/><Relationship Id="rId1" Type="http://schemas.openxmlformats.org/officeDocument/2006/relationships/slideLayout" Target="../slideLayouts/slideLayout23.xml"/><Relationship Id="rId5" Type="http://schemas.openxmlformats.org/officeDocument/2006/relationships/image" Target="../media/image580.png"/><Relationship Id="rId4" Type="http://schemas.openxmlformats.org/officeDocument/2006/relationships/image" Target="../media/image579.png"/></Relationships>
</file>

<file path=ppt/slides/_rels/slide326.xml.rels><?xml version="1.0" encoding="UTF-8" standalone="yes"?>
<Relationships xmlns="http://schemas.openxmlformats.org/package/2006/relationships"><Relationship Id="rId3" Type="http://schemas.openxmlformats.org/officeDocument/2006/relationships/image" Target="../media/image581.png"/><Relationship Id="rId2" Type="http://schemas.openxmlformats.org/officeDocument/2006/relationships/image" Target="../media/image2.png"/><Relationship Id="rId1" Type="http://schemas.openxmlformats.org/officeDocument/2006/relationships/slideLayout" Target="../slideLayouts/slideLayout23.xml"/><Relationship Id="rId6" Type="http://schemas.openxmlformats.org/officeDocument/2006/relationships/image" Target="../media/image584.png"/><Relationship Id="rId5" Type="http://schemas.openxmlformats.org/officeDocument/2006/relationships/image" Target="../media/image583.png"/><Relationship Id="rId4" Type="http://schemas.openxmlformats.org/officeDocument/2006/relationships/image" Target="../media/image582.png"/></Relationships>
</file>

<file path=ppt/slides/_rels/slide327.xml.rels><?xml version="1.0" encoding="UTF-8" standalone="yes"?>
<Relationships xmlns="http://schemas.openxmlformats.org/package/2006/relationships"><Relationship Id="rId3" Type="http://schemas.openxmlformats.org/officeDocument/2006/relationships/image" Target="../media/image585.png"/><Relationship Id="rId2" Type="http://schemas.openxmlformats.org/officeDocument/2006/relationships/image" Target="../media/image2.png"/><Relationship Id="rId1" Type="http://schemas.openxmlformats.org/officeDocument/2006/relationships/slideLayout" Target="../slideLayouts/slideLayout23.xml"/><Relationship Id="rId5" Type="http://schemas.openxmlformats.org/officeDocument/2006/relationships/image" Target="../media/image587.png"/><Relationship Id="rId4" Type="http://schemas.openxmlformats.org/officeDocument/2006/relationships/image" Target="../media/image586.png"/></Relationships>
</file>

<file path=ppt/slides/_rels/slide328.xml.rels><?xml version="1.0" encoding="UTF-8" standalone="yes"?>
<Relationships xmlns="http://schemas.openxmlformats.org/package/2006/relationships"><Relationship Id="rId3" Type="http://schemas.openxmlformats.org/officeDocument/2006/relationships/image" Target="../media/image588.png"/><Relationship Id="rId2" Type="http://schemas.openxmlformats.org/officeDocument/2006/relationships/image" Target="../media/image2.png"/><Relationship Id="rId1" Type="http://schemas.openxmlformats.org/officeDocument/2006/relationships/slideLayout" Target="../slideLayouts/slideLayout23.xml"/><Relationship Id="rId5" Type="http://schemas.openxmlformats.org/officeDocument/2006/relationships/image" Target="../media/image590.png"/><Relationship Id="rId4" Type="http://schemas.openxmlformats.org/officeDocument/2006/relationships/image" Target="../media/image589.png"/></Relationships>
</file>

<file path=ppt/slides/_rels/slide329.xml.rels><?xml version="1.0" encoding="UTF-8" standalone="yes"?>
<Relationships xmlns="http://schemas.openxmlformats.org/package/2006/relationships"><Relationship Id="rId3" Type="http://schemas.openxmlformats.org/officeDocument/2006/relationships/image" Target="../media/image591.png"/><Relationship Id="rId2" Type="http://schemas.openxmlformats.org/officeDocument/2006/relationships/image" Target="../media/image2.png"/><Relationship Id="rId1" Type="http://schemas.openxmlformats.org/officeDocument/2006/relationships/slideLayout" Target="../slideLayouts/slideLayout23.xml"/><Relationship Id="rId5" Type="http://schemas.openxmlformats.org/officeDocument/2006/relationships/image" Target="../media/image593.png"/><Relationship Id="rId4" Type="http://schemas.openxmlformats.org/officeDocument/2006/relationships/image" Target="../media/image592.png"/></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30.xml.rels><?xml version="1.0" encoding="UTF-8" standalone="yes"?>
<Relationships xmlns="http://schemas.openxmlformats.org/package/2006/relationships"><Relationship Id="rId3" Type="http://schemas.openxmlformats.org/officeDocument/2006/relationships/image" Target="../media/image594.png"/><Relationship Id="rId2" Type="http://schemas.openxmlformats.org/officeDocument/2006/relationships/image" Target="../media/image2.png"/><Relationship Id="rId1" Type="http://schemas.openxmlformats.org/officeDocument/2006/relationships/slideLayout" Target="../slideLayouts/slideLayout23.xml"/><Relationship Id="rId6" Type="http://schemas.openxmlformats.org/officeDocument/2006/relationships/image" Target="../media/image597.png"/><Relationship Id="rId5" Type="http://schemas.openxmlformats.org/officeDocument/2006/relationships/image" Target="../media/image596.png"/><Relationship Id="rId4" Type="http://schemas.openxmlformats.org/officeDocument/2006/relationships/image" Target="../media/image595.png"/></Relationships>
</file>

<file path=ppt/slides/_rels/slide331.xml.rels><?xml version="1.0" encoding="UTF-8" standalone="yes"?>
<Relationships xmlns="http://schemas.openxmlformats.org/package/2006/relationships"><Relationship Id="rId3" Type="http://schemas.openxmlformats.org/officeDocument/2006/relationships/image" Target="../media/image598.png"/><Relationship Id="rId2" Type="http://schemas.openxmlformats.org/officeDocument/2006/relationships/image" Target="../media/image2.png"/><Relationship Id="rId1" Type="http://schemas.openxmlformats.org/officeDocument/2006/relationships/slideLayout" Target="../slideLayouts/slideLayout23.xml"/><Relationship Id="rId5" Type="http://schemas.openxmlformats.org/officeDocument/2006/relationships/image" Target="../media/image600.png"/><Relationship Id="rId4" Type="http://schemas.openxmlformats.org/officeDocument/2006/relationships/image" Target="../media/image599.png"/></Relationships>
</file>

<file path=ppt/slides/_rels/slide332.xml.rels><?xml version="1.0" encoding="UTF-8" standalone="yes"?>
<Relationships xmlns="http://schemas.openxmlformats.org/package/2006/relationships"><Relationship Id="rId3" Type="http://schemas.openxmlformats.org/officeDocument/2006/relationships/image" Target="../media/image601.png"/><Relationship Id="rId2" Type="http://schemas.openxmlformats.org/officeDocument/2006/relationships/image" Target="../media/image2.png"/><Relationship Id="rId1" Type="http://schemas.openxmlformats.org/officeDocument/2006/relationships/slideLayout" Target="../slideLayouts/slideLayout23.xml"/><Relationship Id="rId6" Type="http://schemas.openxmlformats.org/officeDocument/2006/relationships/image" Target="../media/image604.png"/><Relationship Id="rId5" Type="http://schemas.openxmlformats.org/officeDocument/2006/relationships/image" Target="../media/image603.png"/><Relationship Id="rId4" Type="http://schemas.openxmlformats.org/officeDocument/2006/relationships/image" Target="../media/image602.png"/></Relationships>
</file>

<file path=ppt/slides/_rels/slide333.xml.rels><?xml version="1.0" encoding="UTF-8" standalone="yes"?>
<Relationships xmlns="http://schemas.openxmlformats.org/package/2006/relationships"><Relationship Id="rId3" Type="http://schemas.openxmlformats.org/officeDocument/2006/relationships/image" Target="../media/image549.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52.jpeg"/></Relationships>
</file>

<file path=ppt/slides/_rels/slide334.xml.rels><?xml version="1.0" encoding="UTF-8" standalone="yes"?>
<Relationships xmlns="http://schemas.openxmlformats.org/package/2006/relationships"><Relationship Id="rId3" Type="http://schemas.openxmlformats.org/officeDocument/2006/relationships/image" Target="../media/image605.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607.png"/><Relationship Id="rId4" Type="http://schemas.openxmlformats.org/officeDocument/2006/relationships/image" Target="../media/image606.png"/></Relationships>
</file>

<file path=ppt/slides/_rels/slide335.xml.rels><?xml version="1.0" encoding="UTF-8" standalone="yes"?>
<Relationships xmlns="http://schemas.openxmlformats.org/package/2006/relationships"><Relationship Id="rId3" Type="http://schemas.openxmlformats.org/officeDocument/2006/relationships/hyperlink" Target="&#1060;&#1080;&#1079;&#1080;&#1082;&#1072;/IBR_2.mp4" TargetMode="External"/><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606.png"/><Relationship Id="rId4" Type="http://schemas.openxmlformats.org/officeDocument/2006/relationships/image" Target="../media/image608.png"/></Relationships>
</file>

<file path=ppt/slides/_rels/slide3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9.png"/><Relationship Id="rId1" Type="http://schemas.openxmlformats.org/officeDocument/2006/relationships/slideLayout" Target="../slideLayouts/slideLayout12.xml"/></Relationships>
</file>

<file path=ppt/slides/_rels/slide337.xml.rels><?xml version="1.0" encoding="UTF-8" standalone="yes"?>
<Relationships xmlns="http://schemas.openxmlformats.org/package/2006/relationships"><Relationship Id="rId8" Type="http://schemas.openxmlformats.org/officeDocument/2006/relationships/hyperlink" Target="http://spheres.prosv.ru/physics/about/201/2280/" TargetMode="External"/><Relationship Id="rId13" Type="http://schemas.openxmlformats.org/officeDocument/2006/relationships/hyperlink" Target="https://www.prosv.ru/webinars/subject/astronomy.html" TargetMode="External"/><Relationship Id="rId3" Type="http://schemas.openxmlformats.org/officeDocument/2006/relationships/hyperlink" Target="http://spheres.prosv.ru/physics/about/199/2359/" TargetMode="External"/><Relationship Id="rId7" Type="http://schemas.openxmlformats.org/officeDocument/2006/relationships/hyperlink" Target="http://spheres.prosv.ru/physics/about/200/2236/" TargetMode="External"/><Relationship Id="rId12" Type="http://schemas.openxmlformats.org/officeDocument/2006/relationships/hyperlink" Target="https://www.prosv.ru/webinars/subject/physics.html"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pheres.prosv.ru/physics/about/199/2205/" TargetMode="External"/><Relationship Id="rId11" Type="http://schemas.openxmlformats.org/officeDocument/2006/relationships/hyperlink" Target="http://spheres.prosv.ru/" TargetMode="External"/><Relationship Id="rId5" Type="http://schemas.openxmlformats.org/officeDocument/2006/relationships/hyperlink" Target="http://spheres.prosv.ru/physics/about/201/2361/" TargetMode="External"/><Relationship Id="rId15" Type="http://schemas.openxmlformats.org/officeDocument/2006/relationships/hyperlink" Target="https://sdo.gsfc.nasa.gov/data/" TargetMode="External"/><Relationship Id="rId10" Type="http://schemas.openxmlformats.org/officeDocument/2006/relationships/hyperlink" Target="https://shop.prosv.ru/" TargetMode="External"/><Relationship Id="rId4" Type="http://schemas.openxmlformats.org/officeDocument/2006/relationships/hyperlink" Target="http://spheres.prosv.ru/physics/about/200/2360/" TargetMode="External"/><Relationship Id="rId9" Type="http://schemas.openxmlformats.org/officeDocument/2006/relationships/hyperlink" Target="https://www.prosv.ru/" TargetMode="External"/><Relationship Id="rId14" Type="http://schemas.openxmlformats.org/officeDocument/2006/relationships/hyperlink" Target="https://sohowww.nascom.nasa.gov/data/realtime/" TargetMode="External"/></Relationships>
</file>

<file path=ppt/slides/_rels/slide338.xml.rels><?xml version="1.0" encoding="UTF-8" standalone="yes"?>
<Relationships xmlns="http://schemas.openxmlformats.org/package/2006/relationships"><Relationship Id="rId3" Type="http://schemas.openxmlformats.org/officeDocument/2006/relationships/hyperlink" Target="http://www.prosv.ru/" TargetMode="External"/><Relationship Id="rId7" Type="http://schemas.openxmlformats.org/officeDocument/2006/relationships/image" Target="../media/image612.png"/><Relationship Id="rId2" Type="http://schemas.openxmlformats.org/officeDocument/2006/relationships/hyperlink" Target="mailto:prosv@prosv.ru" TargetMode="External"/><Relationship Id="rId1" Type="http://schemas.openxmlformats.org/officeDocument/2006/relationships/slideLayout" Target="../slideLayouts/slideLayout7.xml"/><Relationship Id="rId6" Type="http://schemas.openxmlformats.org/officeDocument/2006/relationships/image" Target="../media/image611.png"/><Relationship Id="rId5" Type="http://schemas.openxmlformats.org/officeDocument/2006/relationships/image" Target="../media/image610.jpeg"/><Relationship Id="rId4" Type="http://schemas.openxmlformats.org/officeDocument/2006/relationships/hyperlink" Target="http://www.spheres.ru/"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5.jpeg"/><Relationship Id="rId4" Type="http://schemas.openxmlformats.org/officeDocument/2006/relationships/image" Target="../media/image54.jpe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57.jpeg"/><Relationship Id="rId4" Type="http://schemas.openxmlformats.org/officeDocument/2006/relationships/image" Target="../media/image56.jpe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9.jpe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gif"/></Relationships>
</file>

<file path=ppt/slides/_rels/slide44.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2.png"/><Relationship Id="rId7" Type="http://schemas.openxmlformats.org/officeDocument/2006/relationships/image" Target="../media/image70.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73.jpe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jpe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78.jpeg"/><Relationship Id="rId4" Type="http://schemas.openxmlformats.org/officeDocument/2006/relationships/image" Target="../media/image77.jpe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80.jpeg"/><Relationship Id="rId4" Type="http://schemas.openxmlformats.org/officeDocument/2006/relationships/image" Target="../media/image79.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81.gif"/></Relationships>
</file>

<file path=ppt/slides/_rels/slide5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2.png"/><Relationship Id="rId7" Type="http://schemas.openxmlformats.org/officeDocument/2006/relationships/image" Target="../media/image86.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88.jpeg"/><Relationship Id="rId4" Type="http://schemas.openxmlformats.org/officeDocument/2006/relationships/image" Target="../media/image360.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91.gif"/><Relationship Id="rId5" Type="http://schemas.openxmlformats.org/officeDocument/2006/relationships/image" Target="../media/image90.gif"/><Relationship Id="rId4" Type="http://schemas.openxmlformats.org/officeDocument/2006/relationships/image" Target="../media/image89.jpe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93.jpeg"/><Relationship Id="rId4" Type="http://schemas.openxmlformats.org/officeDocument/2006/relationships/image" Target="../media/image92.jpe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95.jpeg"/><Relationship Id="rId4" Type="http://schemas.openxmlformats.org/officeDocument/2006/relationships/image" Target="../media/image94.jpe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96.jpe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98.jpeg"/><Relationship Id="rId4" Type="http://schemas.openxmlformats.org/officeDocument/2006/relationships/image" Target="../media/image97.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97.jpe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100.png"/><Relationship Id="rId5" Type="http://schemas.openxmlformats.org/officeDocument/2006/relationships/image" Target="../media/image99.jpeg"/><Relationship Id="rId4" Type="http://schemas.openxmlformats.org/officeDocument/2006/relationships/image" Target="../media/image97.jpe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97.jpe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5.jpe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97.jpe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379.png"/><Relationship Id="rId4" Type="http://schemas.openxmlformats.org/officeDocument/2006/relationships/image" Target="../media/image106.jpe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107.jpeg"/><Relationship Id="rId4" Type="http://schemas.openxmlformats.org/officeDocument/2006/relationships/image" Target="../media/image97.jpe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0.jpe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hyperlink" Target="https://sohowww.nascom.nasa.gov/data/realtime/"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112.jpeg"/><Relationship Id="rId4" Type="http://schemas.openxmlformats.org/officeDocument/2006/relationships/image" Target="../media/image111.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114.jpeg"/><Relationship Id="rId4" Type="http://schemas.openxmlformats.org/officeDocument/2006/relationships/image" Target="../media/image113.jpe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115.jpeg"/></Relationships>
</file>

<file path=ppt/slides/_rels/slide72.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2.png"/><Relationship Id="rId7" Type="http://schemas.openxmlformats.org/officeDocument/2006/relationships/image" Target="../media/image119.jpe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 Id="rId9" Type="http://schemas.openxmlformats.org/officeDocument/2006/relationships/image" Target="../media/image121.jpeg"/></Relationships>
</file>

<file path=ppt/slides/_rels/slide73.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2.png"/><Relationship Id="rId7" Type="http://schemas.openxmlformats.org/officeDocument/2006/relationships/image" Target="../media/image125.jpe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124.jpeg"/><Relationship Id="rId5" Type="http://schemas.openxmlformats.org/officeDocument/2006/relationships/image" Target="../media/image123.png"/><Relationship Id="rId4" Type="http://schemas.openxmlformats.org/officeDocument/2006/relationships/image" Target="../media/image122.jpeg"/><Relationship Id="rId9" Type="http://schemas.openxmlformats.org/officeDocument/2006/relationships/image" Target="../media/image127.jpe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1.jpe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5.jpe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s>
</file>

<file path=ppt/slides/_rels/slide7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9.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410.pn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144.png"/><Relationship Id="rId4" Type="http://schemas.openxmlformats.org/officeDocument/2006/relationships/image" Target="../media/image143.png"/></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22.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421.png"/><Relationship Id="rId5" Type="http://schemas.openxmlformats.org/officeDocument/2006/relationships/image" Target="../media/image420.png"/><Relationship Id="rId4" Type="http://schemas.openxmlformats.org/officeDocument/2006/relationships/image" Target="../media/image4190.png"/></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147.png"/><Relationship Id="rId5" Type="http://schemas.openxmlformats.org/officeDocument/2006/relationships/image" Target="../media/image146.jpeg"/><Relationship Id="rId4" Type="http://schemas.openxmlformats.org/officeDocument/2006/relationships/image" Target="../media/image145.jpeg"/></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149.png"/><Relationship Id="rId4" Type="http://schemas.openxmlformats.org/officeDocument/2006/relationships/image" Target="../media/image148.jpeg"/></Relationships>
</file>

<file path=ppt/slides/_rels/slide8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8" Type="http://schemas.openxmlformats.org/officeDocument/2006/relationships/image" Target="../media/image155.jpeg"/><Relationship Id="rId3" Type="http://schemas.openxmlformats.org/officeDocument/2006/relationships/image" Target="../media/image2.png"/><Relationship Id="rId7" Type="http://schemas.openxmlformats.org/officeDocument/2006/relationships/image" Target="../media/image154.jpe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jpeg"/></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9.jpe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image" Target="../media/image156.jpeg"/></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3.gif"/><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162.jpeg"/><Relationship Id="rId5" Type="http://schemas.openxmlformats.org/officeDocument/2006/relationships/image" Target="../media/image161.gif"/><Relationship Id="rId4" Type="http://schemas.openxmlformats.org/officeDocument/2006/relationships/image" Target="../media/image160.gif"/></Relationships>
</file>

<file path=ppt/slides/_rels/slide88.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16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2.png"/></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169.png"/></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image" Target="../media/image171.png"/><Relationship Id="rId4" Type="http://schemas.openxmlformats.org/officeDocument/2006/relationships/image" Target="../media/image170.png"/></Relationships>
</file>

<file path=ppt/slides/_rels/slide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172.jpeg"/></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image" Target="../media/image174.png"/><Relationship Id="rId4" Type="http://schemas.openxmlformats.org/officeDocument/2006/relationships/image" Target="../media/image173.png"/></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image" Target="../media/image174.png"/><Relationship Id="rId4" Type="http://schemas.openxmlformats.org/officeDocument/2006/relationships/image" Target="../media/image173.png"/></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0.xml"/><Relationship Id="rId1" Type="http://schemas.openxmlformats.org/officeDocument/2006/relationships/slideLayout" Target="../slideLayouts/slideLayout1.xml"/><Relationship Id="rId5" Type="http://schemas.openxmlformats.org/officeDocument/2006/relationships/image" Target="../media/image174.png"/><Relationship Id="rId4" Type="http://schemas.openxmlformats.org/officeDocument/2006/relationships/image" Target="../media/image173.png"/></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1.xml"/><Relationship Id="rId5" Type="http://schemas.openxmlformats.org/officeDocument/2006/relationships/image" Target="../media/image175.png"/><Relationship Id="rId4" Type="http://schemas.openxmlformats.org/officeDocument/2006/relationships/image" Target="../media/image173.png"/></Relationships>
</file>

<file path=ppt/slides/_rels/slide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175.png"/><Relationship Id="rId4" Type="http://schemas.openxmlformats.org/officeDocument/2006/relationships/image" Target="../media/image173.png"/></Relationships>
</file>

<file path=ppt/slides/_rels/slide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1.xml"/><Relationship Id="rId5" Type="http://schemas.openxmlformats.org/officeDocument/2006/relationships/image" Target="../media/image175.png"/><Relationship Id="rId4" Type="http://schemas.openxmlformats.org/officeDocument/2006/relationships/image" Target="../media/image17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02060"/>
            </a:gs>
            <a:gs pos="74000">
              <a:schemeClr val="accent5">
                <a:lumMod val="50000"/>
              </a:schemeClr>
            </a:gs>
            <a:gs pos="83000">
              <a:schemeClr val="accent5">
                <a:lumMod val="75000"/>
              </a:schemeClr>
            </a:gs>
            <a:gs pos="100000">
              <a:schemeClr val="accent5">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28281" y="235152"/>
            <a:ext cx="3481878" cy="1163754"/>
          </a:xfrm>
          <a:prstGeom prst="rect">
            <a:avLst/>
          </a:prstGeom>
        </p:spPr>
      </p:pic>
      <p:sp>
        <p:nvSpPr>
          <p:cNvPr id="3" name="TextBox 2"/>
          <p:cNvSpPr txBox="1"/>
          <p:nvPr/>
        </p:nvSpPr>
        <p:spPr>
          <a:xfrm>
            <a:off x="404829" y="2295098"/>
            <a:ext cx="8328782" cy="1077218"/>
          </a:xfrm>
          <a:prstGeom prst="rect">
            <a:avLst/>
          </a:prstGeom>
          <a:noFill/>
        </p:spPr>
        <p:txBody>
          <a:bodyPr wrap="square" rtlCol="0">
            <a:spAutoFit/>
          </a:bodyPr>
          <a:lstStyle/>
          <a:p>
            <a:pPr algn="ctr"/>
            <a:r>
              <a:rPr lang="ru-RU" sz="3200" dirty="0">
                <a:solidFill>
                  <a:schemeClr val="bg1"/>
                </a:solidFill>
                <a:effectLst>
                  <a:outerShdw blurRad="38100" dist="38100" dir="2700000" algn="tl">
                    <a:srgbClr val="000000">
                      <a:alpha val="43137"/>
                    </a:srgbClr>
                  </a:outerShdw>
                </a:effectLst>
                <a:latin typeface="Impact" panose="020B0806030902050204" pitchFamily="34" charset="0"/>
              </a:rPr>
              <a:t>Практическая часть астрономии на </a:t>
            </a:r>
            <a:r>
              <a:rPr lang="ru-RU" sz="3200" dirty="0" smtClean="0">
                <a:solidFill>
                  <a:schemeClr val="bg1"/>
                </a:solidFill>
                <a:effectLst>
                  <a:outerShdw blurRad="38100" dist="38100" dir="2700000" algn="tl">
                    <a:srgbClr val="000000">
                      <a:alpha val="43137"/>
                    </a:srgbClr>
                  </a:outerShdw>
                </a:effectLst>
                <a:latin typeface="Impact" panose="020B0806030902050204" pitchFamily="34" charset="0"/>
              </a:rPr>
              <a:t>уроках</a:t>
            </a:r>
          </a:p>
          <a:p>
            <a:pPr algn="ctr"/>
            <a:r>
              <a:rPr lang="ru-RU" sz="3200" dirty="0" smtClean="0">
                <a:solidFill>
                  <a:schemeClr val="bg1"/>
                </a:solidFill>
                <a:effectLst>
                  <a:outerShdw blurRad="38100" dist="38100" dir="2700000" algn="tl">
                    <a:srgbClr val="000000">
                      <a:alpha val="43137"/>
                    </a:srgbClr>
                  </a:outerShdw>
                </a:effectLst>
                <a:latin typeface="Impact" panose="020B0806030902050204" pitchFamily="34" charset="0"/>
              </a:rPr>
              <a:t>и во внеурочной деятельности</a:t>
            </a:r>
            <a:endParaRPr lang="ru-RU" sz="3200" dirty="0">
              <a:solidFill>
                <a:schemeClr val="bg1"/>
              </a:solidFill>
              <a:effectLst>
                <a:outerShdw blurRad="38100" dist="38100" dir="2700000" algn="tl">
                  <a:srgbClr val="000000">
                    <a:alpha val="43137"/>
                  </a:srgbClr>
                </a:outerShdw>
              </a:effectLst>
              <a:latin typeface="Impact" panose="020B0806030902050204" pitchFamily="34" charset="0"/>
            </a:endParaRPr>
          </a:p>
        </p:txBody>
      </p:sp>
      <p:sp>
        <p:nvSpPr>
          <p:cNvPr id="4" name="TextBox 3"/>
          <p:cNvSpPr txBox="1"/>
          <p:nvPr/>
        </p:nvSpPr>
        <p:spPr>
          <a:xfrm>
            <a:off x="4165600" y="5181600"/>
            <a:ext cx="4978400" cy="1015663"/>
          </a:xfrm>
          <a:prstGeom prst="rect">
            <a:avLst/>
          </a:prstGeom>
          <a:noFill/>
        </p:spPr>
        <p:txBody>
          <a:bodyPr wrap="square" rtlCol="0">
            <a:spAutoFit/>
          </a:bodyPr>
          <a:lstStyle/>
          <a:p>
            <a:pPr algn="r"/>
            <a:r>
              <a:rPr lang="ru-RU" sz="20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Ведущий методист ЦЕМО</a:t>
            </a:r>
          </a:p>
          <a:p>
            <a:pPr algn="r"/>
            <a:r>
              <a:rPr lang="ru-RU" sz="20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учитель </a:t>
            </a:r>
            <a:r>
              <a:rPr lang="en-US" sz="20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a:t>
            </a:r>
            <a:r>
              <a:rPr lang="ru-RU" sz="200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квал.категории</a:t>
            </a:r>
            <a:endParaRPr lang="ru-RU" sz="20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r"/>
            <a:r>
              <a:rPr lang="ru-RU" sz="20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Литвинов Олег Андреевич</a:t>
            </a:r>
            <a:endParaRPr lang="ru-RU" sz="2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TextBox 5"/>
          <p:cNvSpPr txBox="1"/>
          <p:nvPr/>
        </p:nvSpPr>
        <p:spPr>
          <a:xfrm>
            <a:off x="3467924" y="6197263"/>
            <a:ext cx="2024657" cy="707886"/>
          </a:xfrm>
          <a:prstGeom prst="rect">
            <a:avLst/>
          </a:prstGeom>
          <a:noFill/>
        </p:spPr>
        <p:txBody>
          <a:bodyPr wrap="none" rtlCol="0">
            <a:spAutoFit/>
          </a:bodyPr>
          <a:lstStyle/>
          <a:p>
            <a:r>
              <a:rPr lang="ru-RU"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 Симферополь</a:t>
            </a:r>
          </a:p>
          <a:p>
            <a:endParaRPr lang="ru-RU"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91107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2148" y="948298"/>
            <a:ext cx="3447191" cy="4594460"/>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3" cstate="print"/>
          <a:stretch>
            <a:fillRect/>
          </a:stretch>
        </p:blipFill>
        <p:spPr>
          <a:xfrm>
            <a:off x="220255" y="120979"/>
            <a:ext cx="1862452" cy="2521998"/>
          </a:xfrm>
          <a:prstGeom prst="rect">
            <a:avLst/>
          </a:prstGeom>
          <a:ln>
            <a:noFill/>
          </a:ln>
          <a:effectLst>
            <a:outerShdw blurRad="292100" dist="139700" dir="2700000" algn="tl" rotWithShape="0">
              <a:srgbClr val="333333">
                <a:alpha val="65000"/>
              </a:srgbClr>
            </a:outerShdw>
          </a:effec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0701" y="337455"/>
            <a:ext cx="1817199" cy="26987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Рисунок 6"/>
          <p:cNvPicPr>
            <a:picLocks noChangeAspect="1"/>
          </p:cNvPicPr>
          <p:nvPr/>
        </p:nvPicPr>
        <p:blipFill>
          <a:blip r:embed="rId5" cstate="print"/>
          <a:stretch>
            <a:fillRect/>
          </a:stretch>
        </p:blipFill>
        <p:spPr>
          <a:xfrm>
            <a:off x="6750701" y="3848026"/>
            <a:ext cx="1817199" cy="2384061"/>
          </a:xfrm>
          <a:prstGeom prst="rect">
            <a:avLst/>
          </a:prstGeom>
          <a:ln>
            <a:noFill/>
          </a:ln>
          <a:effectLst>
            <a:outerShdw blurRad="292100" dist="139700" dir="2700000" algn="tl" rotWithShape="0">
              <a:srgbClr val="333333">
                <a:alpha val="65000"/>
              </a:srgbClr>
            </a:outerShdw>
          </a:effectLst>
        </p:spPr>
      </p:pic>
      <p:sp>
        <p:nvSpPr>
          <p:cNvPr id="8" name="Прямоугольник 7"/>
          <p:cNvSpPr/>
          <p:nvPr/>
        </p:nvSpPr>
        <p:spPr>
          <a:xfrm>
            <a:off x="2652148" y="5542758"/>
            <a:ext cx="3447191" cy="504153"/>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УЧЕБНИК + ЭФУ</a:t>
            </a:r>
          </a:p>
        </p:txBody>
      </p:sp>
      <p:sp>
        <p:nvSpPr>
          <p:cNvPr id="9" name="Прямоугольник 8"/>
          <p:cNvSpPr/>
          <p:nvPr/>
        </p:nvSpPr>
        <p:spPr>
          <a:xfrm>
            <a:off x="214423" y="2642977"/>
            <a:ext cx="1868284" cy="504153"/>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ПРАКТИКУМ</a:t>
            </a:r>
          </a:p>
        </p:txBody>
      </p:sp>
      <p:sp>
        <p:nvSpPr>
          <p:cNvPr id="10" name="Прямоугольник 9"/>
          <p:cNvSpPr/>
          <p:nvPr/>
        </p:nvSpPr>
        <p:spPr>
          <a:xfrm>
            <a:off x="6750701" y="6232087"/>
            <a:ext cx="1817199" cy="504153"/>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ЗАДАЧНИК</a:t>
            </a:r>
          </a:p>
        </p:txBody>
      </p:sp>
      <p:sp>
        <p:nvSpPr>
          <p:cNvPr id="11" name="Прямоугольник 10"/>
          <p:cNvSpPr/>
          <p:nvPr/>
        </p:nvSpPr>
        <p:spPr>
          <a:xfrm>
            <a:off x="6750700" y="3035289"/>
            <a:ext cx="1817199" cy="504153"/>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МЕТОД.ПОСОБИЕ</a:t>
            </a:r>
          </a:p>
        </p:txBody>
      </p:sp>
      <p:pic>
        <p:nvPicPr>
          <p:cNvPr id="1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Рисунок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4423" y="3245528"/>
            <a:ext cx="1868285" cy="2800863"/>
          </a:xfrm>
          <a:prstGeom prst="rect">
            <a:avLst/>
          </a:prstGeom>
          <a:ln>
            <a:noFill/>
          </a:ln>
          <a:effectLst>
            <a:outerShdw blurRad="292100" dist="139700" dir="2700000" algn="tl" rotWithShape="0">
              <a:srgbClr val="333333">
                <a:alpha val="65000"/>
              </a:srgbClr>
            </a:outerShdw>
          </a:effectLst>
        </p:spPr>
      </p:pic>
      <p:sp>
        <p:nvSpPr>
          <p:cNvPr id="15" name="Прямоугольник 14"/>
          <p:cNvSpPr/>
          <p:nvPr/>
        </p:nvSpPr>
        <p:spPr>
          <a:xfrm>
            <a:off x="214423" y="6046391"/>
            <a:ext cx="1868284" cy="602551"/>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uLnTx/>
                <a:uFillTx/>
                <a:latin typeface="Impact" panose="020B0806030902050204" pitchFamily="34" charset="0"/>
                <a:ea typeface="+mn-ea"/>
                <a:cs typeface="+mn-cs"/>
              </a:rPr>
              <a:t>ПОУРОЧНЫЕ РАЗРАБОТКИ</a:t>
            </a:r>
            <a:endParaRPr kumimoji="0" lang="ru-RU" sz="1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16" name="TextBox 15"/>
          <p:cNvSpPr txBox="1"/>
          <p:nvPr/>
        </p:nvSpPr>
        <p:spPr>
          <a:xfrm>
            <a:off x="2652148" y="151757"/>
            <a:ext cx="3334567" cy="584775"/>
          </a:xfrm>
          <a:prstGeom prst="rect">
            <a:avLst/>
          </a:prstGeom>
          <a:solidFill>
            <a:srgbClr val="0070C0"/>
          </a:solidFill>
          <a:ln>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УМК В.М. </a:t>
            </a:r>
            <a:r>
              <a:rPr kumimoji="0" lang="ru-RU" sz="3200" b="0"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Чаругина</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17" name="TextBox 16"/>
          <p:cNvSpPr txBox="1"/>
          <p:nvPr/>
        </p:nvSpPr>
        <p:spPr>
          <a:xfrm>
            <a:off x="2652148" y="6046391"/>
            <a:ext cx="344719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ФПУ</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1.3.5.3.3.1</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22932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146128" y="95562"/>
            <a:ext cx="2898550"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uLnTx/>
                <a:uFillTx/>
                <a:latin typeface="Impact" panose="020B0806030902050204" pitchFamily="34" charset="0"/>
                <a:ea typeface="+mn-ea"/>
                <a:cs typeface="+mn-cs"/>
              </a:rPr>
              <a:t>РЕШЕНИЕ ЗАДАЧ</a:t>
            </a:r>
            <a:endParaRPr kumimoji="0" lang="ru-RU" sz="3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380" y="95563"/>
            <a:ext cx="1449079" cy="2027152"/>
          </a:xfrm>
          <a:prstGeom prst="rect">
            <a:avLst/>
          </a:prstGeom>
          <a:ln>
            <a:noFill/>
          </a:ln>
          <a:effectLst>
            <a:outerShdw blurRad="292100" dist="139700" dir="2700000" algn="tl" rotWithShape="0">
              <a:srgbClr val="333333">
                <a:alpha val="65000"/>
              </a:srgbClr>
            </a:outerShdw>
          </a:effectLst>
        </p:spPr>
      </p:pic>
      <p:pic>
        <p:nvPicPr>
          <p:cNvPr id="3" name="Рисунок 2"/>
          <p:cNvPicPr>
            <a:picLocks noChangeAspect="1"/>
          </p:cNvPicPr>
          <p:nvPr/>
        </p:nvPicPr>
        <p:blipFill>
          <a:blip r:embed="rId5" cstate="print"/>
          <a:stretch>
            <a:fillRect/>
          </a:stretch>
        </p:blipFill>
        <p:spPr>
          <a:xfrm>
            <a:off x="2119583" y="723881"/>
            <a:ext cx="4934360" cy="1857254"/>
          </a:xfrm>
          <a:prstGeom prst="rect">
            <a:avLst/>
          </a:prstGeom>
        </p:spPr>
      </p:pic>
      <p:pic>
        <p:nvPicPr>
          <p:cNvPr id="7" name="Рисунок 6"/>
          <p:cNvPicPr>
            <a:picLocks noChangeAspect="1"/>
          </p:cNvPicPr>
          <p:nvPr/>
        </p:nvPicPr>
        <p:blipFill>
          <a:blip r:embed="rId6" cstate="print"/>
          <a:stretch>
            <a:fillRect/>
          </a:stretch>
        </p:blipFill>
        <p:spPr>
          <a:xfrm>
            <a:off x="2128223" y="2504935"/>
            <a:ext cx="4934360" cy="931430"/>
          </a:xfrm>
          <a:prstGeom prst="rect">
            <a:avLst/>
          </a:prstGeom>
        </p:spPr>
      </p:pic>
      <p:pic>
        <p:nvPicPr>
          <p:cNvPr id="8" name="Рисунок 7"/>
          <p:cNvPicPr>
            <a:picLocks noChangeAspect="1"/>
          </p:cNvPicPr>
          <p:nvPr/>
        </p:nvPicPr>
        <p:blipFill>
          <a:blip r:embed="rId7" cstate="print"/>
          <a:stretch>
            <a:fillRect/>
          </a:stretch>
        </p:blipFill>
        <p:spPr>
          <a:xfrm>
            <a:off x="4001180" y="2890837"/>
            <a:ext cx="4304620" cy="3767940"/>
          </a:xfrm>
          <a:prstGeom prst="rect">
            <a:avLst/>
          </a:prstGeom>
        </p:spPr>
      </p:pic>
    </p:spTree>
    <p:extLst>
      <p:ext uri="{BB962C8B-B14F-4D97-AF65-F5344CB8AC3E}">
        <p14:creationId xmlns:p14="http://schemas.microsoft.com/office/powerpoint/2010/main" val="29622283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146128" y="95562"/>
            <a:ext cx="2898550"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uLnTx/>
                <a:uFillTx/>
                <a:latin typeface="Impact" panose="020B0806030902050204" pitchFamily="34" charset="0"/>
                <a:ea typeface="+mn-ea"/>
                <a:cs typeface="+mn-cs"/>
              </a:rPr>
              <a:t>РЕШЕНИЕ ЗАДАЧ</a:t>
            </a:r>
            <a:endParaRPr kumimoji="0" lang="ru-RU" sz="3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380" y="95563"/>
            <a:ext cx="1449079" cy="2027152"/>
          </a:xfrm>
          <a:prstGeom prst="rect">
            <a:avLst/>
          </a:prstGeom>
          <a:ln>
            <a:noFill/>
          </a:ln>
          <a:effectLst>
            <a:outerShdw blurRad="292100" dist="139700" dir="2700000" algn="tl" rotWithShape="0">
              <a:srgbClr val="333333">
                <a:alpha val="65000"/>
              </a:srgbClr>
            </a:outerShdw>
          </a:effectLst>
        </p:spPr>
      </p:pic>
      <p:pic>
        <p:nvPicPr>
          <p:cNvPr id="3" name="Рисунок 2"/>
          <p:cNvPicPr>
            <a:picLocks noChangeAspect="1"/>
          </p:cNvPicPr>
          <p:nvPr/>
        </p:nvPicPr>
        <p:blipFill>
          <a:blip r:embed="rId5" cstate="print"/>
          <a:stretch>
            <a:fillRect/>
          </a:stretch>
        </p:blipFill>
        <p:spPr>
          <a:xfrm>
            <a:off x="2119583" y="723881"/>
            <a:ext cx="4934360" cy="1857254"/>
          </a:xfrm>
          <a:prstGeom prst="rect">
            <a:avLst/>
          </a:prstGeom>
        </p:spPr>
      </p:pic>
      <p:pic>
        <p:nvPicPr>
          <p:cNvPr id="7" name="Рисунок 6"/>
          <p:cNvPicPr>
            <a:picLocks noChangeAspect="1"/>
          </p:cNvPicPr>
          <p:nvPr/>
        </p:nvPicPr>
        <p:blipFill>
          <a:blip r:embed="rId6" cstate="print"/>
          <a:stretch>
            <a:fillRect/>
          </a:stretch>
        </p:blipFill>
        <p:spPr>
          <a:xfrm>
            <a:off x="2128223" y="2504935"/>
            <a:ext cx="4934360" cy="931430"/>
          </a:xfrm>
          <a:prstGeom prst="rect">
            <a:avLst/>
          </a:prstGeom>
        </p:spPr>
      </p:pic>
      <p:pic>
        <p:nvPicPr>
          <p:cNvPr id="8" name="Рисунок 7"/>
          <p:cNvPicPr>
            <a:picLocks noChangeAspect="1"/>
          </p:cNvPicPr>
          <p:nvPr/>
        </p:nvPicPr>
        <p:blipFill>
          <a:blip r:embed="rId7" cstate="print"/>
          <a:stretch>
            <a:fillRect/>
          </a:stretch>
        </p:blipFill>
        <p:spPr>
          <a:xfrm>
            <a:off x="4001180" y="2890837"/>
            <a:ext cx="4304620" cy="3767940"/>
          </a:xfrm>
          <a:prstGeom prst="rect">
            <a:avLst/>
          </a:prstGeom>
        </p:spPr>
      </p:pic>
      <p:sp>
        <p:nvSpPr>
          <p:cNvPr id="9" name="TextBox 8"/>
          <p:cNvSpPr txBox="1"/>
          <p:nvPr/>
        </p:nvSpPr>
        <p:spPr>
          <a:xfrm>
            <a:off x="2757963" y="2728479"/>
            <a:ext cx="4411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a:t>
            </a:r>
            <a:endParaRPr kumimoji="0" lang="ru-RU"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3899618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146128" y="95562"/>
            <a:ext cx="2898550"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uLnTx/>
                <a:uFillTx/>
                <a:latin typeface="Impact" panose="020B0806030902050204" pitchFamily="34" charset="0"/>
                <a:ea typeface="+mn-ea"/>
                <a:cs typeface="+mn-cs"/>
              </a:rPr>
              <a:t>РЕШЕНИЕ ЗАДАЧ</a:t>
            </a:r>
            <a:endParaRPr kumimoji="0" lang="ru-RU" sz="3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380" y="95563"/>
            <a:ext cx="1449079" cy="2027152"/>
          </a:xfrm>
          <a:prstGeom prst="rect">
            <a:avLst/>
          </a:prstGeom>
          <a:ln>
            <a:noFill/>
          </a:ln>
          <a:effectLst>
            <a:outerShdw blurRad="292100" dist="139700" dir="2700000" algn="tl" rotWithShape="0">
              <a:srgbClr val="333333">
                <a:alpha val="65000"/>
              </a:srgbClr>
            </a:outerShdw>
          </a:effectLst>
        </p:spPr>
      </p:pic>
      <p:pic>
        <p:nvPicPr>
          <p:cNvPr id="3" name="Рисунок 2"/>
          <p:cNvPicPr>
            <a:picLocks noChangeAspect="1"/>
          </p:cNvPicPr>
          <p:nvPr/>
        </p:nvPicPr>
        <p:blipFill>
          <a:blip r:embed="rId5" cstate="print"/>
          <a:stretch>
            <a:fillRect/>
          </a:stretch>
        </p:blipFill>
        <p:spPr>
          <a:xfrm>
            <a:off x="2119583" y="723881"/>
            <a:ext cx="4934360" cy="1857254"/>
          </a:xfrm>
          <a:prstGeom prst="rect">
            <a:avLst/>
          </a:prstGeom>
        </p:spPr>
      </p:pic>
      <p:pic>
        <p:nvPicPr>
          <p:cNvPr id="7" name="Рисунок 6"/>
          <p:cNvPicPr>
            <a:picLocks noChangeAspect="1"/>
          </p:cNvPicPr>
          <p:nvPr/>
        </p:nvPicPr>
        <p:blipFill>
          <a:blip r:embed="rId6" cstate="print"/>
          <a:stretch>
            <a:fillRect/>
          </a:stretch>
        </p:blipFill>
        <p:spPr>
          <a:xfrm>
            <a:off x="2128223" y="2504935"/>
            <a:ext cx="4934360" cy="931430"/>
          </a:xfrm>
          <a:prstGeom prst="rect">
            <a:avLst/>
          </a:prstGeom>
        </p:spPr>
      </p:pic>
      <p:pic>
        <p:nvPicPr>
          <p:cNvPr id="8" name="Рисунок 7"/>
          <p:cNvPicPr>
            <a:picLocks noChangeAspect="1"/>
          </p:cNvPicPr>
          <p:nvPr/>
        </p:nvPicPr>
        <p:blipFill>
          <a:blip r:embed="rId7" cstate="print"/>
          <a:stretch>
            <a:fillRect/>
          </a:stretch>
        </p:blipFill>
        <p:spPr>
          <a:xfrm>
            <a:off x="4001180" y="2890837"/>
            <a:ext cx="4304620" cy="3767940"/>
          </a:xfrm>
          <a:prstGeom prst="rect">
            <a:avLst/>
          </a:prstGeom>
        </p:spPr>
      </p:pic>
      <p:sp>
        <p:nvSpPr>
          <p:cNvPr id="9" name="TextBox 8"/>
          <p:cNvSpPr txBox="1"/>
          <p:nvPr/>
        </p:nvSpPr>
        <p:spPr>
          <a:xfrm>
            <a:off x="2757963" y="2728479"/>
            <a:ext cx="4411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a:t>
            </a:r>
            <a:endParaRPr kumimoji="0" lang="ru-RU"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3146128" y="2728479"/>
            <a:ext cx="4411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a:t>
            </a:r>
            <a:endParaRPr kumimoji="0" lang="ru-RU"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6139626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146128" y="95562"/>
            <a:ext cx="2898550"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uLnTx/>
                <a:uFillTx/>
                <a:latin typeface="Impact" panose="020B0806030902050204" pitchFamily="34" charset="0"/>
                <a:ea typeface="+mn-ea"/>
                <a:cs typeface="+mn-cs"/>
              </a:rPr>
              <a:t>РЕШЕНИЕ ЗАДАЧ</a:t>
            </a:r>
            <a:endParaRPr kumimoji="0" lang="ru-RU" sz="3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380" y="95563"/>
            <a:ext cx="1449079" cy="2027152"/>
          </a:xfrm>
          <a:prstGeom prst="rect">
            <a:avLst/>
          </a:prstGeom>
          <a:ln>
            <a:noFill/>
          </a:ln>
          <a:effectLst>
            <a:outerShdw blurRad="292100" dist="139700" dir="2700000" algn="tl" rotWithShape="0">
              <a:srgbClr val="333333">
                <a:alpha val="65000"/>
              </a:srgbClr>
            </a:outerShdw>
          </a:effectLst>
        </p:spPr>
      </p:pic>
      <p:grpSp>
        <p:nvGrpSpPr>
          <p:cNvPr id="8" name="Группа 7"/>
          <p:cNvGrpSpPr/>
          <p:nvPr/>
        </p:nvGrpSpPr>
        <p:grpSpPr>
          <a:xfrm>
            <a:off x="2084885" y="806905"/>
            <a:ext cx="5404486" cy="3057524"/>
            <a:chOff x="2433228" y="850447"/>
            <a:chExt cx="4324350" cy="2305050"/>
          </a:xfrm>
        </p:grpSpPr>
        <p:pic>
          <p:nvPicPr>
            <p:cNvPr id="6" name="Рисунок 5"/>
            <p:cNvPicPr>
              <a:picLocks noChangeAspect="1"/>
            </p:cNvPicPr>
            <p:nvPr/>
          </p:nvPicPr>
          <p:blipFill>
            <a:blip r:embed="rId5" cstate="print"/>
            <a:stretch>
              <a:fillRect/>
            </a:stretch>
          </p:blipFill>
          <p:spPr>
            <a:xfrm>
              <a:off x="2433228" y="850447"/>
              <a:ext cx="4324350" cy="2305050"/>
            </a:xfrm>
            <a:prstGeom prst="rect">
              <a:avLst/>
            </a:prstGeom>
          </p:spPr>
        </p:pic>
        <p:pic>
          <p:nvPicPr>
            <p:cNvPr id="7" name="Рисунок 6"/>
            <p:cNvPicPr>
              <a:picLocks noChangeAspect="1"/>
            </p:cNvPicPr>
            <p:nvPr/>
          </p:nvPicPr>
          <p:blipFill>
            <a:blip r:embed="rId6" cstate="print"/>
            <a:stretch>
              <a:fillRect/>
            </a:stretch>
          </p:blipFill>
          <p:spPr>
            <a:xfrm>
              <a:off x="2433228" y="2288722"/>
              <a:ext cx="4324350" cy="866775"/>
            </a:xfrm>
            <a:prstGeom prst="rect">
              <a:avLst/>
            </a:prstGeom>
          </p:spPr>
        </p:pic>
      </p:grpSp>
      <p:pic>
        <p:nvPicPr>
          <p:cNvPr id="9" name="Рисунок 8"/>
          <p:cNvPicPr>
            <a:picLocks noChangeAspect="1"/>
          </p:cNvPicPr>
          <p:nvPr/>
        </p:nvPicPr>
        <p:blipFill>
          <a:blip r:embed="rId7" cstate="print"/>
          <a:stretch>
            <a:fillRect/>
          </a:stretch>
        </p:blipFill>
        <p:spPr>
          <a:xfrm>
            <a:off x="4055608" y="3289564"/>
            <a:ext cx="4054249" cy="3548784"/>
          </a:xfrm>
          <a:prstGeom prst="rect">
            <a:avLst/>
          </a:prstGeom>
        </p:spPr>
      </p:pic>
    </p:spTree>
    <p:extLst>
      <p:ext uri="{BB962C8B-B14F-4D97-AF65-F5344CB8AC3E}">
        <p14:creationId xmlns:p14="http://schemas.microsoft.com/office/powerpoint/2010/main" val="229735202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146128" y="95562"/>
            <a:ext cx="2898550"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uLnTx/>
                <a:uFillTx/>
                <a:latin typeface="Impact" panose="020B0806030902050204" pitchFamily="34" charset="0"/>
                <a:ea typeface="+mn-ea"/>
                <a:cs typeface="+mn-cs"/>
              </a:rPr>
              <a:t>РЕШЕНИЕ ЗАДАЧ</a:t>
            </a:r>
            <a:endParaRPr kumimoji="0" lang="ru-RU" sz="3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380" y="95563"/>
            <a:ext cx="1449079" cy="2027152"/>
          </a:xfrm>
          <a:prstGeom prst="rect">
            <a:avLst/>
          </a:prstGeom>
          <a:ln>
            <a:noFill/>
          </a:ln>
          <a:effectLst>
            <a:outerShdw blurRad="292100" dist="139700" dir="2700000" algn="tl" rotWithShape="0">
              <a:srgbClr val="333333">
                <a:alpha val="65000"/>
              </a:srgbClr>
            </a:outerShdw>
          </a:effectLst>
        </p:spPr>
      </p:pic>
      <p:grpSp>
        <p:nvGrpSpPr>
          <p:cNvPr id="8" name="Группа 7"/>
          <p:cNvGrpSpPr/>
          <p:nvPr/>
        </p:nvGrpSpPr>
        <p:grpSpPr>
          <a:xfrm>
            <a:off x="2084885" y="806905"/>
            <a:ext cx="5404486" cy="3057524"/>
            <a:chOff x="2433228" y="850447"/>
            <a:chExt cx="4324350" cy="2305050"/>
          </a:xfrm>
        </p:grpSpPr>
        <p:pic>
          <p:nvPicPr>
            <p:cNvPr id="6" name="Рисунок 5"/>
            <p:cNvPicPr>
              <a:picLocks noChangeAspect="1"/>
            </p:cNvPicPr>
            <p:nvPr/>
          </p:nvPicPr>
          <p:blipFill>
            <a:blip r:embed="rId5" cstate="print"/>
            <a:stretch>
              <a:fillRect/>
            </a:stretch>
          </p:blipFill>
          <p:spPr>
            <a:xfrm>
              <a:off x="2433228" y="850447"/>
              <a:ext cx="4324350" cy="2305050"/>
            </a:xfrm>
            <a:prstGeom prst="rect">
              <a:avLst/>
            </a:prstGeom>
          </p:spPr>
        </p:pic>
        <p:pic>
          <p:nvPicPr>
            <p:cNvPr id="7" name="Рисунок 6"/>
            <p:cNvPicPr>
              <a:picLocks noChangeAspect="1"/>
            </p:cNvPicPr>
            <p:nvPr/>
          </p:nvPicPr>
          <p:blipFill>
            <a:blip r:embed="rId6" cstate="print"/>
            <a:stretch>
              <a:fillRect/>
            </a:stretch>
          </p:blipFill>
          <p:spPr>
            <a:xfrm>
              <a:off x="2433228" y="2288722"/>
              <a:ext cx="4324350" cy="866775"/>
            </a:xfrm>
            <a:prstGeom prst="rect">
              <a:avLst/>
            </a:prstGeom>
          </p:spPr>
        </p:pic>
      </p:grpSp>
      <p:pic>
        <p:nvPicPr>
          <p:cNvPr id="9" name="Рисунок 8"/>
          <p:cNvPicPr>
            <a:picLocks noChangeAspect="1"/>
          </p:cNvPicPr>
          <p:nvPr/>
        </p:nvPicPr>
        <p:blipFill>
          <a:blip r:embed="rId7" cstate="print"/>
          <a:stretch>
            <a:fillRect/>
          </a:stretch>
        </p:blipFill>
        <p:spPr>
          <a:xfrm>
            <a:off x="4055608" y="3289564"/>
            <a:ext cx="4054249" cy="3548784"/>
          </a:xfrm>
          <a:prstGeom prst="rect">
            <a:avLst/>
          </a:prstGeom>
        </p:spPr>
      </p:pic>
      <p:sp>
        <p:nvSpPr>
          <p:cNvPr id="10" name="TextBox 9"/>
          <p:cNvSpPr txBox="1"/>
          <p:nvPr/>
        </p:nvSpPr>
        <p:spPr>
          <a:xfrm>
            <a:off x="2849674" y="3156543"/>
            <a:ext cx="4411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4</a:t>
            </a:r>
            <a:endParaRPr kumimoji="0" lang="ru-RU"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2546488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146128" y="95562"/>
            <a:ext cx="2898550"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uLnTx/>
                <a:uFillTx/>
                <a:latin typeface="Impact" panose="020B0806030902050204" pitchFamily="34" charset="0"/>
                <a:ea typeface="+mn-ea"/>
                <a:cs typeface="+mn-cs"/>
              </a:rPr>
              <a:t>РЕШЕНИЕ ЗАДАЧ</a:t>
            </a:r>
            <a:endParaRPr kumimoji="0" lang="ru-RU" sz="3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380" y="95563"/>
            <a:ext cx="1449079" cy="2027152"/>
          </a:xfrm>
          <a:prstGeom prst="rect">
            <a:avLst/>
          </a:prstGeom>
          <a:ln>
            <a:noFill/>
          </a:ln>
          <a:effectLst>
            <a:outerShdw blurRad="292100" dist="139700" dir="2700000" algn="tl" rotWithShape="0">
              <a:srgbClr val="333333">
                <a:alpha val="65000"/>
              </a:srgbClr>
            </a:outerShdw>
          </a:effectLst>
        </p:spPr>
      </p:pic>
      <p:grpSp>
        <p:nvGrpSpPr>
          <p:cNvPr id="8" name="Группа 7"/>
          <p:cNvGrpSpPr/>
          <p:nvPr/>
        </p:nvGrpSpPr>
        <p:grpSpPr>
          <a:xfrm>
            <a:off x="2084885" y="806905"/>
            <a:ext cx="5404486" cy="3057524"/>
            <a:chOff x="2433228" y="850447"/>
            <a:chExt cx="4324350" cy="2305050"/>
          </a:xfrm>
        </p:grpSpPr>
        <p:pic>
          <p:nvPicPr>
            <p:cNvPr id="6" name="Рисунок 5"/>
            <p:cNvPicPr>
              <a:picLocks noChangeAspect="1"/>
            </p:cNvPicPr>
            <p:nvPr/>
          </p:nvPicPr>
          <p:blipFill>
            <a:blip r:embed="rId5" cstate="print"/>
            <a:stretch>
              <a:fillRect/>
            </a:stretch>
          </p:blipFill>
          <p:spPr>
            <a:xfrm>
              <a:off x="2433228" y="850447"/>
              <a:ext cx="4324350" cy="2305050"/>
            </a:xfrm>
            <a:prstGeom prst="rect">
              <a:avLst/>
            </a:prstGeom>
          </p:spPr>
        </p:pic>
        <p:pic>
          <p:nvPicPr>
            <p:cNvPr id="7" name="Рисунок 6"/>
            <p:cNvPicPr>
              <a:picLocks noChangeAspect="1"/>
            </p:cNvPicPr>
            <p:nvPr/>
          </p:nvPicPr>
          <p:blipFill>
            <a:blip r:embed="rId6" cstate="print"/>
            <a:stretch>
              <a:fillRect/>
            </a:stretch>
          </p:blipFill>
          <p:spPr>
            <a:xfrm>
              <a:off x="2433228" y="2288722"/>
              <a:ext cx="4324350" cy="866775"/>
            </a:xfrm>
            <a:prstGeom prst="rect">
              <a:avLst/>
            </a:prstGeom>
          </p:spPr>
        </p:pic>
      </p:grpSp>
      <p:pic>
        <p:nvPicPr>
          <p:cNvPr id="9" name="Рисунок 8"/>
          <p:cNvPicPr>
            <a:picLocks noChangeAspect="1"/>
          </p:cNvPicPr>
          <p:nvPr/>
        </p:nvPicPr>
        <p:blipFill>
          <a:blip r:embed="rId7" cstate="print"/>
          <a:stretch>
            <a:fillRect/>
          </a:stretch>
        </p:blipFill>
        <p:spPr>
          <a:xfrm>
            <a:off x="4055608" y="3289564"/>
            <a:ext cx="4054249" cy="3548784"/>
          </a:xfrm>
          <a:prstGeom prst="rect">
            <a:avLst/>
          </a:prstGeom>
        </p:spPr>
      </p:pic>
      <p:sp>
        <p:nvSpPr>
          <p:cNvPr id="10" name="TextBox 9"/>
          <p:cNvSpPr txBox="1"/>
          <p:nvPr/>
        </p:nvSpPr>
        <p:spPr>
          <a:xfrm>
            <a:off x="2849674" y="3156543"/>
            <a:ext cx="4411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4</a:t>
            </a:r>
            <a:endParaRPr kumimoji="0" lang="ru-RU"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3214549" y="3156543"/>
            <a:ext cx="4411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5</a:t>
            </a:r>
            <a:endParaRPr kumimoji="0" lang="ru-RU"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1641928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841171" y="42454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4" name="TextBox 3"/>
          <p:cNvSpPr txBox="1"/>
          <p:nvPr/>
        </p:nvSpPr>
        <p:spPr>
          <a:xfrm>
            <a:off x="2410563" y="315"/>
            <a:ext cx="424667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0" i="0" u="sng"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«НАША ГАЛАКТИКА»</a:t>
            </a:r>
            <a:endParaRPr kumimoji="0" lang="ru-RU" sz="4000" b="0"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5" name="TextBox 4"/>
          <p:cNvSpPr txBox="1"/>
          <p:nvPr/>
        </p:nvSpPr>
        <p:spPr>
          <a:xfrm>
            <a:off x="217715" y="679262"/>
            <a:ext cx="863237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Раздел изучается после изучения раздела «Астрофизика и звёздная астрономия» и перед изучением раздела «Современные проблемы астрономии».</a:t>
            </a:r>
            <a:endParaRPr kumimoji="0" lang="ru-RU" sz="200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217715" y="1647497"/>
            <a:ext cx="850174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Количество уроков:</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5 уроков</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Распределение вещества в галактике. Форма галактики»,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Структура галактики»,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Галактики»,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Классификация галактик»,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Активные галактики и квазары. Скопления галактик».</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217715" y="2667574"/>
            <a:ext cx="883375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Интеграция с другими предметами:</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Физика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закон всемирного тяготения, законы сохранения импульса,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энергии</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момента импульса, шкала электромагнитных волн, природа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излучения, происхождение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спектров и спектральный анализ</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Математика: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преобразования формул и вычисления при решении задач,</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эллипс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 его свойства</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Химия:</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химические элементы, взаимодействие химических элементов,</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происхождение химических элементов</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749788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53079" y="707886"/>
            <a:ext cx="8719458" cy="46782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Цель изучения раздела:</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познакомить с современными представлениями о Млечном Пути;</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сформировать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понятия: Галактика, туманность, звёздное скопление;</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установить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основные физические параметры, химический состав и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распределение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межзвёздного вещества в Галактике;</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изучить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типы туманностей и их особенности;</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познакомить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 шаровыми и рассеянными звёздными скоплениями, их</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распределением в Галактике;</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исследовать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форму Галактики;</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познакомить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со строением Галактики, движением звёзд и Солнца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Галактике</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научить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применять физические законы для оценивания массы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Галактики</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числа звёзд в ней, массы и размеров чёрной дыры в центре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Галактики по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движению соседних с ней звёзд;</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объяснить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природу космических лучей в Галактике.</a:t>
            </a:r>
          </a:p>
        </p:txBody>
      </p:sp>
      <p:sp>
        <p:nvSpPr>
          <p:cNvPr id="6" name="TextBox 5"/>
          <p:cNvSpPr txBox="1"/>
          <p:nvPr/>
        </p:nvSpPr>
        <p:spPr>
          <a:xfrm>
            <a:off x="2389469" y="0"/>
            <a:ext cx="424667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0" i="0" u="sng"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«НАША ГАЛАКТИКА»</a:t>
            </a:r>
            <a:endParaRPr kumimoji="0" lang="ru-RU" sz="4000" b="0"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Tree>
    <p:extLst>
      <p:ext uri="{BB962C8B-B14F-4D97-AF65-F5344CB8AC3E}">
        <p14:creationId xmlns:p14="http://schemas.microsoft.com/office/powerpoint/2010/main" val="185938276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481166" y="3117"/>
            <a:ext cx="424667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0" i="0" u="sng"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«НАША ГАЛАКТИКА»</a:t>
            </a:r>
            <a:endParaRPr kumimoji="0" lang="ru-RU" sz="4000" b="0"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3" name="Прямоугольник 2"/>
          <p:cNvSpPr/>
          <p:nvPr/>
        </p:nvSpPr>
        <p:spPr>
          <a:xfrm>
            <a:off x="250370" y="711003"/>
            <a:ext cx="8350705" cy="48320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Планируемые результаты обучения учащегося: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описывает современные представления о Млечном Пути;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формулирует определение понятий: Галактика, туманность,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звёздное скопление</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знает основные физические параметры, химический состав и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распределение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межзвёздного вещества в Галактике;</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называет типы туманностей и их особенности;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знает определение шаровых и рассеянных звёздных скоплений;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описывает распределение шаровых и рассеянных звёздных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скоплений в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Галактике;</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описывает форму и строение Галактики;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описывает движение звёзд и Солнца в Галактике;</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умеет использовать физические законы для оценивания массы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Галактики</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числа звёзд в ней, массы и размеров чёрной дыры в центре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Галактики по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движению соседних с ней звёзд</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умеет приводить факты, свидетельствующие о наличии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сверхмассивной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чёрной дыры в центре Галактики;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объясняет природу мощного радиоизлучения и космических лучей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Галактике</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55041666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339803" y="19437"/>
            <a:ext cx="424667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0" i="0" u="sng"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«НАША ГАЛАКТИКА»</a:t>
            </a:r>
            <a:endParaRPr kumimoji="0" lang="ru-RU" sz="4000" b="0"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5" name="Прямоугольник 4"/>
          <p:cNvSpPr/>
          <p:nvPr/>
        </p:nvSpPr>
        <p:spPr>
          <a:xfrm>
            <a:off x="353784" y="727323"/>
            <a:ext cx="8773885"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Информационные </a:t>
            </a:r>
            <a:r>
              <a:rPr kumimoji="0" lang="ru-RU" sz="20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ресурсы</a:t>
            </a:r>
            <a:r>
              <a:rPr kumimoji="0" lang="en-US" sz="20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endParaRPr kumimoji="0" lang="en-US"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Учебник:</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28-33 (стр.108-</a:t>
            </a:r>
            <a:r>
              <a:rPr kumimoji="0" lang="en-US"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24)</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Тетрадь-практикум:</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практическая работа №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7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«оценивание формы галактики методом «звёздных черпаков»»; практическая работа № 8-9 «Определение скорости удаления галактик по их спектрам»</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Задачник:</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разделы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Млечный Путь — наша Галактика»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стр.45-52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Галактики» стр.53-57</a:t>
            </a:r>
            <a:endParaRPr kumimoji="0" lang="ru-RU" sz="20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 name="Прямоугольник 2"/>
          <p:cNvSpPr/>
          <p:nvPr/>
        </p:nvSpPr>
        <p:spPr>
          <a:xfrm>
            <a:off x="353782" y="2974092"/>
            <a:ext cx="8218715"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Дополнительные </a:t>
            </a:r>
            <a:r>
              <a:rPr kumimoji="0" lang="ru-RU" sz="20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ресурсы</a:t>
            </a:r>
            <a:endParaRPr kumimoji="0" lang="ru-RU" sz="20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Ефремов Ю. Н. Звёздные острова. — Фрязино: Век 2, 2005.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 Сурдин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Г. Астрономия: век XXI. — Фрязино: Век 2, 2007.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Ходж П. Галактики. — М.: Наука, 1992</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4</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Черепащук</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А. М. Вселенная, жизнь, чёрные дыры // А. М. Черепа-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щук, А. Д. </a:t>
            </a:r>
            <a:r>
              <a:rPr kumimoji="0" lang="ru-RU" sz="20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Чернин</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Фрязино: Век 2, 2003</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391036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599" y="130628"/>
            <a:ext cx="7837713" cy="653143"/>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АСТРОНОМИЧЕСКИЙ ПРАКТИКУМ ДО 1991 ГОДА</a:t>
            </a:r>
          </a:p>
        </p:txBody>
      </p:sp>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5883" y="1014537"/>
            <a:ext cx="2394856" cy="3184649"/>
          </a:xfrm>
          <a:prstGeom prst="rect">
            <a:avLst/>
          </a:prstGeo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0339" y="1014537"/>
            <a:ext cx="2114607" cy="3184649"/>
          </a:xfrm>
          <a:prstGeom prst="rect">
            <a:avLst/>
          </a:prstGeom>
        </p:spPr>
      </p:pic>
      <p:sp>
        <p:nvSpPr>
          <p:cNvPr id="10" name="TextBox 9"/>
          <p:cNvSpPr txBox="1"/>
          <p:nvPr/>
        </p:nvSpPr>
        <p:spPr>
          <a:xfrm>
            <a:off x="228599" y="4419066"/>
            <a:ext cx="873034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Большинство лабораторных работ относится к разделам «Сферическая астрономия», «Астрометрия и практическая астрономия».</a:t>
            </a:r>
          </a:p>
        </p:txBody>
      </p:sp>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10783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Прямоугольник 10"/>
          <p:cNvSpPr/>
          <p:nvPr/>
        </p:nvSpPr>
        <p:spPr>
          <a:xfrm>
            <a:off x="153079" y="686903"/>
            <a:ext cx="8719458" cy="60324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Интернет-ресурсы:</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Астронет</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4"/>
              </a:rPr>
              <a:t>http</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4"/>
              </a:rPr>
              <a:t>://www.astronet.ru</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4"/>
              </a:rPr>
              <a:t>/</a:t>
            </a:r>
            <a:endPar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Сайт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для учителей астрономии и лекторов планетариев, а также для </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всех интересующихся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5"/>
              </a:rPr>
              <a:t>http://</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5"/>
              </a:rPr>
              <a:t>stellaria.school</a:t>
            </a:r>
            <a:endPar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Фильм «Галактики в телескоп. Ожидание и реальность» —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6"/>
              </a:rPr>
              <a:t>https://</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6"/>
              </a:rPr>
              <a:t>www.youtube.com/watch?v=3cZ2PavZups</a:t>
            </a:r>
            <a:endPar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Подборка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материалов о Млечном Пути и галактиках —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7"/>
              </a:rPr>
              <a:t>https://</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7"/>
              </a:rPr>
              <a:t>postnauka.ru/themes/galaxy</a:t>
            </a:r>
            <a:endPar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Млечный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Путь в видимом диапазоне от </a:t>
            </a:r>
            <a:r>
              <a:rPr kumimoji="0" lang="ru-RU" sz="16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Axel</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6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Mellinger</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8"/>
              </a:rPr>
              <a:t>http://</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8"/>
              </a:rPr>
              <a:t>www.astrosurf.com/luxorion/Images/milkyway-mellinger.jpg</a:t>
            </a:r>
            <a:endPar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Инфракрасное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изображение всего неба, сделанное по результатам </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обзора 2MASS</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9"/>
              </a:rPr>
              <a:t>https://</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9"/>
              </a:rPr>
              <a:t>phys.org/news/2016-03-students-milky-dwarf-stars.html</a:t>
            </a:r>
            <a:endPar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Изображение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плоскости Млечного пути в субмиллиметровых волнах. </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Проект </a:t>
            </a:r>
            <a:r>
              <a:rPr kumimoji="0" lang="ru-RU" sz="16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Planck</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Показано не всё небо, но на куполе вполне отобразится изображение в </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виде полосы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10"/>
              </a:rPr>
              <a:t>http://</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10"/>
              </a:rPr>
              <a:t>www.esa.int/spaceinimages/Images/2018/05/Our_galaxy_s_heart</a:t>
            </a:r>
            <a:endPar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Мозаика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 рентгеновских изображений неба. Проект </a:t>
            </a:r>
            <a:r>
              <a:rPr kumimoji="0" lang="ru-RU" sz="16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Chandra</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Светлое пятно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центре — сверхмассивная чёрная дыра в центре Галактики. </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Здесь же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имеется интерактивная рентгеновская карта Галактики —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11"/>
              </a:rPr>
              <a:t>http://</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11"/>
              </a:rPr>
              <a:t>chandra.harvard.edu/photo/2009/gcenter</a:t>
            </a:r>
            <a:endPar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 </a:t>
            </a:r>
            <a:r>
              <a:rPr kumimoji="0" lang="ru-RU" sz="16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Milky</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6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Way</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6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Mixer</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6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Amongst</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6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the</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6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Stars</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комплексное изображение </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всего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неба, полученное по результатам съёмки неба в СВЧ-радиолучах и </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субмиллиметровых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лучах. Проект </a:t>
            </a:r>
            <a:r>
              <a:rPr kumimoji="0" lang="ru-RU" sz="16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Planck</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12"/>
              </a:rPr>
              <a:t>http://</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12"/>
              </a:rPr>
              <a:t>www.esa.int/spaceinimages/Images/2016/04/A_Milky_Way_Mixer_Amongst_the_Stars</a:t>
            </a:r>
            <a:endPar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Распределение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пылевых облаков в Млечном Пути в субмиллиметровом </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диапазоне</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Проект </a:t>
            </a:r>
            <a:r>
              <a:rPr kumimoji="0" lang="ru-RU" sz="16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Planck</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13"/>
              </a:rPr>
              <a:t>https://</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13"/>
              </a:rPr>
              <a:t>www.jpl.nasa.gov/spaceimages/details.php?id=pia18915</a:t>
            </a:r>
            <a:endPar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Магелланов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поток. Изображение потока газа, полученное в </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радиодиапазоне</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наложено на оптический обзор неба. Проект </a:t>
            </a:r>
            <a:r>
              <a:rPr kumimoji="0" lang="ru-RU" sz="16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Planck</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14"/>
              </a:rPr>
              <a:t>http://</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14"/>
              </a:rPr>
              <a:t>www.spacetelescope.org/news/heic1314</a:t>
            </a:r>
            <a:endPar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2481166" y="3117"/>
            <a:ext cx="424667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0" i="0" u="sng"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«НАША ГАЛАКТИКА»</a:t>
            </a:r>
            <a:endParaRPr kumimoji="0" lang="ru-RU" sz="4000" b="0"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Tree>
    <p:extLst>
      <p:ext uri="{BB962C8B-B14F-4D97-AF65-F5344CB8AC3E}">
        <p14:creationId xmlns:p14="http://schemas.microsoft.com/office/powerpoint/2010/main" val="207021330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8000" r="-18000"/>
          </a:stretch>
        </a:blipFill>
        <a:effectLst/>
      </p:bgPr>
    </p:bg>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735285" y="111422"/>
            <a:ext cx="338906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5400" b="0"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Impact" panose="020B0806030902050204" pitchFamily="34" charset="0"/>
                <a:ea typeface="+mn-ea"/>
                <a:cs typeface="+mn-cs"/>
              </a:rPr>
              <a:t>ГАЛАКТИКИ</a:t>
            </a:r>
            <a:endParaRPr kumimoji="0" lang="ru-RU" sz="5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6" name="TextBox 5"/>
          <p:cNvSpPr txBox="1"/>
          <p:nvPr/>
        </p:nvSpPr>
        <p:spPr>
          <a:xfrm>
            <a:off x="396585" y="5782879"/>
            <a:ext cx="820449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400" b="0"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Impact" panose="020B0806030902050204" pitchFamily="34" charset="0"/>
                <a:ea typeface="+mn-ea"/>
                <a:cs typeface="+mn-cs"/>
              </a:rPr>
              <a:t>НАША ГАЛАКТИКА - МЛЕЧНЫЙ ПУТЬ</a:t>
            </a:r>
            <a:endParaRPr kumimoji="0" lang="ru-RU" sz="4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Tree>
    <p:extLst>
      <p:ext uri="{BB962C8B-B14F-4D97-AF65-F5344CB8AC3E}">
        <p14:creationId xmlns:p14="http://schemas.microsoft.com/office/powerpoint/2010/main" val="304919452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699850" y="105229"/>
            <a:ext cx="4589718"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uLnTx/>
                <a:uFillTx/>
                <a:latin typeface="Impact" panose="020B0806030902050204" pitchFamily="34" charset="0"/>
                <a:ea typeface="+mn-ea"/>
                <a:cs typeface="+mn-cs"/>
              </a:rPr>
              <a:t>ЛЕГЕНДА О МЛЕЧНОМ ПУТИ</a:t>
            </a:r>
            <a:endParaRPr kumimoji="0" lang="ru-RU" sz="3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264" y="778328"/>
            <a:ext cx="3342390" cy="3369129"/>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2549" y="778329"/>
            <a:ext cx="3349035" cy="3369129"/>
          </a:xfrm>
          <a:prstGeom prst="rect">
            <a:avLst/>
          </a:prstGeom>
          <a:ln>
            <a:noFill/>
          </a:ln>
          <a:effectLst>
            <a:outerShdw blurRad="292100" dist="139700" dir="2700000" algn="tl" rotWithShape="0">
              <a:srgbClr val="333333">
                <a:alpha val="65000"/>
              </a:srgbClr>
            </a:outerShdw>
          </a:effectLst>
        </p:spPr>
      </p:pic>
      <p:sp>
        <p:nvSpPr>
          <p:cNvPr id="6" name="Прямоугольник 5"/>
          <p:cNvSpPr/>
          <p:nvPr/>
        </p:nvSpPr>
        <p:spPr>
          <a:xfrm>
            <a:off x="427264" y="4147457"/>
            <a:ext cx="3342390" cy="646331"/>
          </a:xfrm>
          <a:prstGeom prst="rect">
            <a:avLst/>
          </a:prstGeom>
          <a:solidFill>
            <a:srgbClr val="002060"/>
          </a:solidFill>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Млечный путь на Северной небесной полусфере</a:t>
            </a:r>
            <a:endPar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7" name="Прямоугольник 6"/>
          <p:cNvSpPr/>
          <p:nvPr/>
        </p:nvSpPr>
        <p:spPr>
          <a:xfrm>
            <a:off x="5162549" y="4147457"/>
            <a:ext cx="3342390" cy="646331"/>
          </a:xfrm>
          <a:prstGeom prst="rect">
            <a:avLst/>
          </a:prstGeom>
          <a:solidFill>
            <a:srgbClr val="002060"/>
          </a:solidFill>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Млечный путь на </a:t>
            </a:r>
            <a:r>
              <a:rPr kumimoji="0" lang="ru-RU" sz="18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Южной </a:t>
            </a:r>
            <a:r>
              <a:rPr kumimoji="0" lang="ru-RU"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небесной полусфере</a:t>
            </a:r>
            <a:endPar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8" name="Прямоугольник 7"/>
          <p:cNvSpPr/>
          <p:nvPr/>
        </p:nvSpPr>
        <p:spPr>
          <a:xfrm>
            <a:off x="427263" y="4959421"/>
            <a:ext cx="8173811" cy="707886"/>
          </a:xfrm>
          <a:prstGeom prst="rect">
            <a:avLst/>
          </a:prstGeom>
          <a:ln>
            <a:solidFill>
              <a:srgbClr val="00206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Млечный путь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(греч</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galaxias</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пересекающая звёздное небо серебристая туманная полоса.</a:t>
            </a:r>
          </a:p>
        </p:txBody>
      </p:sp>
    </p:spTree>
    <p:extLst>
      <p:ext uri="{BB962C8B-B14F-4D97-AF65-F5344CB8AC3E}">
        <p14:creationId xmlns:p14="http://schemas.microsoft.com/office/powerpoint/2010/main" val="187329104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341914" y="130629"/>
            <a:ext cx="2815194"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МЛЕЧНЫЙ ПУТЬ</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4" name="Прямоугольник 3"/>
          <p:cNvSpPr/>
          <p:nvPr/>
        </p:nvSpPr>
        <p:spPr>
          <a:xfrm>
            <a:off x="662605" y="759229"/>
            <a:ext cx="8173811" cy="707886"/>
          </a:xfrm>
          <a:prstGeom prst="rect">
            <a:avLst/>
          </a:prstGeom>
          <a:ln>
            <a:solidFill>
              <a:srgbClr val="00206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Млечный путь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(греч</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galaxias</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пересекающая звёздное небо серебристая туманная полоса.</a:t>
            </a:r>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701" y="1510940"/>
            <a:ext cx="2656114" cy="2656114"/>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2991183" y="1512864"/>
            <a:ext cx="58452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Почему мы наблюдаем Млечный путь в виде полосы?</a:t>
            </a:r>
            <a:endParaRPr kumimoji="0" lang="ru-RU"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7" name="Прямоугольник 6"/>
          <p:cNvSpPr/>
          <p:nvPr/>
        </p:nvSpPr>
        <p:spPr>
          <a:xfrm>
            <a:off x="2991183" y="2198773"/>
            <a:ext cx="5845231"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Млечный Путь входит огромное количество визуально неразличимых звёзд, концентрирующихся к основной плоскости Галактики. Близ этой плоскости расположено Солнце, так что большинство звёзд Галактики проецируется на небесную сферу в пределах узкой полосы</a:t>
            </a:r>
          </a:p>
        </p:txBody>
      </p:sp>
      <p:sp>
        <p:nvSpPr>
          <p:cNvPr id="8" name="Прямоугольник 7"/>
          <p:cNvSpPr/>
          <p:nvPr/>
        </p:nvSpPr>
        <p:spPr>
          <a:xfrm>
            <a:off x="236700" y="4274387"/>
            <a:ext cx="859971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Ширина Млечного Пути различна: в наиболее широких местах – больше 15°, в самых узких — всего несколько градусов.</a:t>
            </a:r>
          </a:p>
        </p:txBody>
      </p:sp>
      <p:sp>
        <p:nvSpPr>
          <p:cNvPr id="9" name="TextBox 8"/>
          <p:cNvSpPr txBox="1"/>
          <p:nvPr/>
        </p:nvSpPr>
        <p:spPr>
          <a:xfrm>
            <a:off x="236700" y="4982273"/>
            <a:ext cx="85997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советской астрономической школе галактика Млечный Путь называлась просто «наша Галактика»</a:t>
            </a:r>
          </a:p>
        </p:txBody>
      </p:sp>
      <p:sp>
        <p:nvSpPr>
          <p:cNvPr id="11" name="TextBox 10"/>
          <p:cNvSpPr txBox="1"/>
          <p:nvPr/>
        </p:nvSpPr>
        <p:spPr>
          <a:xfrm>
            <a:off x="3341914" y="5459326"/>
            <a:ext cx="2821606" cy="461665"/>
          </a:xfrm>
          <a:prstGeom prst="rect">
            <a:avLst/>
          </a:prstGeom>
          <a:solidFill>
            <a:srgbClr val="C00000"/>
          </a:solidFill>
          <a:ln>
            <a:solidFill>
              <a:srgbClr val="C0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ОБРАТИТЕ ВНИМАНИЕ</a:t>
            </a:r>
            <a:endParaRPr kumimoji="0" lang="ru-RU"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12" name="TextBox 11"/>
          <p:cNvSpPr txBox="1"/>
          <p:nvPr/>
        </p:nvSpPr>
        <p:spPr>
          <a:xfrm>
            <a:off x="734351" y="5920991"/>
            <a:ext cx="8030318" cy="707886"/>
          </a:xfrm>
          <a:prstGeom prst="rect">
            <a:avLst/>
          </a:prstGeom>
          <a:no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Зачастую в учебной литературе и в задачах вместо полного названия «Млечный путь» присутствует название Галактика (с большой буквы)</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4568012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341914" y="130629"/>
            <a:ext cx="2815194"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МЛЕЧНЫЙ ПУТЬ</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30629"/>
            <a:ext cx="3148803" cy="3298371"/>
          </a:xfrm>
          <a:prstGeom prst="rect">
            <a:avLst/>
          </a:prstGeom>
        </p:spPr>
      </p:pic>
      <p:sp>
        <p:nvSpPr>
          <p:cNvPr id="5" name="TextBox 4"/>
          <p:cNvSpPr txBox="1"/>
          <p:nvPr/>
        </p:nvSpPr>
        <p:spPr>
          <a:xfrm>
            <a:off x="3341914" y="805543"/>
            <a:ext cx="580208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Размер: </a:t>
            </a:r>
            <a:endPar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Диаметр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Галактики составляет около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30000 парсек</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Толщина Галактики составляет около 200 тысяч световых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лет.</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3341914" y="2128982"/>
            <a:ext cx="568919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Число звёзд:</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Галактика содержит, по современной оценке, от 200 до 400 миллиардов звёзд. Их основная масса расположена в форме плоского диска.</a:t>
            </a:r>
          </a:p>
        </p:txBody>
      </p:sp>
      <p:sp>
        <p:nvSpPr>
          <p:cNvPr id="7" name="TextBox 6"/>
          <p:cNvSpPr txBox="1"/>
          <p:nvPr/>
        </p:nvSpPr>
        <p:spPr>
          <a:xfrm>
            <a:off x="304801" y="3519139"/>
            <a:ext cx="818741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Масса Галактики: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2019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году астрономы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определили, что масса Млечного Пути, в радиусе 129 000 световых лет от центра Галактики, составляет около 1,5 ⋅10</a:t>
            </a:r>
            <a:r>
              <a:rPr kumimoji="0" lang="ru-RU" sz="2000" b="0" i="0" u="none" strike="noStrike" kern="1200" cap="none" spc="0" normalizeH="0" baseline="3000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12</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масс Солнца</a:t>
            </a:r>
          </a:p>
        </p:txBody>
      </p:sp>
      <p:sp>
        <p:nvSpPr>
          <p:cNvPr id="8" name="Прямоугольник 7"/>
          <p:cNvSpPr/>
          <p:nvPr/>
        </p:nvSpPr>
        <p:spPr>
          <a:xfrm>
            <a:off x="304801" y="5106888"/>
            <a:ext cx="8330948" cy="1015663"/>
          </a:xfrm>
          <a:prstGeom prst="rect">
            <a:avLst/>
          </a:prstGeom>
          <a:ln>
            <a:solidFill>
              <a:srgbClr val="C0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Бо́льшая</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часть массы Галактики содержится не в звёздах и межзвёздном газе, а в несветящемся гало из тёмной материи, поэтому точное определение массы Млечного Пути весьма затруднено.</a:t>
            </a:r>
          </a:p>
        </p:txBody>
      </p:sp>
      <p:sp>
        <p:nvSpPr>
          <p:cNvPr id="9" name="TextBox 8"/>
          <p:cNvSpPr txBox="1"/>
          <p:nvPr/>
        </p:nvSpPr>
        <p:spPr>
          <a:xfrm>
            <a:off x="2987707" y="4645223"/>
            <a:ext cx="2821606" cy="461665"/>
          </a:xfrm>
          <a:prstGeom prst="rect">
            <a:avLst/>
          </a:prstGeom>
          <a:solidFill>
            <a:srgbClr val="C00000"/>
          </a:solidFill>
          <a:ln>
            <a:solidFill>
              <a:srgbClr val="C0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ОБРАТИТЕ ВНИМАНИЕ</a:t>
            </a:r>
            <a:endParaRPr kumimoji="0" lang="ru-RU"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Tree>
    <p:extLst>
      <p:ext uri="{BB962C8B-B14F-4D97-AF65-F5344CB8AC3E}">
        <p14:creationId xmlns:p14="http://schemas.microsoft.com/office/powerpoint/2010/main" val="15910586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341914" y="130629"/>
            <a:ext cx="2815194"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МЛЕЧНЫЙ ПУТЬ</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5" name="Прямоугольник 4"/>
          <p:cNvSpPr/>
          <p:nvPr/>
        </p:nvSpPr>
        <p:spPr>
          <a:xfrm>
            <a:off x="229280" y="715404"/>
            <a:ext cx="8643257"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Галактический </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центр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сравнительно небольшая область в центре нашей Галактики, радиус которой составляет около 1000 парсек и свойства которой резко отличаются от свойств других её частей</a:t>
            </a:r>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280" y="2057782"/>
            <a:ext cx="5101956" cy="1977008"/>
          </a:xfrm>
          <a:prstGeom prst="rect">
            <a:avLst/>
          </a:prstGeom>
        </p:spPr>
      </p:pic>
      <p:sp>
        <p:nvSpPr>
          <p:cNvPr id="8" name="Прямоугольник 7"/>
          <p:cNvSpPr/>
          <p:nvPr/>
        </p:nvSpPr>
        <p:spPr>
          <a:xfrm>
            <a:off x="229280" y="5534561"/>
            <a:ext cx="8371795"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Самой крупной особенностью галактического центра является находящееся там звёздное скопление (звёздный </a:t>
            </a:r>
            <a:r>
              <a:rPr kumimoji="0" lang="ru-RU" sz="20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балдж</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в форме эллипсоида вращения, большая полуось которого лежит в плоскости Галактики, а малая — на её оси.</a:t>
            </a:r>
          </a:p>
        </p:txBody>
      </p:sp>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57708" y="1446085"/>
            <a:ext cx="2634782" cy="3435097"/>
          </a:xfrm>
          <a:prstGeom prst="rect">
            <a:avLst/>
          </a:prstGeom>
        </p:spPr>
      </p:pic>
      <p:sp>
        <p:nvSpPr>
          <p:cNvPr id="10" name="Прямоугольник 9"/>
          <p:cNvSpPr/>
          <p:nvPr/>
        </p:nvSpPr>
        <p:spPr>
          <a:xfrm>
            <a:off x="5857708" y="4881182"/>
            <a:ext cx="2634782"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Галактический центр Млечного Пути в инфракрасном диапазоне</a:t>
            </a:r>
          </a:p>
        </p:txBody>
      </p:sp>
      <p:sp>
        <p:nvSpPr>
          <p:cNvPr id="12" name="Прямоугольник 11"/>
          <p:cNvSpPr/>
          <p:nvPr/>
        </p:nvSpPr>
        <p:spPr>
          <a:xfrm>
            <a:off x="229280" y="4034790"/>
            <a:ext cx="5101956"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Изображение, размером 400 на 900 световых лет, составленное из нескольких фотографий телескопа «</a:t>
            </a:r>
            <a:r>
              <a:rPr kumimoji="0" lang="ru-RU" sz="14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Чандра</a:t>
            </a:r>
            <a:r>
              <a:rPr kumimoji="0" lang="ru-RU"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с сотнями белых карликов, нейтронных звёзд и чёрных дыр, в облаках газа</a:t>
            </a:r>
          </a:p>
        </p:txBody>
      </p:sp>
    </p:spTree>
    <p:extLst>
      <p:ext uri="{BB962C8B-B14F-4D97-AF65-F5344CB8AC3E}">
        <p14:creationId xmlns:p14="http://schemas.microsoft.com/office/powerpoint/2010/main" val="118499046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341914" y="130629"/>
            <a:ext cx="2815194"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МЛЕЧНЫЙ ПУТЬ</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4" name="Прямоугольник 3"/>
          <p:cNvSpPr/>
          <p:nvPr/>
        </p:nvSpPr>
        <p:spPr>
          <a:xfrm>
            <a:off x="409080" y="715404"/>
            <a:ext cx="8680862"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Галактический рукав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структурный элемент спиральной галактики. В рукавах содержится значительная часть пыли и газа, молодых звёзд, а также множество звёздных скоплений.</a:t>
            </a: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714" y="1960109"/>
            <a:ext cx="3004457" cy="2617634"/>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46782" y="1731067"/>
            <a:ext cx="4825755" cy="4023071"/>
          </a:xfrm>
          <a:prstGeom prst="rect">
            <a:avLst/>
          </a:prstGeom>
          <a:ln>
            <a:noFill/>
          </a:ln>
          <a:effectLst>
            <a:outerShdw blurRad="292100" dist="139700" dir="2700000" algn="tl" rotWithShape="0">
              <a:srgbClr val="333333">
                <a:alpha val="65000"/>
              </a:srgbClr>
            </a:outerShdw>
          </a:effectLst>
        </p:spPr>
      </p:pic>
      <p:sp>
        <p:nvSpPr>
          <p:cNvPr id="7" name="Прямоугольник 6"/>
          <p:cNvSpPr/>
          <p:nvPr/>
        </p:nvSpPr>
        <p:spPr>
          <a:xfrm>
            <a:off x="217405" y="4577743"/>
            <a:ext cx="3829377"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Наша Солнечная система находится в небольшом Местном рукаве, или Рукаве Ориона</a:t>
            </a:r>
          </a:p>
        </p:txBody>
      </p:sp>
    </p:spTree>
    <p:extLst>
      <p:ext uri="{BB962C8B-B14F-4D97-AF65-F5344CB8AC3E}">
        <p14:creationId xmlns:p14="http://schemas.microsoft.com/office/powerpoint/2010/main" val="125218641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341914" y="130629"/>
            <a:ext cx="2815194"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МЛЕЧНЫЙ ПУТЬ</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4" name="Прямоугольник 3"/>
          <p:cNvSpPr/>
          <p:nvPr/>
        </p:nvSpPr>
        <p:spPr>
          <a:xfrm>
            <a:off x="272142" y="715404"/>
            <a:ext cx="8479971"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Гало́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галактики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(также звёздное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гало́)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невидимый компонент галактики, основная часть её сферической подсистемы. Гало имеет сферическую форму и простирается за видимую часть галактики. В основном состоит из разрежённого горячего газа, звёзд и тёмной материи, составляющей основную массу галактики.</a:t>
            </a:r>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141" y="2346620"/>
            <a:ext cx="5094515" cy="4246588"/>
          </a:xfrm>
          <a:prstGeom prst="rect">
            <a:avLst/>
          </a:prstGeom>
          <a:ln>
            <a:noFill/>
          </a:ln>
          <a:effectLst>
            <a:outerShdw blurRad="292100" dist="139700" dir="2700000" algn="tl" rotWithShape="0">
              <a:srgbClr val="333333">
                <a:alpha val="65000"/>
              </a:srgbClr>
            </a:outerShdw>
          </a:effectLst>
        </p:spPr>
      </p:pic>
      <p:sp>
        <p:nvSpPr>
          <p:cNvPr id="6" name="Прямоугольник 5"/>
          <p:cNvSpPr/>
          <p:nvPr/>
        </p:nvSpPr>
        <p:spPr>
          <a:xfrm>
            <a:off x="5510214" y="2346620"/>
            <a:ext cx="3385456"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Галактический диск окружён сфероидным гало, состоящим из старых звёзд и шаровых скоплений, 90 % которых находится на расстоянии менее 100 000 световых лет</a:t>
            </a:r>
          </a:p>
        </p:txBody>
      </p:sp>
      <p:sp>
        <p:nvSpPr>
          <p:cNvPr id="7" name="Прямоугольник 6"/>
          <p:cNvSpPr/>
          <p:nvPr/>
        </p:nvSpPr>
        <p:spPr>
          <a:xfrm>
            <a:off x="5510214" y="4593389"/>
            <a:ext cx="3241899"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Считается, что основную массу нашей галактики составляет тёмная материя, которая формирует гало тёмной материи массой примерно 600 — 3000 миллиардов M</a:t>
            </a:r>
            <a:r>
              <a:rPr kumimoji="0" lang="ru-RU" sz="2000" b="0"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75343819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124635" y="573087"/>
            <a:ext cx="467307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4"/>
              </a:rPr>
              <a:t>http://stars.chromeexperiments.com/</a:t>
            </a:r>
            <a:endParaRPr kumimoji="0" lang="ru-RU"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1175657" y="0"/>
            <a:ext cx="657103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rPr>
              <a:t>ПУТЕШЕСТВИЕ ПО МЛЕЧНОМУ ПУТИ</a:t>
            </a:r>
            <a:endParaRPr kumimoji="0" lang="ru-RU" sz="3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5" name="Рисунок 4"/>
          <p:cNvPicPr>
            <a:picLocks noChangeAspect="1"/>
          </p:cNvPicPr>
          <p:nvPr/>
        </p:nvPicPr>
        <p:blipFill>
          <a:blip r:embed="rId5"/>
          <a:stretch>
            <a:fillRect/>
          </a:stretch>
        </p:blipFill>
        <p:spPr>
          <a:xfrm>
            <a:off x="296238" y="1146174"/>
            <a:ext cx="8630018" cy="3645486"/>
          </a:xfrm>
          <a:prstGeom prst="rect">
            <a:avLst/>
          </a:prstGeom>
        </p:spPr>
      </p:pic>
      <p:sp>
        <p:nvSpPr>
          <p:cNvPr id="6" name="TextBox 5"/>
          <p:cNvSpPr txBox="1"/>
          <p:nvPr/>
        </p:nvSpPr>
        <p:spPr>
          <a:xfrm>
            <a:off x="296238" y="4903082"/>
            <a:ext cx="8630018"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Благодаря проекту </a:t>
            </a:r>
            <a:r>
              <a:rPr kumimoji="0" lang="en-US"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Google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«100000 звёзд» можно в рамках урока провести виртуальное путешествие от Солнца к центру Млечного пути.</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Причём «погулять» по Млечному пути можно как самостоятельно (управление достаточно простое), так и по запланированной анимации (от Солнца к центру Галактики)</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3433232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696686" y="96033"/>
            <a:ext cx="7632245" cy="954107"/>
          </a:xfrm>
          <a:prstGeom prst="rect">
            <a:avLst/>
          </a:prstGeom>
          <a:solidFill>
            <a:srgbClr val="002060"/>
          </a:solidFill>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СТОЛКНОВЕНИЕ МЛЕЧНОГО ПУТИ И ГАЛАКТИКИ АНДРОМЕДЫ</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5" name="Прямоугольник 4"/>
          <p:cNvSpPr/>
          <p:nvPr/>
        </p:nvSpPr>
        <p:spPr>
          <a:xfrm>
            <a:off x="403451" y="1050140"/>
            <a:ext cx="8218714"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Столкновение Млечного Пути и галактики Андромеды (M31),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как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предполагают, случится приблизительно через четыре миллиарда лет</a:t>
            </a:r>
          </a:p>
        </p:txBody>
      </p:sp>
      <p:pic>
        <p:nvPicPr>
          <p:cNvPr id="6" name="videoplaybac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99457" y="1758026"/>
            <a:ext cx="6259286" cy="3520848"/>
          </a:xfrm>
          <a:prstGeom prst="rect">
            <a:avLst/>
          </a:prstGeom>
        </p:spPr>
      </p:pic>
      <p:sp>
        <p:nvSpPr>
          <p:cNvPr id="7" name="Прямоугольник 6"/>
          <p:cNvSpPr/>
          <p:nvPr/>
        </p:nvSpPr>
        <p:spPr>
          <a:xfrm>
            <a:off x="216863" y="5285270"/>
            <a:ext cx="8591890"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данный момент точно не известно, произойдёт столкновение или нет</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Известно</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что галактика Андромеды приближается к Млечному Пути со скоростью около 120 км/с. Проявления этого столкновения будут происходить крайне медленно и могут быть вообще не замечены с Земли невооружённым глазом. Вероятность какого-либо непосредственного воздействия на Солнце и планеты мала.</a:t>
            </a:r>
          </a:p>
        </p:txBody>
      </p:sp>
    </p:spTree>
    <p:extLst>
      <p:ext uri="{BB962C8B-B14F-4D97-AF65-F5344CB8AC3E}">
        <p14:creationId xmlns:p14="http://schemas.microsoft.com/office/powerpoint/2010/main" val="6762187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6828" y="89840"/>
            <a:ext cx="7837713" cy="653143"/>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АСТРОНОМИЧЕСКИЙ ПРАКТИКУМ СЕЙЧАС</a:t>
            </a:r>
          </a:p>
        </p:txBody>
      </p:sp>
      <p:sp>
        <p:nvSpPr>
          <p:cNvPr id="10" name="TextBox 9"/>
          <p:cNvSpPr txBox="1"/>
          <p:nvPr/>
        </p:nvSpPr>
        <p:spPr>
          <a:xfrm>
            <a:off x="206828" y="4527468"/>
            <a:ext cx="873034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Большинство лабораторных работ относится к разделам «Сферическая астрономия», «Астрометрия и практическая астрономия». Либо в работах задействуется специальное оборудование (которого нет)!</a:t>
            </a: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40649">
            <a:off x="1682792" y="1120448"/>
            <a:ext cx="2159863" cy="3087086"/>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2536" y="829908"/>
            <a:ext cx="2168348" cy="3104680"/>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5533" y="829908"/>
            <a:ext cx="2142349" cy="3065382"/>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79084">
            <a:off x="5232138" y="1106004"/>
            <a:ext cx="2563485" cy="3208126"/>
          </a:xfrm>
          <a:prstGeom prst="rect">
            <a:avLst/>
          </a:prstGeom>
        </p:spPr>
      </p:pic>
      <p:pic>
        <p:nvPicPr>
          <p:cNvPr id="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17760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8000" r="-28000"/>
          </a:stretch>
        </a:blipFill>
        <a:effectLst/>
      </p:bgPr>
    </p:bg>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rot="20988793">
            <a:off x="195944" y="528417"/>
            <a:ext cx="6104556"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400" b="0"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Impact" panose="020B0806030902050204" pitchFamily="34" charset="0"/>
                <a:ea typeface="+mn-ea"/>
                <a:cs typeface="+mn-cs"/>
              </a:rPr>
              <a:t>РАССЕЯННЫЕ И ШАРОВЫЕ</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400" b="0"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Impact" panose="020B0806030902050204" pitchFamily="34" charset="0"/>
                <a:ea typeface="+mn-ea"/>
                <a:cs typeface="+mn-cs"/>
              </a:rPr>
              <a:t>ЗВЁЗДНЫЕ СКОПЛЕНИЯ </a:t>
            </a:r>
            <a:endParaRPr kumimoji="0" lang="ru-RU" sz="4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Tree>
    <p:extLst>
      <p:ext uri="{BB962C8B-B14F-4D97-AF65-F5344CB8AC3E}">
        <p14:creationId xmlns:p14="http://schemas.microsoft.com/office/powerpoint/2010/main" val="187948023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475749" y="87085"/>
            <a:ext cx="6377067"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РАССЕЯННЫЕ ЗВЁЗДНЫЕ СКОПЛЕНИЯ</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4" name="Прямоугольник 3"/>
          <p:cNvSpPr/>
          <p:nvPr/>
        </p:nvSpPr>
        <p:spPr>
          <a:xfrm>
            <a:off x="304799" y="671860"/>
            <a:ext cx="8392885"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Газопылевые облака могут обладать массами в тысячи и миллионы масс Солнца. Из их вещества может родиться множество звезд. В этом случае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они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расположатся на некотором отдалении друг от друга внутри облака. Такую группу, редко принимающую правильные очертания, принято называть рассеянным звездным скоплением.</a:t>
            </a:r>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799" y="2303076"/>
            <a:ext cx="3265715" cy="2245179"/>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0256" y="2303076"/>
            <a:ext cx="2363346" cy="2245179"/>
          </a:xfrm>
          <a:prstGeom prst="rect">
            <a:avLst/>
          </a:prstGeom>
          <a:ln>
            <a:no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3344" y="2303076"/>
            <a:ext cx="2861234" cy="2245179"/>
          </a:xfrm>
          <a:prstGeom prst="rect">
            <a:avLst/>
          </a:prstGeom>
          <a:ln>
            <a:noFill/>
          </a:ln>
          <a:effectLst>
            <a:outerShdw blurRad="292100" dist="139700" dir="2700000" algn="tl" rotWithShape="0">
              <a:srgbClr val="333333">
                <a:alpha val="65000"/>
              </a:srgbClr>
            </a:outerShdw>
          </a:effectLst>
        </p:spPr>
      </p:pic>
      <p:sp>
        <p:nvSpPr>
          <p:cNvPr id="8" name="Прямоугольник 7"/>
          <p:cNvSpPr/>
          <p:nvPr/>
        </p:nvSpPr>
        <p:spPr>
          <a:xfrm>
            <a:off x="299928" y="4548255"/>
            <a:ext cx="8734649"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галактике рассеянные скопления могут быть только там, где много газовых облаков.</a:t>
            </a:r>
          </a:p>
        </p:txBody>
      </p:sp>
      <p:sp>
        <p:nvSpPr>
          <p:cNvPr id="9" name="TextBox 8"/>
          <p:cNvSpPr txBox="1"/>
          <p:nvPr/>
        </p:nvSpPr>
        <p:spPr>
          <a:xfrm>
            <a:off x="299927" y="5163808"/>
            <a:ext cx="87346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нашей Галактике рассеянные звёздные скопления находятся преимущественно в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спиральных рукавах. На небе мы видим их как полосу Млечного Пути. Здесь же ютятся и почти все рассеянные скопления.</a:t>
            </a:r>
          </a:p>
        </p:txBody>
      </p:sp>
    </p:spTree>
    <p:extLst>
      <p:ext uri="{BB962C8B-B14F-4D97-AF65-F5344CB8AC3E}">
        <p14:creationId xmlns:p14="http://schemas.microsoft.com/office/powerpoint/2010/main" val="235228245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732230" y="87085"/>
            <a:ext cx="5864106"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ШАРОВЫЕ ЗВЁЗДНЫЕ СКОПЛЕНИЯ</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4" name="TextBox 3"/>
          <p:cNvSpPr txBox="1"/>
          <p:nvPr/>
        </p:nvSpPr>
        <p:spPr>
          <a:xfrm>
            <a:off x="310428" y="671860"/>
            <a:ext cx="85621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Шаровые звёздные скопления – наблюдаемые звёздные скопления сферической и эллипсоидальной формы.</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5" name="Прямоугольник 4"/>
          <p:cNvSpPr/>
          <p:nvPr/>
        </p:nvSpPr>
        <p:spPr>
          <a:xfrm>
            <a:off x="310428" y="1379746"/>
            <a:ext cx="8068801"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Шаровые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скопления очень компактны, и звезды в них удалены на малые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расстояния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друг от друга. Считается, что они образовались вместе с Галактикой из чрезвычайно плотных и массивных газовых облаков. </a:t>
            </a:r>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72" y="2395408"/>
            <a:ext cx="2515899" cy="2515899"/>
          </a:xfrm>
          <a:prstGeom prst="rect">
            <a:avLst/>
          </a:prstGeom>
          <a:ln>
            <a:no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7578" y="2395408"/>
            <a:ext cx="3675771" cy="2515899"/>
          </a:xfrm>
          <a:prstGeom prst="rect">
            <a:avLst/>
          </a:prstGeom>
          <a:ln>
            <a:noFill/>
          </a:ln>
          <a:effectLst>
            <a:outerShdw blurRad="292100" dist="139700" dir="2700000" algn="tl" rotWithShape="0">
              <a:srgbClr val="333333">
                <a:alpha val="65000"/>
              </a:srgbClr>
            </a:outerShdw>
          </a:effectLst>
        </p:spPr>
      </p:pic>
      <p:pic>
        <p:nvPicPr>
          <p:cNvPr id="9" name="Рисунок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7356" y="2395408"/>
            <a:ext cx="2396094" cy="2515899"/>
          </a:xfrm>
          <a:prstGeom prst="rect">
            <a:avLst/>
          </a:prstGeom>
          <a:ln>
            <a:noFill/>
          </a:ln>
          <a:effectLst>
            <a:outerShdw blurRad="292100" dist="139700" dir="2700000" algn="tl" rotWithShape="0">
              <a:srgbClr val="333333">
                <a:alpha val="65000"/>
              </a:srgbClr>
            </a:outerShdw>
          </a:effectLst>
        </p:spPr>
      </p:pic>
      <p:sp>
        <p:nvSpPr>
          <p:cNvPr id="11" name="Прямоугольник 10"/>
          <p:cNvSpPr/>
          <p:nvPr/>
        </p:nvSpPr>
        <p:spPr>
          <a:xfrm>
            <a:off x="318819" y="4911307"/>
            <a:ext cx="828225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Молодые шаровые звездные скопления в нашей Галактике не обнаружены.</a:t>
            </a:r>
          </a:p>
        </p:txBody>
      </p:sp>
      <p:sp>
        <p:nvSpPr>
          <p:cNvPr id="12" name="Прямоугольник 11"/>
          <p:cNvSpPr/>
          <p:nvPr/>
        </p:nvSpPr>
        <p:spPr>
          <a:xfrm>
            <a:off x="307570" y="5619193"/>
            <a:ext cx="705750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Шаровые скопления входят в состав галактического гало.</a:t>
            </a:r>
          </a:p>
        </p:txBody>
      </p:sp>
      <p:sp>
        <p:nvSpPr>
          <p:cNvPr id="13" name="TextBox 12"/>
          <p:cNvSpPr txBox="1"/>
          <p:nvPr/>
        </p:nvSpPr>
        <p:spPr>
          <a:xfrm>
            <a:off x="318819" y="5973136"/>
            <a:ext cx="83935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Все шаровые скопления недоступны невооружённому глазу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т.к</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удалены от нас на расстояние в тысячи и десятки тысяч парсеков</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0082942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262488" y="106311"/>
            <a:ext cx="2763898"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rPr>
              <a:t>ЧЁРНЫЕ ДЫРЫ</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endParaRPr>
          </a:p>
        </p:txBody>
      </p:sp>
      <p:sp>
        <p:nvSpPr>
          <p:cNvPr id="6" name="Прямоугольник 5"/>
          <p:cNvSpPr/>
          <p:nvPr/>
        </p:nvSpPr>
        <p:spPr>
          <a:xfrm>
            <a:off x="183443" y="691086"/>
            <a:ext cx="8847668"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Чёрная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дыра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область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пространства-времени,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гравитационное притяжение которой настолько велико, что покинуть её не могут даже объекты, движущиеся со скоростью света, в том числе кванты самого света.</a:t>
            </a:r>
          </a:p>
        </p:txBody>
      </p:sp>
      <p:sp>
        <p:nvSpPr>
          <p:cNvPr id="8" name="Прямоугольник 7"/>
          <p:cNvSpPr/>
          <p:nvPr/>
        </p:nvSpPr>
        <p:spPr>
          <a:xfrm>
            <a:off x="398461" y="4201593"/>
            <a:ext cx="8417632"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Граница этой области называется горизонтом событий, а её характерный размер — гравитационным радиусом.</a:t>
            </a:r>
          </a:p>
        </p:txBody>
      </p:sp>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706749"/>
            <a:ext cx="2473203" cy="2494844"/>
          </a:xfrm>
          <a:prstGeom prst="rect">
            <a:avLst/>
          </a:prstGeom>
        </p:spPr>
      </p:pic>
      <p:pic>
        <p:nvPicPr>
          <p:cNvPr id="11" name="Рисунок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5362" y="1706749"/>
            <a:ext cx="4448638" cy="2494844"/>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73203" y="1706749"/>
            <a:ext cx="2494844" cy="2494844"/>
          </a:xfrm>
          <a:prstGeom prst="rect">
            <a:avLst/>
          </a:prstGeom>
        </p:spPr>
      </p:pic>
      <p:sp>
        <p:nvSpPr>
          <p:cNvPr id="12" name="TextBox 11"/>
          <p:cNvSpPr txBox="1"/>
          <p:nvPr/>
        </p:nvSpPr>
        <p:spPr>
          <a:xfrm>
            <a:off x="183443" y="4909479"/>
            <a:ext cx="44231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Сценарии образования чёрных дыр:</a:t>
            </a:r>
            <a:endParaRPr kumimoji="0" lang="ru-RU"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p:nvPr/>
        </p:nvSpPr>
        <p:spPr>
          <a:xfrm>
            <a:off x="183443" y="5217256"/>
            <a:ext cx="8266174" cy="1323439"/>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Гравитационный коллапс достаточно массивной звезды</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Коллапс центральной части галактики или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протогалактического</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газа</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Формирование сразу после Большого взрыва </a:t>
            </a:r>
            <a:r>
              <a:rPr kumimoji="0" lang="ru-RU" sz="20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(теоретическая версия)</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Возникновение в ядерных реакциях высоких энергий</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5842419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05" y="3900100"/>
            <a:ext cx="5075710" cy="2815976"/>
          </a:xfrm>
          <a:prstGeom prst="rect">
            <a:avLst/>
          </a:prstGeom>
        </p:spPr>
      </p:pic>
      <p:sp>
        <p:nvSpPr>
          <p:cNvPr id="4" name="TextBox 3"/>
          <p:cNvSpPr txBox="1"/>
          <p:nvPr/>
        </p:nvSpPr>
        <p:spPr>
          <a:xfrm>
            <a:off x="3262488" y="106311"/>
            <a:ext cx="2763898"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rPr>
              <a:t>ЧЁРНЫЕ ДЫРЫ</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endParaRPr>
          </a:p>
        </p:txBody>
      </p:sp>
      <p:sp>
        <p:nvSpPr>
          <p:cNvPr id="5" name="TextBox 4"/>
          <p:cNvSpPr txBox="1"/>
          <p:nvPr/>
        </p:nvSpPr>
        <p:spPr>
          <a:xfrm>
            <a:off x="2373184" y="767627"/>
            <a:ext cx="4542505" cy="646331"/>
          </a:xfrm>
          <a:prstGeom prst="rect">
            <a:avLst/>
          </a:prstGeom>
          <a:solidFill>
            <a:srgbClr val="FF0000"/>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smtClean="0">
                <a:ln>
                  <a:noFill/>
                </a:ln>
                <a:solidFill>
                  <a:prstClr val="white"/>
                </a:solidFill>
                <a:effectLst/>
                <a:uLnTx/>
                <a:uFillTx/>
                <a:latin typeface="Impact" panose="020B0806030902050204" pitchFamily="34" charset="0"/>
                <a:ea typeface="+mn-ea"/>
                <a:cs typeface="+mn-cs"/>
              </a:rPr>
              <a:t>ИНТЕРЕСНЫЕ ФАКТЫ!!!</a:t>
            </a:r>
            <a:endParaRPr kumimoji="0" lang="ru-RU" sz="36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6" name="TextBox 5"/>
          <p:cNvSpPr txBox="1"/>
          <p:nvPr/>
        </p:nvSpPr>
        <p:spPr>
          <a:xfrm>
            <a:off x="95005" y="1413958"/>
            <a:ext cx="6107698" cy="461665"/>
          </a:xfrm>
          <a:prstGeom prst="rect">
            <a:avLst/>
          </a:prstGeom>
          <a:noFill/>
          <a:ln w="53975">
            <a:noFill/>
            <a:prstDash val="sys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Чёрную дыру нельзя увидеть напрямую</a:t>
            </a:r>
            <a:endParaRPr kumimoji="0" lang="ru-RU"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7" name="Прямоугольник 6"/>
          <p:cNvSpPr/>
          <p:nvPr/>
        </p:nvSpPr>
        <p:spPr>
          <a:xfrm>
            <a:off x="95005" y="1816158"/>
            <a:ext cx="8842166"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Поскольку черная дыра воистину черная — свет не может покинуть ее пределы — ее невозможно увидеть напрямую, используя наши инструменты, вне зависимости от того, какой тип электромагнитного излучения вы видите.</a:t>
            </a: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9671" y="3900100"/>
            <a:ext cx="3296293" cy="2815976"/>
          </a:xfrm>
          <a:prstGeom prst="rect">
            <a:avLst/>
          </a:prstGeom>
        </p:spPr>
      </p:pic>
      <p:sp>
        <p:nvSpPr>
          <p:cNvPr id="9" name="TextBox 8"/>
          <p:cNvSpPr txBox="1"/>
          <p:nvPr/>
        </p:nvSpPr>
        <p:spPr>
          <a:xfrm>
            <a:off x="95005" y="2657029"/>
            <a:ext cx="6090065" cy="461665"/>
          </a:xfrm>
          <a:prstGeom prst="rect">
            <a:avLst/>
          </a:prstGeom>
          <a:noFill/>
          <a:ln w="53975">
            <a:noFill/>
            <a:prstDash val="sys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a:t>
            </a:r>
            <a:r>
              <a:rPr kumimoji="0" lang="ru-RU" sz="24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Чёрные дыры бывают разных размеров</a:t>
            </a:r>
            <a:endParaRPr kumimoji="0" lang="ru-RU"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0" name="Прямоугольник 9"/>
          <p:cNvSpPr/>
          <p:nvPr/>
        </p:nvSpPr>
        <p:spPr>
          <a:xfrm>
            <a:off x="95005" y="3067590"/>
            <a:ext cx="866095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Есть по меньшей мере три разных типа черных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дыр: первичные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черные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дыры; звёздные чёрные дыры и сверхмассивные чёрные дыры.</a:t>
            </a: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0589859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262488" y="106311"/>
            <a:ext cx="2763898"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rPr>
              <a:t>ЧЁРНЫЕ ДЫРЫ</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endParaRPr>
          </a:p>
        </p:txBody>
      </p:sp>
      <p:sp>
        <p:nvSpPr>
          <p:cNvPr id="4" name="Прямоугольник 3"/>
          <p:cNvSpPr/>
          <p:nvPr/>
        </p:nvSpPr>
        <p:spPr>
          <a:xfrm>
            <a:off x="206827" y="691086"/>
            <a:ext cx="822007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Сверхмассивная </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чёрная </a:t>
            </a: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дыра </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это</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чёрная дыра с массой 10</a:t>
            </a:r>
            <a:r>
              <a:rPr kumimoji="0" lang="ru-RU" sz="2000" b="0" i="0" u="none" strike="noStrike" kern="1200" cap="none" spc="0" normalizeH="0" baseline="3000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5</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a:t>
            </a:r>
            <a:r>
              <a:rPr kumimoji="0" lang="ru-RU" sz="2000" b="0" i="0" u="none" strike="noStrike" kern="1200" cap="none" spc="0" normalizeH="0" baseline="3000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11</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масс Солнца</a:t>
            </a: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523" y="1482838"/>
            <a:ext cx="4484914" cy="2613864"/>
          </a:xfrm>
          <a:prstGeom prst="rect">
            <a:avLst/>
          </a:prstGeom>
        </p:spPr>
      </p:pic>
      <p:sp>
        <p:nvSpPr>
          <p:cNvPr id="6" name="Прямоугольник 5"/>
          <p:cNvSpPr/>
          <p:nvPr/>
        </p:nvSpPr>
        <p:spPr>
          <a:xfrm>
            <a:off x="159523" y="4096702"/>
            <a:ext cx="4484914"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Изображение тени сверхмассивной чёрной дыры в ядре галактики M 87</a:t>
            </a:r>
          </a:p>
        </p:txBody>
      </p:sp>
      <p:sp>
        <p:nvSpPr>
          <p:cNvPr id="7" name="TextBox 6"/>
          <p:cNvSpPr txBox="1"/>
          <p:nvPr/>
        </p:nvSpPr>
        <p:spPr>
          <a:xfrm>
            <a:off x="5801711" y="1082728"/>
            <a:ext cx="2077107"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Как образуется?</a:t>
            </a:r>
            <a:endParaRPr kumimoji="0" lang="ru-RU"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4918841" y="1623848"/>
            <a:ext cx="3972911" cy="286232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Постепенное наращивание массы чёрной дыры </a:t>
            </a:r>
            <a:r>
              <a:rPr kumimoji="0" lang="ru-RU" sz="18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аккрецией</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вещества на чёрную дыру звёздной массы</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Образуются при коллапсе больших газовых облаков и их превращений в звезду массой в несколько сотен тысяч </a:t>
            </a:r>
            <a:r>
              <a:rPr kumimoji="0" lang="en-US" sz="18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a:t>
            </a:r>
            <a:r>
              <a:rPr kumimoji="0" lang="en-US" sz="1800" b="0" i="0" u="none" strike="noStrike" kern="1200" cap="none" spc="0" normalizeH="0" baseline="-2500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ʘ</a:t>
            </a:r>
            <a:r>
              <a:rPr kumimoji="0" lang="en-US" sz="1800" b="0" i="0" u="none" strike="noStrike" kern="1200" cap="none" spc="0" normalizeH="0" baseline="-2500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 этом звезда быстро становится нестабильной и </a:t>
            </a:r>
            <a:r>
              <a:rPr kumimoji="0" lang="ru-RU" sz="18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коллапсирует</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сразу в чёрную дыру, минуя этап сверхновой.</a:t>
            </a:r>
            <a:endParaRPr kumimoji="0" lang="ru-RU" sz="1800" b="0"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9" name="Рисунок 8"/>
          <p:cNvPicPr>
            <a:picLocks noChangeAspect="1"/>
          </p:cNvPicPr>
          <p:nvPr/>
        </p:nvPicPr>
        <p:blipFill>
          <a:blip r:embed="rId5"/>
          <a:stretch>
            <a:fillRect/>
          </a:stretch>
        </p:blipFill>
        <p:spPr>
          <a:xfrm>
            <a:off x="790894" y="4619922"/>
            <a:ext cx="3222171" cy="2124967"/>
          </a:xfrm>
          <a:prstGeom prst="rect">
            <a:avLst/>
          </a:prstGeom>
        </p:spPr>
      </p:pic>
      <p:pic>
        <p:nvPicPr>
          <p:cNvPr id="10" name="Рисунок 9"/>
          <p:cNvPicPr>
            <a:picLocks noChangeAspect="1"/>
          </p:cNvPicPr>
          <p:nvPr/>
        </p:nvPicPr>
        <p:blipFill>
          <a:blip r:embed="rId6"/>
          <a:stretch>
            <a:fillRect/>
          </a:stretch>
        </p:blipFill>
        <p:spPr>
          <a:xfrm>
            <a:off x="4300537" y="4617890"/>
            <a:ext cx="3972606" cy="2126999"/>
          </a:xfrm>
          <a:prstGeom prst="rect">
            <a:avLst/>
          </a:prstGeom>
        </p:spPr>
      </p:pic>
    </p:spTree>
    <p:extLst>
      <p:ext uri="{BB962C8B-B14F-4D97-AF65-F5344CB8AC3E}">
        <p14:creationId xmlns:p14="http://schemas.microsoft.com/office/powerpoint/2010/main" val="415077381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83028" y="286543"/>
            <a:ext cx="338906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5400" b="0"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Impact" panose="020B0806030902050204" pitchFamily="34" charset="0"/>
                <a:ea typeface="+mn-ea"/>
                <a:cs typeface="+mn-cs"/>
              </a:rPr>
              <a:t>ГАЛАКТИКИ</a:t>
            </a:r>
            <a:endParaRPr kumimoji="0" lang="ru-RU" sz="5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4" name="TextBox 3"/>
          <p:cNvSpPr txBox="1"/>
          <p:nvPr/>
        </p:nvSpPr>
        <p:spPr>
          <a:xfrm>
            <a:off x="4041737" y="5787094"/>
            <a:ext cx="4921540"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5400" b="0"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Impact" panose="020B0806030902050204" pitchFamily="34" charset="0"/>
                <a:ea typeface="+mn-ea"/>
                <a:cs typeface="+mn-cs"/>
              </a:rPr>
              <a:t>ВИДЫ ГАЛАКТИК</a:t>
            </a:r>
            <a:endParaRPr kumimoji="0" lang="ru-RU" sz="5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Tree>
    <p:extLst>
      <p:ext uri="{BB962C8B-B14F-4D97-AF65-F5344CB8AC3E}">
        <p14:creationId xmlns:p14="http://schemas.microsoft.com/office/powerpoint/2010/main" val="270812319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702756" y="90311"/>
            <a:ext cx="2085827"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rPr>
              <a:t>ГАЛАКТИКИ</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endParaRPr>
          </a:p>
        </p:txBody>
      </p:sp>
      <p:sp>
        <p:nvSpPr>
          <p:cNvPr id="4" name="Прямоугольник 3"/>
          <p:cNvSpPr/>
          <p:nvPr/>
        </p:nvSpPr>
        <p:spPr>
          <a:xfrm>
            <a:off x="602646" y="675086"/>
            <a:ext cx="828604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Галактика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гравитационно-связанная система из звёзд, звёздных скоплений, межзвёздного газа и пыли, тёмной материи, планет.</a:t>
            </a:r>
          </a:p>
        </p:txBody>
      </p:sp>
      <p:pic>
        <p:nvPicPr>
          <p:cNvPr id="6" name="Рисунок 5"/>
          <p:cNvPicPr>
            <a:picLocks noChangeAspect="1"/>
          </p:cNvPicPr>
          <p:nvPr/>
        </p:nvPicPr>
        <p:blipFill>
          <a:blip r:embed="rId4"/>
          <a:stretch>
            <a:fillRect/>
          </a:stretch>
        </p:blipFill>
        <p:spPr>
          <a:xfrm>
            <a:off x="276996" y="1484971"/>
            <a:ext cx="8324079" cy="4317518"/>
          </a:xfrm>
          <a:prstGeom prst="rect">
            <a:avLst/>
          </a:prstGeom>
        </p:spPr>
      </p:pic>
    </p:spTree>
    <p:extLst>
      <p:ext uri="{BB962C8B-B14F-4D97-AF65-F5344CB8AC3E}">
        <p14:creationId xmlns:p14="http://schemas.microsoft.com/office/powerpoint/2010/main" val="341105114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80732" y="108858"/>
            <a:ext cx="4963218"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ЭЛЛИПТИЧЕСКИЕ ГАЛАКТИКИ</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4" name="Прямоугольник 3"/>
          <p:cNvSpPr/>
          <p:nvPr/>
        </p:nvSpPr>
        <p:spPr>
          <a:xfrm>
            <a:off x="251051" y="693633"/>
            <a:ext cx="8621486"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Эллиптическая галактика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(обозначается Е) — класс галактик с чётко выраженной сферической (эллипсоидной) структурой и уменьшающейся к краям яркостью.</a:t>
            </a:r>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628" y="1502467"/>
            <a:ext cx="3312885" cy="2484664"/>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8063" y="4193960"/>
            <a:ext cx="3099914" cy="2484664"/>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5419682" y="1601718"/>
            <a:ext cx="147668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rPr>
              <a:t>СТРОЕНИЕ:</a:t>
            </a:r>
            <a:endParaRPr kumimoji="0" lang="ru-RU"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8" name="Прямоугольник 7"/>
          <p:cNvSpPr/>
          <p:nvPr/>
        </p:nvSpPr>
        <p:spPr>
          <a:xfrm>
            <a:off x="3646714" y="1955661"/>
            <a:ext cx="5302406" cy="1323439"/>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красных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 жёлтых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гигантов;</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красных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 жёлтых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карликов;</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некоторого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количества белых звёзд не очень высокой светимости.</a:t>
            </a:r>
          </a:p>
        </p:txBody>
      </p:sp>
      <p:sp>
        <p:nvSpPr>
          <p:cNvPr id="9" name="TextBox 8"/>
          <p:cNvSpPr txBox="1"/>
          <p:nvPr/>
        </p:nvSpPr>
        <p:spPr>
          <a:xfrm>
            <a:off x="1306285" y="4033262"/>
            <a:ext cx="356860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rPr>
              <a:t>В СТРОЕНИИ ОТСУТСТВУЮТ:</a:t>
            </a:r>
            <a:endParaRPr kumimoji="0" lang="ru-RU"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endParaRPr>
          </a:p>
        </p:txBody>
      </p:sp>
      <p:sp>
        <p:nvSpPr>
          <p:cNvPr id="10" name="Прямоугольник 9"/>
          <p:cNvSpPr/>
          <p:nvPr/>
        </p:nvSpPr>
        <p:spPr>
          <a:xfrm>
            <a:off x="140110" y="4402737"/>
            <a:ext cx="4572000" cy="1015663"/>
          </a:xfrm>
          <a:prstGeom prst="rect">
            <a:avLst/>
          </a:prstGeom>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Пылевая материя</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Бело-голубые гиганты;</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Сверхгиганты.</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1" name="Прямоугольник 10"/>
          <p:cNvSpPr/>
          <p:nvPr/>
        </p:nvSpPr>
        <p:spPr>
          <a:xfrm>
            <a:off x="3592965" y="3294632"/>
            <a:ext cx="5356155" cy="707886"/>
          </a:xfrm>
          <a:prstGeom prst="rect">
            <a:avLst/>
          </a:prstGeom>
          <a:ln>
            <a:solidFill>
              <a:srgbClr val="00206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Ближайшая к нам эллиптическая галактика — карликовая галактика в созвездии Скульптора</a:t>
            </a:r>
          </a:p>
        </p:txBody>
      </p:sp>
      <p:sp>
        <p:nvSpPr>
          <p:cNvPr id="12" name="Прямоугольник 11"/>
          <p:cNvSpPr/>
          <p:nvPr/>
        </p:nvSpPr>
        <p:spPr>
          <a:xfrm>
            <a:off x="130628" y="5787875"/>
            <a:ext cx="5095195" cy="707886"/>
          </a:xfrm>
          <a:prstGeom prst="rect">
            <a:avLst/>
          </a:prstGeom>
          <a:ln>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Образование новых звезд в эллиптических галактиках практически не идёт.</a:t>
            </a:r>
          </a:p>
        </p:txBody>
      </p:sp>
      <p:sp>
        <p:nvSpPr>
          <p:cNvPr id="13" name="TextBox 12"/>
          <p:cNvSpPr txBox="1"/>
          <p:nvPr/>
        </p:nvSpPr>
        <p:spPr>
          <a:xfrm>
            <a:off x="2038961" y="5337096"/>
            <a:ext cx="1404552" cy="461665"/>
          </a:xfrm>
          <a:prstGeom prst="rect">
            <a:avLst/>
          </a:prstGeom>
          <a:solidFill>
            <a:srgbClr val="FF00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ЗАПОМНИ</a:t>
            </a:r>
            <a:endParaRPr kumimoji="0" lang="ru-RU"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Tree>
    <p:extLst>
      <p:ext uri="{BB962C8B-B14F-4D97-AF65-F5344CB8AC3E}">
        <p14:creationId xmlns:p14="http://schemas.microsoft.com/office/powerpoint/2010/main" val="85916265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34008" y="108858"/>
            <a:ext cx="4456669"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СПИРАЛЬНЫЕ ГАЛАКТИКИ</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4" name="Прямоугольник 3"/>
          <p:cNvSpPr/>
          <p:nvPr/>
        </p:nvSpPr>
        <p:spPr>
          <a:xfrm>
            <a:off x="251051" y="693633"/>
            <a:ext cx="8621486"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Спиральная </a:t>
            </a:r>
            <a:r>
              <a:rPr kumimoji="0" lang="ru-RU" sz="2000" b="1" i="1"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галктика</a:t>
            </a:r>
            <a:r>
              <a:rPr kumimoji="0" lang="ru-RU" sz="2000" b="1"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(обозначается S) — один из основных типов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галактик,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которые характеризуются следующими физическими свойствами</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значительный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суммарный вращательный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момент;</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состоят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 центрального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балджа</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окружённого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диском</a:t>
            </a:r>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83229"/>
            <a:ext cx="3712708" cy="2970166"/>
          </a:xfrm>
          <a:prstGeom prst="rect">
            <a:avLst/>
          </a:prstGeom>
        </p:spPr>
      </p:pic>
      <p:sp>
        <p:nvSpPr>
          <p:cNvPr id="7" name="Прямоугольник 6"/>
          <p:cNvSpPr/>
          <p:nvPr/>
        </p:nvSpPr>
        <p:spPr>
          <a:xfrm>
            <a:off x="3878036" y="3445329"/>
            <a:ext cx="5167993" cy="1077218"/>
          </a:xfrm>
          <a:prstGeom prst="rect">
            <a:avLst/>
          </a:prstGeom>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Спиральные рукава представляют собой области активного звездообразования и состоят по большей части из молодых горячих звёзд; именно поэтому рукава хорошо выделяются в видимой части спектра</a:t>
            </a:r>
          </a:p>
        </p:txBody>
      </p:sp>
      <p:sp>
        <p:nvSpPr>
          <p:cNvPr id="8" name="Прямоугольник 7"/>
          <p:cNvSpPr/>
          <p:nvPr/>
        </p:nvSpPr>
        <p:spPr>
          <a:xfrm>
            <a:off x="3795372" y="1965652"/>
            <a:ext cx="5159829"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Спиральные галактики названы так, потому что имеют внутри диска яркие рукава звёздного происхождения</a:t>
            </a:r>
          </a:p>
        </p:txBody>
      </p:sp>
      <p:sp>
        <p:nvSpPr>
          <p:cNvPr id="9" name="TextBox 8"/>
          <p:cNvSpPr txBox="1"/>
          <p:nvPr/>
        </p:nvSpPr>
        <p:spPr>
          <a:xfrm>
            <a:off x="5759756" y="2983664"/>
            <a:ext cx="1404552" cy="461665"/>
          </a:xfrm>
          <a:prstGeom prst="rect">
            <a:avLst/>
          </a:prstGeom>
          <a:solidFill>
            <a:srgbClr val="FF00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ЗАПОМНИ</a:t>
            </a:r>
            <a:endParaRPr kumimoji="0" lang="ru-RU"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051" y="4760817"/>
            <a:ext cx="2673024" cy="2036844"/>
          </a:xfrm>
          <a:prstGeom prst="rect">
            <a:avLst/>
          </a:prstGeom>
          <a:ln>
            <a:noFill/>
          </a:ln>
          <a:effectLst>
            <a:outerShdw blurRad="292100" dist="139700" dir="2700000" algn="tl" rotWithShape="0">
              <a:srgbClr val="333333">
                <a:alpha val="65000"/>
              </a:srgbClr>
            </a:outerShdw>
          </a:effectLst>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2477" y="4760817"/>
            <a:ext cx="2949527" cy="1987981"/>
          </a:xfrm>
          <a:prstGeom prst="rect">
            <a:avLst/>
          </a:prstGeom>
          <a:ln>
            <a:noFill/>
          </a:ln>
          <a:effectLst>
            <a:outerShdw blurRad="292100" dist="139700" dir="2700000" algn="tl" rotWithShape="0">
              <a:srgbClr val="333333">
                <a:alpha val="65000"/>
              </a:srgbClr>
            </a:outerShdw>
          </a:effectLst>
        </p:spPr>
      </p:pic>
      <p:pic>
        <p:nvPicPr>
          <p:cNvPr id="11" name="Рисунок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5126" y="4757058"/>
            <a:ext cx="2431017" cy="20420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073235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187" y="1055914"/>
            <a:ext cx="3846383" cy="5126508"/>
          </a:xfrm>
          <a:prstGeom prst="rect">
            <a:avLst/>
          </a:prstGeom>
        </p:spPr>
      </p:pic>
      <p:sp>
        <p:nvSpPr>
          <p:cNvPr id="2" name="TextBox 1"/>
          <p:cNvSpPr txBox="1"/>
          <p:nvPr/>
        </p:nvSpPr>
        <p:spPr>
          <a:xfrm>
            <a:off x="1097332" y="174171"/>
            <a:ext cx="6949338" cy="646331"/>
          </a:xfrm>
          <a:prstGeom prst="rect">
            <a:avLst/>
          </a:prstGeom>
          <a:solidFill>
            <a:srgbClr val="0070C0"/>
          </a:solidFill>
          <a:ln>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ПРАКТИЧЕСКИЕ РАБОТЫ В УЧЕБНИКЕ</a:t>
            </a:r>
          </a:p>
        </p:txBody>
      </p:sp>
      <p:grpSp>
        <p:nvGrpSpPr>
          <p:cNvPr id="7" name="Группа 6"/>
          <p:cNvGrpSpPr/>
          <p:nvPr/>
        </p:nvGrpSpPr>
        <p:grpSpPr>
          <a:xfrm>
            <a:off x="1185761" y="2852902"/>
            <a:ext cx="3397931" cy="3276772"/>
            <a:chOff x="893180" y="1404087"/>
            <a:chExt cx="3938691" cy="3968517"/>
          </a:xfrm>
        </p:grpSpPr>
        <p:pic>
          <p:nvPicPr>
            <p:cNvPr id="6" name="Рисунок 5"/>
            <p:cNvPicPr>
              <a:picLocks noChangeAspect="1"/>
            </p:cNvPicPr>
            <p:nvPr/>
          </p:nvPicPr>
          <p:blipFill>
            <a:blip r:embed="rId3" cstate="print"/>
            <a:stretch>
              <a:fillRect/>
            </a:stretch>
          </p:blipFill>
          <p:spPr>
            <a:xfrm rot="20449103">
              <a:off x="893180" y="1436412"/>
              <a:ext cx="2478304" cy="2766478"/>
            </a:xfrm>
            <a:prstGeom prst="rect">
              <a:avLst/>
            </a:prstGeom>
          </p:spPr>
        </p:pic>
        <p:pic>
          <p:nvPicPr>
            <p:cNvPr id="3" name="Рисунок 2"/>
            <p:cNvPicPr>
              <a:picLocks noChangeAspect="1"/>
            </p:cNvPicPr>
            <p:nvPr/>
          </p:nvPicPr>
          <p:blipFill>
            <a:blip r:embed="rId4" cstate="print"/>
            <a:stretch>
              <a:fillRect/>
            </a:stretch>
          </p:blipFill>
          <p:spPr>
            <a:xfrm>
              <a:off x="1544503" y="1404087"/>
              <a:ext cx="2884728" cy="3414713"/>
            </a:xfrm>
            <a:prstGeom prst="rect">
              <a:avLst/>
            </a:prstGeom>
          </p:spPr>
        </p:pic>
        <p:pic>
          <p:nvPicPr>
            <p:cNvPr id="5" name="Рисунок 4"/>
            <p:cNvPicPr>
              <a:picLocks noChangeAspect="1"/>
            </p:cNvPicPr>
            <p:nvPr/>
          </p:nvPicPr>
          <p:blipFill>
            <a:blip r:embed="rId5" cstate="print"/>
            <a:stretch>
              <a:fillRect/>
            </a:stretch>
          </p:blipFill>
          <p:spPr>
            <a:xfrm rot="1820085">
              <a:off x="2299240" y="1697304"/>
              <a:ext cx="2532631" cy="3675300"/>
            </a:xfrm>
            <a:prstGeom prst="rect">
              <a:avLst/>
            </a:prstGeom>
          </p:spPr>
        </p:pic>
      </p:grpSp>
      <p:sp>
        <p:nvSpPr>
          <p:cNvPr id="8" name="TextBox 7"/>
          <p:cNvSpPr txBox="1"/>
          <p:nvPr/>
        </p:nvSpPr>
        <p:spPr>
          <a:xfrm>
            <a:off x="5030814" y="1023779"/>
            <a:ext cx="3862148" cy="646331"/>
          </a:xfrm>
          <a:prstGeom prst="rect">
            <a:avLst/>
          </a:prstGeom>
          <a:noFill/>
          <a:ln w="50800">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Практические работы находятся в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самом учебнике.</a:t>
            </a:r>
          </a:p>
        </p:txBody>
      </p:sp>
      <p:sp>
        <p:nvSpPr>
          <p:cNvPr id="9" name="Прямоугольник 8"/>
          <p:cNvSpPr/>
          <p:nvPr/>
        </p:nvSpPr>
        <p:spPr>
          <a:xfrm>
            <a:off x="5030814" y="1894941"/>
            <a:ext cx="3862148" cy="4093428"/>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ru-RU"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«Наблюдения за изменением фаз Луны»</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ru-RU"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«Наблюдения лунной поверхности при помощи бинокля и составление плана лунной поверхности»</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ru-RU"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«Наблюдения за солнечными пятнами при помощи телескопа»</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ru-RU"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«Построение эллипса и изучение его основных точек и параметров»</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r>
            <a:b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b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65253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192297" y="108858"/>
            <a:ext cx="7140096"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СПИРАЛЬНЫЕ ГАЛАКТИКИ С ПЕРЕМЫЧКОЙ</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13" name="Прямоугольник 12"/>
          <p:cNvSpPr/>
          <p:nvPr/>
        </p:nvSpPr>
        <p:spPr>
          <a:xfrm>
            <a:off x="206829" y="693633"/>
            <a:ext cx="8588828"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Спиральные галактики с перемычкой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спиральные галактики с перемычкой («баром») из ярких звёзд, выходящей из центра и пересекающей галактику посередине.</a:t>
            </a:r>
          </a:p>
        </p:txBody>
      </p:sp>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028" y="1693647"/>
            <a:ext cx="3645252" cy="2078933"/>
          </a:xfrm>
          <a:prstGeom prst="rect">
            <a:avLst/>
          </a:prstGeom>
          <a:ln>
            <a:noFill/>
          </a:ln>
          <a:effectLst>
            <a:outerShdw blurRad="292100" dist="139700" dir="2700000" algn="tl" rotWithShape="0">
              <a:srgbClr val="333333">
                <a:alpha val="65000"/>
              </a:srgbClr>
            </a:outerShdw>
          </a:effectLst>
        </p:spPr>
      </p:pic>
      <p:sp>
        <p:nvSpPr>
          <p:cNvPr id="16" name="Прямоугольник 15"/>
          <p:cNvSpPr/>
          <p:nvPr/>
        </p:nvSpPr>
        <p:spPr>
          <a:xfrm>
            <a:off x="190344" y="3788226"/>
            <a:ext cx="8848147"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Спиральные ветви в таких галактиках начинаются на концах перемычек, тогда как в обычных спиральных галактиках они выходят непосредственно из ядра.</a:t>
            </a:r>
            <a:endParaRPr kumimoji="0" lang="en-US"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7" name="Прямоугольник 16"/>
          <p:cNvSpPr/>
          <p:nvPr/>
        </p:nvSpPr>
        <p:spPr>
          <a:xfrm>
            <a:off x="206829" y="5051548"/>
            <a:ext cx="8719457" cy="1631216"/>
          </a:xfrm>
          <a:prstGeom prst="rect">
            <a:avLst/>
          </a:prstGeom>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 существующим гипотезам, перемычки являются очагами звездообразования, поддерживающими рождение звёзд в своих центрах. Предполагается, что посредством орбитального резонанса, они пропускают сквозь себя газ из спиральных ветвей. Этот механизм и обеспечивает приток строительного материала для рождения новых звёзд.</a:t>
            </a:r>
          </a:p>
        </p:txBody>
      </p:sp>
      <p:sp>
        <p:nvSpPr>
          <p:cNvPr id="18" name="TextBox 17"/>
          <p:cNvSpPr txBox="1"/>
          <p:nvPr/>
        </p:nvSpPr>
        <p:spPr>
          <a:xfrm>
            <a:off x="4060069" y="4589883"/>
            <a:ext cx="1404552" cy="461665"/>
          </a:xfrm>
          <a:prstGeom prst="rect">
            <a:avLst/>
          </a:prstGeom>
          <a:solidFill>
            <a:srgbClr val="FF00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ЗАПОМНИ</a:t>
            </a:r>
            <a:endParaRPr kumimoji="0" lang="ru-RU"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20" name="Рисунок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8571" y="1415140"/>
            <a:ext cx="3559629" cy="23730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75804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05393" y="108858"/>
            <a:ext cx="5113900"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ЛИНЗООБРАЗНЫЕ ГАЛАКТИКИ</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4" name="Прямоугольник 3"/>
          <p:cNvSpPr/>
          <p:nvPr/>
        </p:nvSpPr>
        <p:spPr>
          <a:xfrm>
            <a:off x="251051" y="693633"/>
            <a:ext cx="8621486"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Линзообразные галактики —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дисковые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галактики,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которые потратили или потеряли свой межзвёздный газ и поэтому частота формирования звёзд в них понижена</a:t>
            </a:r>
          </a:p>
        </p:txBody>
      </p:sp>
      <p:sp>
        <p:nvSpPr>
          <p:cNvPr id="5" name="Прямоугольник 4"/>
          <p:cNvSpPr/>
          <p:nvPr/>
        </p:nvSpPr>
        <p:spPr>
          <a:xfrm>
            <a:off x="365011" y="4738024"/>
            <a:ext cx="8393566"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своих дисках они всё же могут сохранять значительные запасы пыли. В результате они состоят в основном из старых звёзд. В тех случаях, когда галактика обращена плашмя в сторону наблюдателя, часто бывает трудно чётко различить линзообразные и эллиптические галактики из-за невыразительности спиральных рукавов линзообразной галактики.</a:t>
            </a:r>
          </a:p>
        </p:txBody>
      </p:sp>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039" y="1709296"/>
            <a:ext cx="7143750" cy="2895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9737729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862262" y="112486"/>
            <a:ext cx="5434501" cy="646331"/>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rPr>
              <a:t>НЕПРАВИЛЬНЫЕ ГАЛАКТИКИ</a:t>
            </a:r>
            <a:endParaRPr kumimoji="0" lang="ru-RU"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endParaRPr>
          </a:p>
        </p:txBody>
      </p:sp>
      <p:sp>
        <p:nvSpPr>
          <p:cNvPr id="5" name="Прямоугольник 4"/>
          <p:cNvSpPr/>
          <p:nvPr/>
        </p:nvSpPr>
        <p:spPr>
          <a:xfrm>
            <a:off x="326570" y="758817"/>
            <a:ext cx="8665029"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Неправильные галактики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это галактики,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не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обнаруживают ни спиральной, ни эллиптической структуры.  </a:t>
            </a:r>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040" y="1455960"/>
            <a:ext cx="3356610" cy="2517458"/>
          </a:xfrm>
          <a:prstGeom prst="rect">
            <a:avLst/>
          </a:prstGeom>
          <a:ln>
            <a:noFill/>
          </a:ln>
          <a:effectLst>
            <a:outerShdw blurRad="292100" dist="139700" dir="2700000" algn="tl" rotWithShape="0">
              <a:srgbClr val="333333">
                <a:alpha val="65000"/>
              </a:srgbClr>
            </a:outerShdw>
          </a:effectLst>
        </p:spPr>
      </p:pic>
      <p:sp>
        <p:nvSpPr>
          <p:cNvPr id="7" name="Прямоугольник 6"/>
          <p:cNvSpPr/>
          <p:nvPr/>
        </p:nvSpPr>
        <p:spPr>
          <a:xfrm>
            <a:off x="240030" y="4047832"/>
            <a:ext cx="866394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Чаще всего такие галактики имеют хаотичную форму без ярко выраженного ядра и спиральных ветвей. </a:t>
            </a: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4405" y="1479255"/>
            <a:ext cx="3609973" cy="2494163"/>
          </a:xfrm>
          <a:prstGeom prst="rect">
            <a:avLst/>
          </a:prstGeom>
          <a:ln>
            <a:noFill/>
          </a:ln>
          <a:effectLst>
            <a:outerShdw blurRad="292100" dist="139700" dir="2700000" algn="tl" rotWithShape="0">
              <a:srgbClr val="333333">
                <a:alpha val="65000"/>
              </a:srgbClr>
            </a:outerShdw>
          </a:effectLst>
        </p:spPr>
      </p:pic>
      <p:sp>
        <p:nvSpPr>
          <p:cNvPr id="9" name="Прямоугольник 8"/>
          <p:cNvSpPr/>
          <p:nvPr/>
        </p:nvSpPr>
        <p:spPr>
          <a:xfrm>
            <a:off x="326570" y="5287332"/>
            <a:ext cx="8663940" cy="707886"/>
          </a:xfrm>
          <a:prstGeom prst="rect">
            <a:avLst/>
          </a:prstGeom>
          <a:noFill/>
          <a:ln>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Большинство неправильных галактик в прошлом являлись спиральными или эллиптическими, но были деформированы гравитационными силами.</a:t>
            </a:r>
          </a:p>
        </p:txBody>
      </p:sp>
      <p:sp>
        <p:nvSpPr>
          <p:cNvPr id="10" name="TextBox 9"/>
          <p:cNvSpPr txBox="1"/>
          <p:nvPr/>
        </p:nvSpPr>
        <p:spPr>
          <a:xfrm>
            <a:off x="3869724" y="4825667"/>
            <a:ext cx="1404552" cy="461665"/>
          </a:xfrm>
          <a:prstGeom prst="rect">
            <a:avLst/>
          </a:prstGeom>
          <a:solidFill>
            <a:srgbClr val="FF0000"/>
          </a:solid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ЗАПОМНИ</a:t>
            </a:r>
            <a:endParaRPr kumimoji="0" lang="ru-RU"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Tree>
    <p:extLst>
      <p:ext uri="{BB962C8B-B14F-4D97-AF65-F5344CB8AC3E}">
        <p14:creationId xmlns:p14="http://schemas.microsoft.com/office/powerpoint/2010/main" val="72679211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10684" y="87085"/>
            <a:ext cx="7337266"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КРАСНОЕ СМЕЩЕНИЕ В СПЕКТРАХ ГАЛАКТИК</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4" name="Прямоугольник 3"/>
          <p:cNvSpPr/>
          <p:nvPr/>
        </p:nvSpPr>
        <p:spPr>
          <a:xfrm>
            <a:off x="599394" y="671860"/>
            <a:ext cx="8273143"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наблюдаемое для всех далёких источников (галактики, квазары) понижение частот излучения, объясняемое как динамическое удаление этих источников друг от друга и, в частности, от нашей Галактики</a:t>
            </a:r>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527" y="1786296"/>
            <a:ext cx="1794102" cy="2654132"/>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241527" y="4440428"/>
            <a:ext cx="1794102" cy="369332"/>
          </a:xfrm>
          <a:prstGeom prst="rect">
            <a:avLst/>
          </a:prstGeom>
          <a:solidFill>
            <a:schemeClr val="accent2">
              <a:lumMod val="75000"/>
            </a:schemeClr>
          </a:solidFill>
          <a:ln>
            <a:solidFill>
              <a:schemeClr val="accent2">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Весто</a:t>
            </a:r>
            <a:r>
              <a:rPr kumimoji="0" lang="ru-RU"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800" b="1"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Слайфер</a:t>
            </a:r>
            <a:endParaRPr kumimoji="0" lang="ru-RU"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7" name="Прямоугольник 6"/>
          <p:cNvSpPr/>
          <p:nvPr/>
        </p:nvSpPr>
        <p:spPr>
          <a:xfrm>
            <a:off x="2193317" y="1687523"/>
            <a:ext cx="667922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Красное смещение для галактик было обнаружено американским астрономом </a:t>
            </a:r>
            <a:r>
              <a:rPr kumimoji="0" lang="ru-RU" sz="1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Весто</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Слайфером</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в 1912—1914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годах.</a:t>
            </a: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8" name="Прямоугольник 7"/>
          <p:cNvSpPr/>
          <p:nvPr/>
        </p:nvSpPr>
        <p:spPr>
          <a:xfrm>
            <a:off x="4050443" y="2388580"/>
            <a:ext cx="2964968" cy="460594"/>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ЭФФЕКТ ДОПЛЕРА</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9" name="TextBox 8"/>
          <p:cNvSpPr txBox="1"/>
          <p:nvPr/>
        </p:nvSpPr>
        <p:spPr>
          <a:xfrm>
            <a:off x="2193317" y="2835184"/>
            <a:ext cx="302903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Изменение частоты, когда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источник удаляется или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приближается</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2193317" y="3803609"/>
            <a:ext cx="321235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Красное смещение </a:t>
            </a:r>
            <a:r>
              <a:rPr kumimoji="0" lang="en-US" sz="20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Z </a:t>
            </a:r>
            <a:r>
              <a:rPr kumimoji="0" lang="ru-RU" sz="20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это</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относительное изменение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длины волны</a:t>
            </a:r>
            <a:endPar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TextBox 10"/>
              <p:cNvSpPr txBox="1"/>
              <p:nvPr/>
            </p:nvSpPr>
            <p:spPr>
              <a:xfrm>
                <a:off x="3171148" y="4649376"/>
                <a:ext cx="1073371" cy="70134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𝑍</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𝜆</m:t>
                          </m:r>
                        </m:num>
                        <m:den>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𝜆</m:t>
                          </m:r>
                        </m:den>
                      </m:f>
                    </m:oMath>
                  </m:oMathPara>
                </a14:m>
                <a:endParaRPr kumimoji="0" lang="ru-RU"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3171148" y="4649376"/>
                <a:ext cx="1073371" cy="701346"/>
              </a:xfrm>
              <a:prstGeom prst="rect">
                <a:avLst/>
              </a:prstGeom>
              <a:blipFill>
                <a:blip r:embed="rId5"/>
                <a:stretch>
                  <a:fillRect/>
                </a:stretch>
              </a:blipFill>
            </p:spPr>
            <p:txBody>
              <a:bodyPr/>
              <a:lstStyle/>
              <a:p>
                <a:r>
                  <a:rPr lang="ru-RU">
                    <a:noFill/>
                  </a:rPr>
                  <a:t> </a:t>
                </a:r>
              </a:p>
            </p:txBody>
          </p:sp>
        </mc:Fallback>
      </mc:AlternateContent>
      <p:sp>
        <p:nvSpPr>
          <p:cNvPr id="12" name="TextBox 11"/>
          <p:cNvSpPr txBox="1"/>
          <p:nvPr/>
        </p:nvSpPr>
        <p:spPr>
          <a:xfrm>
            <a:off x="1966011" y="5350722"/>
            <a:ext cx="343966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1 + Z – </a:t>
            </a:r>
            <a:r>
              <a:rPr kumimoji="0" lang="ru-RU" sz="20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множитель, на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который возросли длины волн</a:t>
            </a:r>
            <a:endParaRPr kumimoji="0" lang="ru-RU"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3" name="Рисунок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85907" y="2976421"/>
            <a:ext cx="3360121" cy="2374301"/>
          </a:xfrm>
          <a:prstGeom prst="rect">
            <a:avLst/>
          </a:prstGeom>
        </p:spPr>
      </p:pic>
    </p:spTree>
    <p:extLst>
      <p:ext uri="{BB962C8B-B14F-4D97-AF65-F5344CB8AC3E}">
        <p14:creationId xmlns:p14="http://schemas.microsoft.com/office/powerpoint/2010/main" val="152579869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405890" y="100148"/>
            <a:ext cx="2526030" cy="9144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uLnTx/>
                <a:uFillTx/>
                <a:latin typeface="Impact" panose="020B0806030902050204" pitchFamily="34" charset="0"/>
                <a:ea typeface="+mn-ea"/>
                <a:cs typeface="+mn-cs"/>
              </a:rPr>
              <a:t>ЗАКОН РАСШИРЕНИЯ</a:t>
            </a:r>
            <a:endParaRPr kumimoji="0" lang="ru-RU" sz="3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4" name="Стрелка вправо 3"/>
          <p:cNvSpPr/>
          <p:nvPr/>
        </p:nvSpPr>
        <p:spPr>
          <a:xfrm>
            <a:off x="3943350" y="397328"/>
            <a:ext cx="1611630" cy="27432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Прямоугольник 4"/>
          <p:cNvSpPr/>
          <p:nvPr/>
        </p:nvSpPr>
        <p:spPr>
          <a:xfrm>
            <a:off x="5554980" y="100148"/>
            <a:ext cx="2160270" cy="9144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uLnTx/>
                <a:uFillTx/>
                <a:latin typeface="Impact" panose="020B0806030902050204" pitchFamily="34" charset="0"/>
                <a:ea typeface="+mn-ea"/>
                <a:cs typeface="+mn-cs"/>
              </a:rPr>
              <a:t>ЗАКОН</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uLnTx/>
                <a:uFillTx/>
                <a:latin typeface="Impact" panose="020B0806030902050204" pitchFamily="34" charset="0"/>
                <a:ea typeface="+mn-ea"/>
                <a:cs typeface="+mn-cs"/>
              </a:rPr>
              <a:t>ХАББЛА</a:t>
            </a:r>
            <a:endParaRPr kumimoji="0" lang="ru-RU" sz="3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6" name="TextBox 5"/>
          <p:cNvSpPr txBox="1"/>
          <p:nvPr/>
        </p:nvSpPr>
        <p:spPr>
          <a:xfrm>
            <a:off x="166851" y="1014548"/>
            <a:ext cx="8810297"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«Скорость удаления галактик зависит от звёздной величины.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Чем больше звёздная величина, тем дальше объект»</a:t>
            </a:r>
            <a:endParaRPr kumimoji="0" lang="ru-RU" sz="2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7" name="Прямоугольник 6"/>
          <p:cNvSpPr/>
          <p:nvPr/>
        </p:nvSpPr>
        <p:spPr>
          <a:xfrm>
            <a:off x="364670" y="1928948"/>
            <a:ext cx="8458200" cy="830997"/>
          </a:xfrm>
          <a:prstGeom prst="rect">
            <a:avLst/>
          </a:prstGeom>
          <a:ln w="25400">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uLnTx/>
                <a:uFillTx/>
                <a:latin typeface="Impact" panose="020B0806030902050204" pitchFamily="34" charset="0"/>
                <a:ea typeface="+mn-ea"/>
                <a:cs typeface="+mn-cs"/>
              </a:rPr>
              <a:t>«</a:t>
            </a:r>
            <a:r>
              <a:rPr kumimoji="0" lang="ru-RU" sz="2400" b="0" i="0" u="none" strike="noStrike" kern="1200" cap="none" spc="0" normalizeH="0" baseline="0" noProof="0" dirty="0">
                <a:ln>
                  <a:noFill/>
                </a:ln>
                <a:solidFill>
                  <a:prstClr val="black"/>
                </a:solidFill>
                <a:effectLst/>
                <a:uLnTx/>
                <a:uFillTx/>
                <a:latin typeface="Impact" panose="020B0806030902050204" pitchFamily="34" charset="0"/>
                <a:ea typeface="+mn-ea"/>
                <a:cs typeface="+mn-cs"/>
              </a:rPr>
              <a:t>Ч</a:t>
            </a:r>
            <a:r>
              <a:rPr kumimoji="0" lang="ru-RU" sz="2400" b="0" i="0" u="none" strike="noStrike" kern="1200" cap="none" spc="0" normalizeH="0" baseline="0" noProof="0" dirty="0" smtClean="0">
                <a:ln>
                  <a:noFill/>
                </a:ln>
                <a:solidFill>
                  <a:prstClr val="black"/>
                </a:solidFill>
                <a:effectLst/>
                <a:uLnTx/>
                <a:uFillTx/>
                <a:latin typeface="Impact" panose="020B0806030902050204" pitchFamily="34" charset="0"/>
                <a:ea typeface="+mn-ea"/>
                <a:cs typeface="+mn-cs"/>
              </a:rPr>
              <a:t>ем </a:t>
            </a:r>
            <a:r>
              <a:rPr kumimoji="0" lang="ru-RU" sz="2400" b="0" i="0" u="none" strike="noStrike" kern="1200" cap="none" spc="0" normalizeH="0" baseline="0" noProof="0" dirty="0">
                <a:ln>
                  <a:noFill/>
                </a:ln>
                <a:solidFill>
                  <a:prstClr val="black"/>
                </a:solidFill>
                <a:effectLst/>
                <a:uLnTx/>
                <a:uFillTx/>
                <a:latin typeface="Impact" panose="020B0806030902050204" pitchFamily="34" charset="0"/>
                <a:ea typeface="+mn-ea"/>
                <a:cs typeface="+mn-cs"/>
              </a:rPr>
              <a:t>дальше от нас находится галактика, тем с большей скоростью она </a:t>
            </a:r>
            <a:r>
              <a:rPr kumimoji="0" lang="ru-RU" sz="2400" b="0" i="0" u="none" strike="noStrike" kern="1200" cap="none" spc="0" normalizeH="0" baseline="0" noProof="0" dirty="0" smtClean="0">
                <a:ln>
                  <a:noFill/>
                </a:ln>
                <a:solidFill>
                  <a:prstClr val="black"/>
                </a:solidFill>
                <a:effectLst/>
                <a:uLnTx/>
                <a:uFillTx/>
                <a:latin typeface="Impact" panose="020B0806030902050204" pitchFamily="34" charset="0"/>
                <a:ea typeface="+mn-ea"/>
                <a:cs typeface="+mn-cs"/>
              </a:rPr>
              <a:t>удаляется» </a:t>
            </a:r>
            <a:endParaRPr kumimoji="0" lang="ru-RU" sz="2400" b="0" i="0" u="none" strike="noStrike" kern="1200" cap="none" spc="0" normalizeH="0" baseline="0" noProof="0" dirty="0">
              <a:ln>
                <a:noFill/>
              </a:ln>
              <a:solidFill>
                <a:prstClr val="black"/>
              </a:solidFill>
              <a:effectLst/>
              <a:uLnTx/>
              <a:uFillTx/>
              <a:latin typeface="Impact" panose="020B0806030902050204" pitchFamily="34" charset="0"/>
              <a:ea typeface="+mn-ea"/>
              <a:cs typeface="+mn-cs"/>
            </a:endParaRPr>
          </a:p>
        </p:txBody>
      </p:sp>
      <mc:AlternateContent xmlns:mc="http://schemas.openxmlformats.org/markup-compatibility/2006" xmlns:a14="http://schemas.microsoft.com/office/drawing/2010/main">
        <mc:Choice Requires="a14">
          <p:sp>
            <p:nvSpPr>
              <p:cNvPr id="8" name="TextBox 7"/>
              <p:cNvSpPr txBox="1"/>
              <p:nvPr/>
            </p:nvSpPr>
            <p:spPr>
              <a:xfrm>
                <a:off x="444681" y="2873417"/>
                <a:ext cx="164666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ru-RU"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𝜐</m:t>
                      </m:r>
                      <m:r>
                        <a:rPr kumimoji="0" lang="ru-RU"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sSub>
                        <m:sSubPr>
                          <m:ctrlPr>
                            <a:rPr kumimoji="0" lang="ru-RU"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𝐻</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0</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𝑅</m:t>
                      </m:r>
                    </m:oMath>
                  </m:oMathPara>
                </a14:m>
                <a:endParaRPr kumimoji="0" lang="ru-RU"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444681" y="2873417"/>
                <a:ext cx="1646669" cy="523220"/>
              </a:xfrm>
              <a:prstGeom prst="rect">
                <a:avLst/>
              </a:prstGeom>
              <a:blipFill>
                <a:blip r:embed="rId4"/>
                <a:stretch>
                  <a:fillRect/>
                </a:stretch>
              </a:blipFill>
            </p:spPr>
            <p:txBody>
              <a:bodyPr/>
              <a:lstStyle/>
              <a:p>
                <a:r>
                  <a:rPr lang="ru-RU">
                    <a:noFill/>
                  </a:rPr>
                  <a:t> </a:t>
                </a:r>
              </a:p>
            </p:txBody>
          </p:sp>
        </mc:Fallback>
      </mc:AlternateContent>
      <p:sp>
        <p:nvSpPr>
          <p:cNvPr id="9" name="TextBox 8"/>
          <p:cNvSpPr txBox="1"/>
          <p:nvPr/>
        </p:nvSpPr>
        <p:spPr>
          <a:xfrm>
            <a:off x="444681" y="3396637"/>
            <a:ext cx="33407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H</a:t>
            </a:r>
            <a:r>
              <a:rPr kumimoji="0" lang="en-US" sz="2400" b="0" i="1" u="none" strike="noStrike" kern="1200" cap="none" spc="0" normalizeH="0" baseline="-2500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0</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ru-RU"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постоянная Хаббла</a:t>
            </a:r>
            <a:endParaRPr kumimoji="0" lang="ru-RU"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TextBox 9"/>
              <p:cNvSpPr txBox="1"/>
              <p:nvPr/>
            </p:nvSpPr>
            <p:spPr>
              <a:xfrm>
                <a:off x="4710788" y="2873417"/>
                <a:ext cx="2566536" cy="72834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ru-RU"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𝐻</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70−72 </m:t>
                      </m:r>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f>
                            <m:fPr>
                              <m:type m:val="skw"/>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ru-RU"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км</m:t>
                              </m:r>
                            </m:num>
                            <m:den>
                              <m:r>
                                <a:rPr kumimoji="0" lang="ru-RU"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с</m:t>
                              </m:r>
                            </m:den>
                          </m:f>
                        </m:num>
                        <m:den>
                          <m:r>
                            <a:rPr kumimoji="0" lang="ru-RU"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Мпк</m:t>
                          </m:r>
                        </m:den>
                      </m:f>
                    </m:oMath>
                  </m:oMathPara>
                </a14:m>
                <a:endParaRPr kumimoji="0" lang="ru-RU"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4710788" y="2873417"/>
                <a:ext cx="2566536" cy="728341"/>
              </a:xfrm>
              <a:prstGeom prst="rect">
                <a:avLst/>
              </a:prstGeom>
              <a:blipFill>
                <a:blip r:embed="rId5"/>
                <a:stretch>
                  <a:fillRect/>
                </a:stretch>
              </a:blipFill>
            </p:spPr>
            <p:txBody>
              <a:bodyPr/>
              <a:lstStyle/>
              <a:p>
                <a:r>
                  <a:rPr lang="ru-RU">
                    <a:noFill/>
                  </a:rPr>
                  <a:t> </a:t>
                </a:r>
              </a:p>
            </p:txBody>
          </p:sp>
        </mc:Fallback>
      </mc:AlternateContent>
      <p:pic>
        <p:nvPicPr>
          <p:cNvPr id="11" name="Picture 5" descr="hubble"/>
          <p:cNvPicPr>
            <a:picLocks noChangeAspect="1" noChangeArrowheads="1"/>
          </p:cNvPicPr>
          <p:nvPr/>
        </p:nvPicPr>
        <p:blipFill>
          <a:blip r:embed="rId6"/>
          <a:srcRect/>
          <a:stretch>
            <a:fillRect/>
          </a:stretch>
        </p:blipFill>
        <p:spPr>
          <a:xfrm>
            <a:off x="166851" y="3913435"/>
            <a:ext cx="1681640" cy="2112915"/>
          </a:xfrm>
          <a:prstGeom prst="rect">
            <a:avLst/>
          </a:prstGeom>
          <a:effectLst>
            <a:outerShdw dist="107763" dir="8100000" algn="ctr" rotWithShape="0">
              <a:schemeClr val="bg2">
                <a:alpha val="50000"/>
              </a:schemeClr>
            </a:outerShdw>
          </a:effectLst>
        </p:spPr>
      </p:pic>
      <p:sp>
        <p:nvSpPr>
          <p:cNvPr id="12" name="Text Box 7"/>
          <p:cNvSpPr txBox="1">
            <a:spLocks noChangeArrowheads="1"/>
          </p:cNvSpPr>
          <p:nvPr/>
        </p:nvSpPr>
        <p:spPr bwMode="auto">
          <a:xfrm>
            <a:off x="166851" y="6020581"/>
            <a:ext cx="1678054" cy="369332"/>
          </a:xfrm>
          <a:prstGeom prst="rect">
            <a:avLst/>
          </a:prstGeom>
          <a:solidFill>
            <a:schemeClr val="accent2">
              <a:lumMod val="75000"/>
            </a:schemeClr>
          </a:solidFill>
          <a:ln w="9525">
            <a:solidFill>
              <a:schemeClr val="accent2">
                <a:lumMod val="75000"/>
              </a:schemeClr>
            </a:solid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Эдвин Хаббл </a:t>
            </a:r>
          </a:p>
        </p:txBody>
      </p:sp>
      <p:pic>
        <p:nvPicPr>
          <p:cNvPr id="13" name="Picture 6" descr="19_2"/>
          <p:cNvPicPr>
            <a:picLocks noChangeAspect="1" noChangeArrowheads="1"/>
          </p:cNvPicPr>
          <p:nvPr/>
        </p:nvPicPr>
        <p:blipFill>
          <a:blip r:embed="rId7"/>
          <a:srcRect/>
          <a:stretch>
            <a:fillRect/>
          </a:stretch>
        </p:blipFill>
        <p:spPr bwMode="auto">
          <a:xfrm>
            <a:off x="3785404" y="3858302"/>
            <a:ext cx="4608419" cy="2857250"/>
          </a:xfrm>
          <a:prstGeom prst="rect">
            <a:avLst/>
          </a:prstGeom>
        </p:spPr>
      </p:pic>
    </p:spTree>
    <p:extLst>
      <p:ext uri="{BB962C8B-B14F-4D97-AF65-F5344CB8AC3E}">
        <p14:creationId xmlns:p14="http://schemas.microsoft.com/office/powerpoint/2010/main" val="298412392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674214" y="94898"/>
            <a:ext cx="5958684" cy="584775"/>
          </a:xfrm>
          <a:prstGeom prst="rect">
            <a:avLst/>
          </a:prstGeom>
          <a:solidFill>
            <a:srgbClr val="002060"/>
          </a:solidFill>
          <a:ln>
            <a:solidFill>
              <a:srgbClr val="002060"/>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АКТИВНЫЕ ГАЛАКТИКИ И КВАЗАРЫ</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4" name="Прямоугольник 3"/>
          <p:cNvSpPr/>
          <p:nvPr/>
        </p:nvSpPr>
        <p:spPr>
          <a:xfrm>
            <a:off x="243840" y="679673"/>
            <a:ext cx="870204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Квазар</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(англ. </a:t>
            </a:r>
            <a:r>
              <a:rPr kumimoji="0" lang="ru-RU"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quasar</a:t>
            </a:r>
            <a:r>
              <a:rPr kumimoji="0" lang="ru-RU"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класс астрономических объектов, являющихся одними из самых ярких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видимой Вселенной.</a:t>
            </a:r>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079" y="1387559"/>
            <a:ext cx="2333625" cy="1866900"/>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7525" y="1386293"/>
            <a:ext cx="2333625" cy="1866900"/>
          </a:xfrm>
          <a:prstGeom prst="rect">
            <a:avLst/>
          </a:prstGeom>
        </p:spPr>
      </p:pic>
      <p:pic>
        <p:nvPicPr>
          <p:cNvPr id="7" name="Рисунок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0971" y="1387559"/>
            <a:ext cx="2489613" cy="1865634"/>
          </a:xfrm>
          <a:prstGeom prst="rect">
            <a:avLst/>
          </a:prstGeom>
        </p:spPr>
      </p:pic>
      <p:sp>
        <p:nvSpPr>
          <p:cNvPr id="8" name="Прямоугольник 7"/>
          <p:cNvSpPr/>
          <p:nvPr/>
        </p:nvSpPr>
        <p:spPr>
          <a:xfrm>
            <a:off x="116411" y="3253193"/>
            <a:ext cx="895689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Размеры квазаров не превышают нескольких световых дней, то есть 10</a:t>
            </a:r>
            <a:r>
              <a:rPr kumimoji="0" lang="ru-RU" sz="2000" b="0" i="0" u="none" strike="noStrike" kern="1200" cap="none" spc="0" normalizeH="0" baseline="3000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13</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a:t>
            </a:r>
            <a:r>
              <a:rPr kumimoji="0" lang="ru-RU" sz="2000" b="0" i="0" u="none" strike="noStrike" kern="1200" cap="none" spc="0" normalizeH="0" baseline="3000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14</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м</a:t>
            </a:r>
            <a:endParaRPr kumimoji="0" lang="ru-RU"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Прямоугольник 8"/>
          <p:cNvSpPr/>
          <p:nvPr/>
        </p:nvSpPr>
        <p:spPr>
          <a:xfrm>
            <a:off x="116411" y="3551295"/>
            <a:ext cx="882946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Мощность излучения квазаров превышает мощность Солнца в триллион раз. </a:t>
            </a:r>
          </a:p>
        </p:txBody>
      </p:sp>
      <p:sp>
        <p:nvSpPr>
          <p:cNvPr id="10" name="TextBox 9"/>
          <p:cNvSpPr txBox="1"/>
          <p:nvPr/>
        </p:nvSpPr>
        <p:spPr>
          <a:xfrm>
            <a:off x="3347525" y="3920093"/>
            <a:ext cx="2820003" cy="461665"/>
          </a:xfrm>
          <a:prstGeom prst="rect">
            <a:avLst/>
          </a:prstGeom>
          <a:solidFill>
            <a:srgbClr val="FF0000"/>
          </a:solidFill>
          <a:ln>
            <a:solidFill>
              <a:srgbClr val="FF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ИНТЕРЕСНЫЕ ФАКТЫ</a:t>
            </a:r>
            <a:endParaRPr kumimoji="0" lang="ru-RU"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12" name="Прямоугольник 11"/>
          <p:cNvSpPr/>
          <p:nvPr/>
        </p:nvSpPr>
        <p:spPr>
          <a:xfrm>
            <a:off x="451704" y="4395552"/>
            <a:ext cx="8328880" cy="2246769"/>
          </a:xfrm>
          <a:prstGeom prst="rect">
            <a:avLst/>
          </a:prstGeom>
          <a:ln>
            <a:solidFill>
              <a:srgbClr val="FF0000"/>
            </a:solidFill>
          </a:ln>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современным представлениям, квазары представляют собой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активные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ядра галактик на начальном этапе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развития;</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Квазары называют маяками Вселенной. Они видны с огромных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расстояний,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 ним исследуют структуру и эволюцию Вселенной, определяют распределение вещества на луче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зрения;</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январе 2019 года было объявлено об обнаружении самого яркого квазара яркостью 600 трлн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Солнц</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150884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674214" y="94898"/>
            <a:ext cx="5958684" cy="584775"/>
          </a:xfrm>
          <a:prstGeom prst="rect">
            <a:avLst/>
          </a:prstGeom>
          <a:solidFill>
            <a:srgbClr val="002060"/>
          </a:solidFill>
          <a:ln>
            <a:solidFill>
              <a:srgbClr val="002060"/>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АКТИВНЫЕ ГАЛАКТИКИ И КВАЗАРЫ</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7464" y="831902"/>
            <a:ext cx="2172184" cy="1857375"/>
          </a:xfrm>
          <a:prstGeom prst="rect">
            <a:avLst/>
          </a:prstGeom>
          <a:ln>
            <a:noFill/>
          </a:ln>
          <a:effectLst>
            <a:outerShdw blurRad="292100" dist="139700" dir="2700000" algn="tl" rotWithShape="0">
              <a:srgbClr val="333333">
                <a:alpha val="65000"/>
              </a:srgbClr>
            </a:outerShdw>
          </a:effectLst>
        </p:spPr>
      </p:pic>
      <p:pic>
        <p:nvPicPr>
          <p:cNvPr id="13" name="Рисунок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1086" y="833780"/>
            <a:ext cx="2169989" cy="1855498"/>
          </a:xfrm>
          <a:prstGeom prst="rect">
            <a:avLst/>
          </a:prstGeom>
          <a:ln>
            <a:noFill/>
          </a:ln>
          <a:effectLst>
            <a:outerShdw blurRad="292100" dist="139700" dir="2700000" algn="tl" rotWithShape="0">
              <a:srgbClr val="333333">
                <a:alpha val="65000"/>
              </a:srgbClr>
            </a:outerShdw>
          </a:effectLst>
        </p:spPr>
      </p:pic>
      <p:pic>
        <p:nvPicPr>
          <p:cNvPr id="14" name="Рисунок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526" y="831902"/>
            <a:ext cx="1857375" cy="1857375"/>
          </a:xfrm>
          <a:prstGeom prst="rect">
            <a:avLst/>
          </a:prstGeom>
          <a:ln>
            <a:noFill/>
          </a:ln>
          <a:effectLst>
            <a:outerShdw blurRad="292100" dist="139700" dir="2700000" algn="tl" rotWithShape="0">
              <a:srgbClr val="333333">
                <a:alpha val="65000"/>
              </a:srgbClr>
            </a:outerShdw>
          </a:effectLst>
        </p:spPr>
      </p:pic>
      <p:sp>
        <p:nvSpPr>
          <p:cNvPr id="15" name="Прямоугольник 14"/>
          <p:cNvSpPr/>
          <p:nvPr/>
        </p:nvSpPr>
        <p:spPr>
          <a:xfrm>
            <a:off x="-261258" y="3543048"/>
            <a:ext cx="9527957"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rPr>
              <a:t>ОСНОВНЫЕ СВОЙСТВА АКТИВНЫХ НЕСТАЦИОНАРНЫХ ГАЛАКТИК </a:t>
            </a:r>
            <a:endParaRPr kumimoji="0" lang="ru-RU"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16" name="Прямоугольник 15"/>
          <p:cNvSpPr/>
          <p:nvPr/>
        </p:nvSpPr>
        <p:spPr>
          <a:xfrm>
            <a:off x="290782" y="3959682"/>
            <a:ext cx="8725546"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Нестационарные явления в галактиках связаны с их ядрами, на которые приходится значительная доля излучения всей галактики (нередко в областях диаметром в 1 парсек выделяется мощность излучения, сравнимая со светимостью нашей Галактики).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 Излучение ядер по наблюдениям в широком диапазоне длин волн является нетепловым.</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 Излучение ядер, как правило, является переменным.</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4. Спектры излучения ядер содержат широкие эмиссионные линии, вызванные движением газа с большими скоростями.</a:t>
            </a:r>
          </a:p>
        </p:txBody>
      </p:sp>
      <p:sp>
        <p:nvSpPr>
          <p:cNvPr id="17" name="Прямоугольник 16"/>
          <p:cNvSpPr/>
          <p:nvPr/>
        </p:nvSpPr>
        <p:spPr>
          <a:xfrm>
            <a:off x="745526" y="2746830"/>
            <a:ext cx="1857375"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Лацертида</a:t>
            </a:r>
            <a:r>
              <a:rPr kumimoji="0" lang="ru-RU"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endParaRPr kumimoji="0" lang="ru-RU" sz="16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A0 </a:t>
            </a:r>
            <a:r>
              <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0235+164</a:t>
            </a:r>
            <a:endParaRPr kumimoji="0" lang="ru-RU"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8" name="Прямоугольник 17"/>
          <p:cNvSpPr/>
          <p:nvPr/>
        </p:nvSpPr>
        <p:spPr>
          <a:xfrm>
            <a:off x="6431086" y="2689277"/>
            <a:ext cx="216998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Сейфертовская</a:t>
            </a:r>
            <a:r>
              <a:rPr kumimoji="0" lang="ru-RU"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галактика Персей А</a:t>
            </a:r>
          </a:p>
        </p:txBody>
      </p:sp>
      <p:sp>
        <p:nvSpPr>
          <p:cNvPr id="19" name="Прямоугольник 18"/>
          <p:cNvSpPr/>
          <p:nvPr/>
        </p:nvSpPr>
        <p:spPr>
          <a:xfrm>
            <a:off x="3567464" y="2689277"/>
            <a:ext cx="2172184"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Источник Лебедь </a:t>
            </a:r>
            <a:r>
              <a:rPr kumimoji="0" lang="en-US"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a:t>
            </a:r>
            <a:endParaRPr kumimoji="0" lang="ru-RU"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7914910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86466" y="573087"/>
            <a:ext cx="7475123" cy="1015663"/>
          </a:xfrm>
          <a:prstGeom prst="rect">
            <a:avLst/>
          </a:prstGeom>
          <a:noFill/>
        </p:spPr>
        <p:txBody>
          <a:bodyPr wrap="none" rtlCol="0">
            <a:spAutoFit/>
            <a:scene3d>
              <a:camera prst="orthographicFront"/>
              <a:lightRig rig="threePt" dir="t"/>
            </a:scene3d>
            <a:sp3d extrusionH="57150">
              <a:bevelT w="50800" h="38100" prst="rible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6000" b="0" i="0" u="none" strike="noStrike" kern="1200" cap="none" spc="0" normalizeH="0" baseline="0" noProof="0" dirty="0" smtClean="0">
                <a:ln>
                  <a:noFill/>
                </a:ln>
                <a:solidFill>
                  <a:prstClr val="white"/>
                </a:solidFill>
                <a:effectLst>
                  <a:outerShdw blurRad="50800" dist="38100" algn="l" rotWithShape="0">
                    <a:prstClr val="black">
                      <a:alpha val="40000"/>
                    </a:prstClr>
                  </a:outerShdw>
                  <a:reflection blurRad="6350" stA="55000" endA="300" endPos="45500" dir="5400000" sy="-100000" algn="bl" rotWithShape="0"/>
                </a:effectLst>
                <a:uLnTx/>
                <a:uFillTx/>
                <a:latin typeface="Impact" panose="020B0806030902050204" pitchFamily="34" charset="0"/>
                <a:ea typeface="+mn-ea"/>
                <a:cs typeface="+mn-cs"/>
              </a:rPr>
              <a:t>ПРАКТИЧЕСКАЯ РАБОТА</a:t>
            </a:r>
            <a:endParaRPr kumimoji="0" lang="ru-RU" sz="6000" b="0" i="0" u="none" strike="noStrike" kern="1200" cap="none" spc="0" normalizeH="0" baseline="0" noProof="0" dirty="0">
              <a:ln>
                <a:noFill/>
              </a:ln>
              <a:solidFill>
                <a:prstClr val="white"/>
              </a:solidFill>
              <a:effectLst>
                <a:outerShdw blurRad="50800" dist="38100" algn="l" rotWithShape="0">
                  <a:prstClr val="black">
                    <a:alpha val="40000"/>
                  </a:prstClr>
                </a:outerShdw>
                <a:reflection blurRad="6350" stA="55000" endA="300" endPos="45500" dir="5400000" sy="-100000" algn="bl" rotWithShape="0"/>
              </a:effectLst>
              <a:uLnTx/>
              <a:uFillTx/>
              <a:latin typeface="Impact" panose="020B0806030902050204" pitchFamily="34" charset="0"/>
              <a:ea typeface="+mn-ea"/>
              <a:cs typeface="+mn-cs"/>
            </a:endParaRPr>
          </a:p>
        </p:txBody>
      </p:sp>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4299" y="4180714"/>
            <a:ext cx="2109701" cy="2677286"/>
          </a:xfrm>
          <a:prstGeom prst="rect">
            <a:avLst/>
          </a:prstGeom>
        </p:spPr>
      </p:pic>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611" y="2901722"/>
            <a:ext cx="5659345" cy="4043363"/>
          </a:xfrm>
          <a:prstGeom prst="rect">
            <a:avLst/>
          </a:prstGeom>
        </p:spPr>
      </p:pic>
    </p:spTree>
    <p:extLst>
      <p:ext uri="{BB962C8B-B14F-4D97-AF65-F5344CB8AC3E}">
        <p14:creationId xmlns:p14="http://schemas.microsoft.com/office/powerpoint/2010/main" val="48261619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4"/>
          <a:stretch>
            <a:fillRect/>
          </a:stretch>
        </p:blipFill>
        <p:spPr>
          <a:xfrm>
            <a:off x="1126671" y="89126"/>
            <a:ext cx="7086600" cy="3609975"/>
          </a:xfrm>
          <a:prstGeom prst="rect">
            <a:avLst/>
          </a:prstGeom>
        </p:spPr>
      </p:pic>
      <p:sp>
        <p:nvSpPr>
          <p:cNvPr id="5" name="Прямоугольник 4"/>
          <p:cNvSpPr/>
          <p:nvPr/>
        </p:nvSpPr>
        <p:spPr>
          <a:xfrm>
            <a:off x="761999" y="3864152"/>
            <a:ext cx="7663543"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Метапредметные</a:t>
            </a:r>
            <a:r>
              <a:rPr kumimoji="0" lang="ru-RU" sz="20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1"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общеучебные</a:t>
            </a:r>
            <a:r>
              <a:rPr kumimoji="0" lang="ru-RU" sz="20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умения:</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обрабатывать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данные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наблюдений;</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устанавливать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причинно-следственные связи и анализировать их</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устанавливать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аналогии, строить умозаключения, делать выводы</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интерпретация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 анализ полученных результатов, оценка их достоверности.</a:t>
            </a:r>
          </a:p>
        </p:txBody>
      </p:sp>
    </p:spTree>
    <p:extLst>
      <p:ext uri="{BB962C8B-B14F-4D97-AF65-F5344CB8AC3E}">
        <p14:creationId xmlns:p14="http://schemas.microsoft.com/office/powerpoint/2010/main" val="417721230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p:cNvPicPr>
            <a:picLocks noChangeAspect="1"/>
          </p:cNvPicPr>
          <p:nvPr/>
        </p:nvPicPr>
        <p:blipFill>
          <a:blip r:embed="rId4"/>
          <a:stretch>
            <a:fillRect/>
          </a:stretch>
        </p:blipFill>
        <p:spPr>
          <a:xfrm>
            <a:off x="253404" y="682746"/>
            <a:ext cx="3657600" cy="2466975"/>
          </a:xfrm>
          <a:prstGeom prst="rect">
            <a:avLst/>
          </a:prstGeom>
        </p:spPr>
      </p:pic>
      <p:pic>
        <p:nvPicPr>
          <p:cNvPr id="5" name="Рисунок 4"/>
          <p:cNvPicPr>
            <a:picLocks noChangeAspect="1"/>
          </p:cNvPicPr>
          <p:nvPr/>
        </p:nvPicPr>
        <p:blipFill>
          <a:blip r:embed="rId5"/>
          <a:stretch>
            <a:fillRect/>
          </a:stretch>
        </p:blipFill>
        <p:spPr>
          <a:xfrm>
            <a:off x="4933950" y="692271"/>
            <a:ext cx="3667125" cy="2457450"/>
          </a:xfrm>
          <a:prstGeom prst="rect">
            <a:avLst/>
          </a:prstGeom>
        </p:spPr>
      </p:pic>
      <p:sp>
        <p:nvSpPr>
          <p:cNvPr id="3" name="TextBox 2"/>
          <p:cNvSpPr txBox="1"/>
          <p:nvPr/>
        </p:nvSpPr>
        <p:spPr>
          <a:xfrm>
            <a:off x="1730828" y="97971"/>
            <a:ext cx="5392823"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ФОТОМЕТРИЧЕСКИЙ ПАРАДОКС</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6" name="Прямоугольник 5"/>
          <p:cNvSpPr/>
          <p:nvPr/>
        </p:nvSpPr>
        <p:spPr>
          <a:xfrm>
            <a:off x="163284" y="3226752"/>
            <a:ext cx="8675915"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Если вы находитесь в большом лесу в окружении деревьев, то, в какую бы сторону вы ни посмотрели, ваш взгляд обязательно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наткнётся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 ствол какого-нибудь дерева. Сквозь стволы ничего другого увидеть не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удастся </a:t>
            </a:r>
            <a:r>
              <a:rPr kumimoji="0" lang="ru-RU" sz="18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ru-RU"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л</a:t>
            </a:r>
            <a:r>
              <a:rPr kumimoji="0" lang="ru-RU" sz="18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евый рисунок)</a:t>
            </a:r>
            <a:endParaRPr kumimoji="0" lang="ru-RU"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Прямоугольник 6"/>
          <p:cNvSpPr/>
          <p:nvPr/>
        </p:nvSpPr>
        <p:spPr>
          <a:xfrm>
            <a:off x="163283" y="4150082"/>
            <a:ext cx="8675915"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Но мы всё-таки можем что-либо увидеть сквозь деревья, если окажемся в тонкой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прослойке леса, когда между стволами видно что-то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ещё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поле, другой лес и т. д</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ru-RU" sz="18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правый рисунок)</a:t>
            </a:r>
            <a:endParaRPr kumimoji="0" lang="ru-RU"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2574270" y="4735954"/>
            <a:ext cx="38539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rPr>
              <a:t>АНАЛОГИЧНО В АСТРОНОМИИ:</a:t>
            </a:r>
            <a:endParaRPr kumimoji="0" lang="ru-RU"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9" name="Прямоугольник 8"/>
          <p:cNvSpPr/>
          <p:nvPr/>
        </p:nvSpPr>
        <p:spPr>
          <a:xfrm>
            <a:off x="163283" y="5073412"/>
            <a:ext cx="8839200"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 протяжении многих веков существовало представление о бесконечном мире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звёзд</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Но в таком случае наш взгляд при созерцании ясного неба всегда бы наткнулся на какую-либо звезду. Небо было бы не просто белым, а ослепительным, как поверхность Солнца</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Но мы ночью наблюдаем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звёзды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чёрном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небе. Отсюда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учёные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прошлого сделали вывод, что наша планета находится внутри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звёздного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острова</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295570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9228" y="185057"/>
            <a:ext cx="6205545" cy="707886"/>
          </a:xfrm>
          <a:prstGeom prst="rect">
            <a:avLst/>
          </a:prstGeom>
          <a:solidFill>
            <a:srgbClr val="0070C0"/>
          </a:solidFill>
          <a:ln>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ПРАКТИКУМ ПО АСТРОНОМИИ</a:t>
            </a: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187" y="1055914"/>
            <a:ext cx="3846383" cy="5126508"/>
          </a:xfrm>
          <a:prstGeom prst="rect">
            <a:avLst/>
          </a:prstGeom>
        </p:spPr>
      </p:pic>
      <p:pic>
        <p:nvPicPr>
          <p:cNvPr id="5" name="Рисунок 4"/>
          <p:cNvPicPr>
            <a:picLocks noChangeAspect="1"/>
          </p:cNvPicPr>
          <p:nvPr/>
        </p:nvPicPr>
        <p:blipFill>
          <a:blip r:embed="rId3" cstate="print"/>
          <a:stretch>
            <a:fillRect/>
          </a:stretch>
        </p:blipFill>
        <p:spPr>
          <a:xfrm>
            <a:off x="4974770" y="1052673"/>
            <a:ext cx="3788230" cy="5129749"/>
          </a:xfrm>
          <a:prstGeom prst="rect">
            <a:avLst/>
          </a:prstGeom>
          <a:effectLst/>
        </p:spPr>
      </p:pic>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41902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068286" y="97971"/>
            <a:ext cx="4851008"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МЕТОД ЗВЁЗДНЫХ ЧЕРПКОВ</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626" y="726290"/>
            <a:ext cx="1978924" cy="2419683"/>
          </a:xfrm>
          <a:prstGeom prst="rect">
            <a:avLst/>
          </a:prstGeom>
        </p:spPr>
      </p:pic>
      <p:sp>
        <p:nvSpPr>
          <p:cNvPr id="5" name="TextBox 4"/>
          <p:cNvSpPr txBox="1"/>
          <p:nvPr/>
        </p:nvSpPr>
        <p:spPr>
          <a:xfrm>
            <a:off x="106096" y="3145973"/>
            <a:ext cx="2003453" cy="369332"/>
          </a:xfrm>
          <a:prstGeom prst="rect">
            <a:avLst/>
          </a:prstGeom>
          <a:solidFill>
            <a:schemeClr val="accent2">
              <a:lumMod val="75000"/>
            </a:schemeClr>
          </a:solidFill>
          <a:ln>
            <a:solidFill>
              <a:schemeClr val="accent2">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Уильям Гершель</a:t>
            </a:r>
            <a:endParaRPr kumimoji="0" lang="ru-RU"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Прямоугольник 5"/>
          <p:cNvSpPr/>
          <p:nvPr/>
        </p:nvSpPr>
        <p:spPr>
          <a:xfrm>
            <a:off x="2134079" y="726290"/>
            <a:ext cx="6650691"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Невооружённый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глаз не различает, из чего состоит дорожка Млечного Пути. Рассматривая эти участки в телескоп, Гершель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пришёл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 выводу, что этот фон создают мириады слабых звёзд. Многие из них по отдельности не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видны невооружённым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глазом. Однако когда свет множества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звёзд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складывается, глаз видит свечение</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7" name="Прямоугольник 6"/>
          <p:cNvSpPr/>
          <p:nvPr/>
        </p:nvSpPr>
        <p:spPr>
          <a:xfrm>
            <a:off x="2134078" y="2407309"/>
            <a:ext cx="6650692"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Гершель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подсчитывал количество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звёзд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 различных одинаковых по площади участках неба и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пришёл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 выводу, что чем ближе участок к большому кругу небесной сферы, более-менее совпадающему с дорожкой Млечного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пути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галактический экватор), тем больше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звёзд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он содержит.</a:t>
            </a:r>
          </a:p>
        </p:txBody>
      </p:sp>
      <p:sp>
        <p:nvSpPr>
          <p:cNvPr id="8" name="Прямоугольник 7"/>
          <p:cNvSpPr/>
          <p:nvPr/>
        </p:nvSpPr>
        <p:spPr>
          <a:xfrm>
            <a:off x="643617" y="3884637"/>
            <a:ext cx="7957458" cy="369332"/>
          </a:xfrm>
          <a:prstGeom prst="rect">
            <a:avLst/>
          </a:prstGeom>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Вывод:</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В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направлениях на галактический экватор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звёзд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больше, чем в других</a:t>
            </a:r>
          </a:p>
        </p:txBody>
      </p:sp>
      <p:pic>
        <p:nvPicPr>
          <p:cNvPr id="9" name="Рисунок 8"/>
          <p:cNvPicPr>
            <a:picLocks noChangeAspect="1"/>
          </p:cNvPicPr>
          <p:nvPr/>
        </p:nvPicPr>
        <p:blipFill>
          <a:blip r:embed="rId5"/>
          <a:stretch>
            <a:fillRect/>
          </a:stretch>
        </p:blipFill>
        <p:spPr>
          <a:xfrm>
            <a:off x="550408" y="4303593"/>
            <a:ext cx="8143875" cy="2524125"/>
          </a:xfrm>
          <a:prstGeom prst="rect">
            <a:avLst/>
          </a:prstGeom>
        </p:spPr>
      </p:pic>
    </p:spTree>
    <p:extLst>
      <p:ext uri="{BB962C8B-B14F-4D97-AF65-F5344CB8AC3E}">
        <p14:creationId xmlns:p14="http://schemas.microsoft.com/office/powerpoint/2010/main" val="336478778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068286" y="97971"/>
            <a:ext cx="4851008"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МЕТОД ЗВЁЗДНЫХ ЧЕРПКОВ</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626" y="726290"/>
            <a:ext cx="1978924" cy="2419683"/>
          </a:xfrm>
          <a:prstGeom prst="rect">
            <a:avLst/>
          </a:prstGeom>
        </p:spPr>
      </p:pic>
      <p:sp>
        <p:nvSpPr>
          <p:cNvPr id="5" name="TextBox 4"/>
          <p:cNvSpPr txBox="1"/>
          <p:nvPr/>
        </p:nvSpPr>
        <p:spPr>
          <a:xfrm>
            <a:off x="106096" y="3145973"/>
            <a:ext cx="2003453" cy="369332"/>
          </a:xfrm>
          <a:prstGeom prst="rect">
            <a:avLst/>
          </a:prstGeom>
          <a:solidFill>
            <a:schemeClr val="accent2">
              <a:lumMod val="75000"/>
            </a:schemeClr>
          </a:solidFill>
          <a:ln>
            <a:solidFill>
              <a:schemeClr val="accent2">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Уильям Гершель</a:t>
            </a:r>
            <a:endParaRPr kumimoji="0" lang="ru-RU"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0" name="Прямоугольник 9"/>
          <p:cNvSpPr/>
          <p:nvPr/>
        </p:nvSpPr>
        <p:spPr>
          <a:xfrm>
            <a:off x="2207789" y="726290"/>
            <a:ext cx="6283067"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Гершель ошибочно поместил Солнце почти в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центр.</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Впоследствии выяснилась причина ошибки — центр и большую часть Галактики заслоняют от нас так называемые «угольные мешки» — облака непрозрачного вещества газово-пылевых туманностей.</a:t>
            </a:r>
          </a:p>
        </p:txBody>
      </p:sp>
      <p:sp>
        <p:nvSpPr>
          <p:cNvPr id="11" name="Прямоугольник 10"/>
          <p:cNvSpPr/>
          <p:nvPr/>
        </p:nvSpPr>
        <p:spPr>
          <a:xfrm>
            <a:off x="2207789" y="2116532"/>
            <a:ext cx="6664068" cy="424731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Пусть наблюдатель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окружён звёздами</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имеющими одинаковую светимость. Чем дальше звезда, тем больше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её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видимая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звёздная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величина </a:t>
            </a:r>
            <a:r>
              <a:rPr kumimoji="0" lang="ru-RU"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endPar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Звёзды</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звёздная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величина которых меньше (следовательно, они выглядят ярче) или равна </a:t>
            </a:r>
            <a:r>
              <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попадают в сферу радиусом </a:t>
            </a:r>
            <a:r>
              <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r</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окружающую наблюдателя. </a:t>
            </a:r>
            <a:endPar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Тогда звёзды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до </a:t>
            </a:r>
            <a:r>
              <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 + 1</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видны в сфере радиусом </a:t>
            </a:r>
            <a:r>
              <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2,512</a:t>
            </a:r>
            <a:r>
              <a:rPr kumimoji="0" lang="ru-RU" sz="1800" b="0" i="1" u="none" strike="noStrike" kern="1200" cap="none" spc="0" normalizeH="0" baseline="3000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1/2</a:t>
            </a:r>
            <a:r>
              <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r ≈ 1,58 r.</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Легко посчитать, что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объём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второй сферы больше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объёма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первой примерно в 4 раза. </a:t>
            </a:r>
            <a:endPar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Значит</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80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 возрастании предельной </a:t>
            </a:r>
            <a:r>
              <a:rPr kumimoji="0" lang="ru-RU" sz="1800" b="0"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звёздной </a:t>
            </a:r>
            <a:r>
              <a:rPr kumimoji="0" lang="ru-RU" sz="180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величины на 1 ступень количество видимых </a:t>
            </a:r>
            <a:r>
              <a:rPr kumimoji="0" lang="ru-RU" sz="1800" b="0"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звёзд </a:t>
            </a:r>
            <a:r>
              <a:rPr kumimoji="0" lang="ru-RU" sz="180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увеличивается примерно в 4 раза.</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endPar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Если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распределение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звёзд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 светимостям не зависит от расстояния до наблюдателя, то это соотношение будет справедливо для всей совокупности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звёзд.</a:t>
            </a: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1887738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4"/>
          <a:stretch>
            <a:fillRect/>
          </a:stretch>
        </p:blipFill>
        <p:spPr>
          <a:xfrm>
            <a:off x="206829" y="830997"/>
            <a:ext cx="4991100" cy="1247775"/>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206829" y="0"/>
            <a:ext cx="7992894"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FF0000"/>
                </a:solidFill>
                <a:effectLst/>
                <a:uLnTx/>
                <a:uFillTx/>
                <a:latin typeface="Impact" panose="020B0806030902050204" pitchFamily="34" charset="0"/>
                <a:ea typeface="+mn-ea"/>
                <a:cs typeface="+mn-cs"/>
              </a:rPr>
              <a:t>Для выполнения работы необходимо скачать материалы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5"/>
              </a:rPr>
              <a:t>http://spheres.prosv.ru/physics/about/224/2723</a:t>
            </a:r>
            <a:r>
              <a:rPr kumimoji="0" lang="en-US"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5"/>
              </a:rPr>
              <a:t>/</a:t>
            </a:r>
            <a:endParaRPr kumimoji="0" lang="ru-RU"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6" name="Рисунок 5"/>
          <p:cNvPicPr>
            <a:picLocks noChangeAspect="1"/>
          </p:cNvPicPr>
          <p:nvPr/>
        </p:nvPicPr>
        <p:blipFill>
          <a:blip r:embed="rId6"/>
          <a:stretch>
            <a:fillRect/>
          </a:stretch>
        </p:blipFill>
        <p:spPr>
          <a:xfrm>
            <a:off x="206829" y="2242059"/>
            <a:ext cx="3184180" cy="4485314"/>
          </a:xfrm>
          <a:prstGeom prst="rect">
            <a:avLst/>
          </a:prstGeom>
          <a:ln>
            <a:noFill/>
          </a:ln>
          <a:effectLst>
            <a:outerShdw blurRad="292100" dist="139700" dir="2700000" algn="tl" rotWithShape="0">
              <a:srgbClr val="333333">
                <a:alpha val="65000"/>
              </a:srgbClr>
            </a:outerShdw>
          </a:effectLst>
        </p:spPr>
      </p:pic>
      <p:sp>
        <p:nvSpPr>
          <p:cNvPr id="7" name="Прямоугольник 6"/>
          <p:cNvSpPr/>
          <p:nvPr/>
        </p:nvSpPr>
        <p:spPr>
          <a:xfrm>
            <a:off x="3627723" y="2242059"/>
            <a:ext cx="4973352"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Всего предлагается три комплекта, каждый из которых содержит по 7 карт двух участков </a:t>
            </a:r>
            <a:r>
              <a:rPr kumimoji="0" 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неба.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Участки </a:t>
            </a:r>
            <a:r>
              <a:rPr kumimoji="0" lang="ru-R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подобраны таким образом, что в один комплект попадает один участок вдали от плоскости галактического экватора, другой — вблизи.</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Рисунок 7"/>
          <p:cNvPicPr>
            <a:picLocks noChangeAspect="1"/>
          </p:cNvPicPr>
          <p:nvPr/>
        </p:nvPicPr>
        <p:blipFill>
          <a:blip r:embed="rId7"/>
          <a:stretch>
            <a:fillRect/>
          </a:stretch>
        </p:blipFill>
        <p:spPr>
          <a:xfrm>
            <a:off x="3831771" y="3996385"/>
            <a:ext cx="1937658" cy="2801530"/>
          </a:xfrm>
          <a:prstGeom prst="rect">
            <a:avLst/>
          </a:prstGeom>
          <a:ln>
            <a:noFill/>
          </a:ln>
          <a:effectLst>
            <a:outerShdw blurRad="292100" dist="139700" dir="2700000" algn="tl" rotWithShape="0">
              <a:srgbClr val="333333">
                <a:alpha val="65000"/>
              </a:srgbClr>
            </a:outerShdw>
          </a:effectLst>
        </p:spPr>
      </p:pic>
      <p:pic>
        <p:nvPicPr>
          <p:cNvPr id="9" name="Рисунок 8"/>
          <p:cNvPicPr>
            <a:picLocks noChangeAspect="1"/>
          </p:cNvPicPr>
          <p:nvPr/>
        </p:nvPicPr>
        <p:blipFill>
          <a:blip r:embed="rId8"/>
          <a:stretch>
            <a:fillRect/>
          </a:stretch>
        </p:blipFill>
        <p:spPr>
          <a:xfrm>
            <a:off x="6688144" y="3996385"/>
            <a:ext cx="1912931" cy="27309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4768560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4"/>
          <a:stretch>
            <a:fillRect/>
          </a:stretch>
        </p:blipFill>
        <p:spPr>
          <a:xfrm>
            <a:off x="796018" y="130628"/>
            <a:ext cx="6572250" cy="1066800"/>
          </a:xfrm>
          <a:prstGeom prst="rect">
            <a:avLst/>
          </a:prstGeom>
        </p:spPr>
      </p:pic>
      <p:pic>
        <p:nvPicPr>
          <p:cNvPr id="4" name="Рисунок 3"/>
          <p:cNvPicPr>
            <a:picLocks noChangeAspect="1"/>
          </p:cNvPicPr>
          <p:nvPr/>
        </p:nvPicPr>
        <p:blipFill>
          <a:blip r:embed="rId5"/>
          <a:stretch>
            <a:fillRect/>
          </a:stretch>
        </p:blipFill>
        <p:spPr>
          <a:xfrm>
            <a:off x="738188" y="1186542"/>
            <a:ext cx="6753225" cy="3724275"/>
          </a:xfrm>
          <a:prstGeom prst="rect">
            <a:avLst/>
          </a:prstGeom>
        </p:spPr>
      </p:pic>
      <p:pic>
        <p:nvPicPr>
          <p:cNvPr id="5" name="Рисунок 4"/>
          <p:cNvPicPr>
            <a:picLocks noChangeAspect="1"/>
          </p:cNvPicPr>
          <p:nvPr/>
        </p:nvPicPr>
        <p:blipFill>
          <a:blip r:embed="rId6"/>
          <a:stretch>
            <a:fillRect/>
          </a:stretch>
        </p:blipFill>
        <p:spPr>
          <a:xfrm>
            <a:off x="1824037" y="4910817"/>
            <a:ext cx="4516211" cy="1904751"/>
          </a:xfrm>
          <a:prstGeom prst="rect">
            <a:avLst/>
          </a:prstGeom>
        </p:spPr>
      </p:pic>
    </p:spTree>
    <p:extLst>
      <p:ext uri="{BB962C8B-B14F-4D97-AF65-F5344CB8AC3E}">
        <p14:creationId xmlns:p14="http://schemas.microsoft.com/office/powerpoint/2010/main" val="358454742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4"/>
          <a:stretch>
            <a:fillRect/>
          </a:stretch>
        </p:blipFill>
        <p:spPr>
          <a:xfrm>
            <a:off x="1215118" y="119062"/>
            <a:ext cx="6800850" cy="2657475"/>
          </a:xfrm>
          <a:prstGeom prst="rect">
            <a:avLst/>
          </a:prstGeom>
        </p:spPr>
      </p:pic>
      <p:pic>
        <p:nvPicPr>
          <p:cNvPr id="4" name="Рисунок 3"/>
          <p:cNvPicPr>
            <a:picLocks noChangeAspect="1"/>
          </p:cNvPicPr>
          <p:nvPr/>
        </p:nvPicPr>
        <p:blipFill>
          <a:blip r:embed="rId5"/>
          <a:stretch>
            <a:fillRect/>
          </a:stretch>
        </p:blipFill>
        <p:spPr>
          <a:xfrm>
            <a:off x="1215118" y="2776537"/>
            <a:ext cx="6810375" cy="1438275"/>
          </a:xfrm>
          <a:prstGeom prst="rect">
            <a:avLst/>
          </a:prstGeom>
        </p:spPr>
      </p:pic>
      <p:pic>
        <p:nvPicPr>
          <p:cNvPr id="5" name="Рисунок 4"/>
          <p:cNvPicPr>
            <a:picLocks noChangeAspect="1"/>
          </p:cNvPicPr>
          <p:nvPr/>
        </p:nvPicPr>
        <p:blipFill>
          <a:blip r:embed="rId6"/>
          <a:stretch>
            <a:fillRect/>
          </a:stretch>
        </p:blipFill>
        <p:spPr>
          <a:xfrm>
            <a:off x="3079977" y="4424986"/>
            <a:ext cx="2700338" cy="2286737"/>
          </a:xfrm>
          <a:prstGeom prst="rect">
            <a:avLst/>
          </a:prstGeom>
        </p:spPr>
      </p:pic>
    </p:spTree>
    <p:extLst>
      <p:ext uri="{BB962C8B-B14F-4D97-AF65-F5344CB8AC3E}">
        <p14:creationId xmlns:p14="http://schemas.microsoft.com/office/powerpoint/2010/main" val="2398977702"/>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841171" y="42454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4" name="TextBox 3"/>
          <p:cNvSpPr txBox="1"/>
          <p:nvPr/>
        </p:nvSpPr>
        <p:spPr>
          <a:xfrm>
            <a:off x="543065" y="18312"/>
            <a:ext cx="798167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0" i="0" u="sng"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«СТРОЕНИЕ И ЭВОЛЮЦИЯ ВСЕЛЕННОЙ»</a:t>
            </a:r>
            <a:endParaRPr kumimoji="0" lang="ru-RU" sz="4000" b="0"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5" name="TextBox 4"/>
          <p:cNvSpPr txBox="1"/>
          <p:nvPr/>
        </p:nvSpPr>
        <p:spPr>
          <a:xfrm>
            <a:off x="217715" y="679262"/>
            <a:ext cx="86323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Раздел изучается после изучения раздела «Наша Галактика – Млечный путь» и перед изучением раздела «Современные проблемы астрономии».</a:t>
            </a:r>
            <a:endParaRPr kumimoji="0" lang="ru-RU" sz="200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217715" y="1647497"/>
            <a:ext cx="850174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Количество уроков:</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3</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урока: «Конечность и бесконечность Вселенной – парадоксы классической космологии»; «Расширяющаяся Вселенная»; Модель горячей Вселенной и реликтовое излучение».</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217715" y="2667574"/>
            <a:ext cx="8833758"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Интеграция с другими предметами:</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Физика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закон всемирного тяготения, законы сохранения импульса,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энергии</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момента импульса, шкала электромагнитных волн,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электродинамика, природа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излучения, происхождение спектров и спектральный анализ;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физика элементарных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частиц; общая теория относительности</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Математика: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преобразования формул и вычисления при решении задач, эллипс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 его свойства</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Химия:</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химические элементы, взаимодействие химических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элементов, происхождение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химических элементов</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07020694"/>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53079" y="707886"/>
            <a:ext cx="871945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Цель изучения раздела:</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познакомить с разделом астрономии — космологией, её предметом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 задачами</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познакомить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 парадоксами классической космологии;</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обосновать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необходимость использования общей теории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относительности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для построения модели Вселенной;</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сформировать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представление о космологической модели Вселенной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 развитии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этой модели;</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оценить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радиус метагалактики, возраст Вселенной;</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познакомить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 данными наблюдений, приведшими к созданию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модели горячей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Вселенной.</a:t>
            </a:r>
          </a:p>
        </p:txBody>
      </p:sp>
      <p:sp>
        <p:nvSpPr>
          <p:cNvPr id="5" name="TextBox 4"/>
          <p:cNvSpPr txBox="1"/>
          <p:nvPr/>
        </p:nvSpPr>
        <p:spPr>
          <a:xfrm>
            <a:off x="543065" y="18312"/>
            <a:ext cx="798167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0" i="0" u="sng"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«СТРОЕНИЕ И ЭВОЛЮЦИЯ ВСЕЛЕННОЙ»</a:t>
            </a:r>
            <a:endParaRPr kumimoji="0" lang="ru-RU" sz="4000" b="0"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7" name="Прямоугольник 6"/>
          <p:cNvSpPr/>
          <p:nvPr/>
        </p:nvSpPr>
        <p:spPr>
          <a:xfrm>
            <a:off x="174032" y="3441680"/>
            <a:ext cx="8350705" cy="33239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Планируемые результаты обучения </a:t>
            </a:r>
            <a:r>
              <a:rPr kumimoji="0" lang="ru-RU" sz="18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учащегося:</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знает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предмет и задачи космологии;</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знает</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в чём заключается и как объясняется фотометрический парадокс;</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объясняет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необходимость использования общей теории </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относительности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для построения модели Вселенной;</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умеет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рассчитывать критическое значение плотности вещества во </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Вселенной</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знает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сценарии эволюционного развития Вселенной в зависимости </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от критического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значения плотности вещества в ней;</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вычисляет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радиус метагалактики; возраст Вселенной, используя </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закон Хаббла</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объясняет</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в чём состоит сущность теории Большого взрыва;</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приводит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примеры данных наблюдений, подтверждающих </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верность модели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горячей Вселенной;</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знает</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чем вызвано реликтовое излучение.</a:t>
            </a:r>
          </a:p>
        </p:txBody>
      </p:sp>
    </p:spTree>
    <p:extLst>
      <p:ext uri="{BB962C8B-B14F-4D97-AF65-F5344CB8AC3E}">
        <p14:creationId xmlns:p14="http://schemas.microsoft.com/office/powerpoint/2010/main" val="30047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353784" y="727323"/>
            <a:ext cx="8773885"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Информационные </a:t>
            </a:r>
            <a:r>
              <a:rPr kumimoji="0" lang="ru-RU" sz="20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ресурсы</a:t>
            </a:r>
            <a:r>
              <a:rPr kumimoji="0" lang="en-US" sz="20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endParaRPr kumimoji="0" lang="en-US"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Учебник:</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34-36 (стр.125-</a:t>
            </a:r>
            <a:r>
              <a:rPr kumimoji="0" lang="en-US"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4)</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Тетрадь-практикум:</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практическая работа № 8-9 «Определение скорости удаления галактик по их спектрам»</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Задачник:</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разделы «Строение и эволюция Вселенной» стр. 58-61</a:t>
            </a:r>
            <a:endParaRPr kumimoji="0" lang="ru-RU" sz="20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 name="Прямоугольник 2"/>
          <p:cNvSpPr/>
          <p:nvPr/>
        </p:nvSpPr>
        <p:spPr>
          <a:xfrm>
            <a:off x="353782" y="2974092"/>
            <a:ext cx="8218715"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Дополнительные </a:t>
            </a:r>
            <a:r>
              <a:rPr kumimoji="0" lang="ru-RU" sz="20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ресурсы</a:t>
            </a:r>
            <a:endParaRPr kumimoji="0" lang="ru-RU" sz="20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Ефремов Ю. Н. Звёздные острова. — Фрязино: Век 2, 2005.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 Сурдин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Г. Астрономия: век XXI. — Фрязино: Век 2, 2007.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Ходж П. Галактики. — М.: Наука, 1992</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4</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Черепащук</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А. М. Вселенная, жизнь, чёрные дыры // А. М. Черепа-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щук, А. Д. </a:t>
            </a:r>
            <a:r>
              <a:rPr kumimoji="0" lang="ru-RU" sz="20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Чернин</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Фрязино: Век 2, 2003</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543065" y="18312"/>
            <a:ext cx="798167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0" i="0" u="sng"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«СТРОЕНИЕ И ЭВОЛЮЦИЯ ВСЕЛЕННОЙ»</a:t>
            </a:r>
            <a:endParaRPr kumimoji="0" lang="ru-RU" sz="4000" b="0"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Tree>
    <p:extLst>
      <p:ext uri="{BB962C8B-B14F-4D97-AF65-F5344CB8AC3E}">
        <p14:creationId xmlns:p14="http://schemas.microsoft.com/office/powerpoint/2010/main" val="96977424"/>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Прямоугольник 10"/>
          <p:cNvSpPr/>
          <p:nvPr/>
        </p:nvSpPr>
        <p:spPr>
          <a:xfrm>
            <a:off x="153079" y="686903"/>
            <a:ext cx="8719458" cy="455509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Интернет-ресурсы:</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Астронет</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4"/>
              </a:rPr>
              <a:t>http</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4"/>
              </a:rPr>
              <a:t>://www.astronet.ru</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4"/>
              </a:rPr>
              <a:t>/</a:t>
            </a:r>
            <a:endPar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Сайт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для учителей астрономии и лекторов планетариев, а также для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всех интересующихся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5"/>
              </a:rPr>
              <a:t>http://</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5"/>
              </a:rPr>
              <a:t>stellaria.school</a:t>
            </a:r>
            <a:endPar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Статья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 парадоксе </a:t>
            </a:r>
            <a:r>
              <a:rPr kumimoji="0" lang="ru-RU" sz="1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Ольберса</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6"/>
              </a:rPr>
              <a:t>https://</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6"/>
              </a:rPr>
              <a:t>elementy.ru/trefil/21182/Paradoks_Olbersa</a:t>
            </a:r>
            <a:endPar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Александр </a:t>
            </a:r>
            <a:r>
              <a:rPr kumimoji="0" lang="ru-RU" sz="1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Иванчик</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Ранние стадии эволюции Вселенной —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7"/>
              </a:rPr>
              <a:t>https</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7"/>
              </a:rPr>
              <a:t>://postnauka.ru/faq/63504</a:t>
            </a:r>
            <a:endPar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Лекция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профессора космологии и астрофизики Кембриджского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университета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Мартина Риса о прошлом и будущем Вселенной (перевод) —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8"/>
              </a:rPr>
              <a:t>https</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8"/>
              </a:rPr>
              <a:t>://postnauka.ru/video/79302</a:t>
            </a:r>
            <a:endPar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Мультфильм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 </a:t>
            </a:r>
            <a:r>
              <a:rPr kumimoji="0" lang="ru-RU" sz="1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нуклеосинтезе</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поиске химических элементов и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составе звёзд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9"/>
              </a:rPr>
              <a:t>https://</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9"/>
              </a:rPr>
              <a:t>postnauka.ru/animate/88761</a:t>
            </a:r>
            <a:endPar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Мультфильм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 фундаментальных открытиях в основе теории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Большого взрыва</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об инфляционной модели Вселенной и о реликтовом излучении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10"/>
              </a:rPr>
              <a:t>https://postnauka.ru/animate/79408</a:t>
            </a:r>
            <a:endPar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543065" y="18312"/>
            <a:ext cx="798167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0" i="0" u="sng"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«СТРОЕНИЕ И ЭВОЛЮЦИЯ ВСЕЛЕННОЙ»</a:t>
            </a:r>
            <a:endParaRPr kumimoji="0" lang="ru-RU" sz="4000" b="0"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Tree>
    <p:extLst>
      <p:ext uri="{BB962C8B-B14F-4D97-AF65-F5344CB8AC3E}">
        <p14:creationId xmlns:p14="http://schemas.microsoft.com/office/powerpoint/2010/main" val="425870803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r="-12000"/>
          </a:stretch>
        </a:blipFill>
        <a:effectLst/>
      </p:bgPr>
    </p:bg>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76254" y="286543"/>
            <a:ext cx="5418471"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400" b="0"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Impact" panose="020B0806030902050204" pitchFamily="34" charset="0"/>
                <a:ea typeface="+mn-ea"/>
                <a:cs typeface="+mn-cs"/>
              </a:rPr>
              <a:t>ОСНОВЫ КОСМОЛОГИИ</a:t>
            </a:r>
            <a:endParaRPr kumimoji="0" lang="ru-RU" sz="4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Tree>
    <p:extLst>
      <p:ext uri="{BB962C8B-B14F-4D97-AF65-F5344CB8AC3E}">
        <p14:creationId xmlns:p14="http://schemas.microsoft.com/office/powerpoint/2010/main" val="9704761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2325" y="87086"/>
            <a:ext cx="4179349" cy="646331"/>
          </a:xfrm>
          <a:prstGeom prst="rect">
            <a:avLst/>
          </a:prstGeom>
          <a:solidFill>
            <a:srgbClr val="0070C0"/>
          </a:solidFill>
          <a:ln>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ТЕТРАДЬ-ПРАКТИКУМ</a:t>
            </a:r>
          </a:p>
        </p:txBody>
      </p:sp>
      <p:sp>
        <p:nvSpPr>
          <p:cNvPr id="6" name="TextBox 5"/>
          <p:cNvSpPr txBox="1"/>
          <p:nvPr/>
        </p:nvSpPr>
        <p:spPr>
          <a:xfrm>
            <a:off x="2634343" y="2851403"/>
            <a:ext cx="19647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Выход: </a:t>
            </a: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март 2018</a:t>
            </a:r>
            <a:endParaRPr kumimoji="0" lang="ru-RU" sz="18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2634343" y="3225063"/>
            <a:ext cx="4180696"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Пособие содержит:</a:t>
            </a:r>
            <a:endPar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классические лабораторные работы;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авторские практические работы;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метапредметные</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практические работы;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работы с звёздной картой.</a:t>
            </a:r>
          </a:p>
        </p:txBody>
      </p:sp>
      <p:sp>
        <p:nvSpPr>
          <p:cNvPr id="8" name="Прямоугольник 7"/>
          <p:cNvSpPr/>
          <p:nvPr/>
        </p:nvSpPr>
        <p:spPr>
          <a:xfrm>
            <a:off x="2634343" y="4702391"/>
            <a:ext cx="6357257" cy="147732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ArialMT"/>
                <a:cs typeface="+mn-cs"/>
              </a:rPr>
              <a:t>Содержание практикума соответствует структуре учебника. Последовательное выполнение лабораторных работ и заданий практикума ориентировано на применение теоретических знаний в практической деятельности, формирования метапредметных умений. </a:t>
            </a:r>
            <a:endPar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9" name="Рисунок 8"/>
          <p:cNvPicPr>
            <a:picLocks noChangeAspect="1"/>
          </p:cNvPicPr>
          <p:nvPr/>
        </p:nvPicPr>
        <p:blipFill>
          <a:blip r:embed="rId2" cstate="print"/>
          <a:stretch>
            <a:fillRect/>
          </a:stretch>
        </p:blipFill>
        <p:spPr>
          <a:xfrm>
            <a:off x="234723" y="3014719"/>
            <a:ext cx="2247602" cy="3043541"/>
          </a:xfrm>
          <a:prstGeom prst="rect">
            <a:avLst/>
          </a:prstGeom>
          <a:effectLst>
            <a:outerShdw blurRad="50800" dist="38100" dir="8100000" algn="tr" rotWithShape="0">
              <a:prstClr val="black">
                <a:alpha val="40000"/>
              </a:prstClr>
            </a:outerShdw>
          </a:effectLst>
          <a:scene3d>
            <a:camera prst="perspectiveRight"/>
            <a:lightRig rig="threePt" dir="t"/>
          </a:scene3d>
          <a:sp3d>
            <a:bevelT w="139700" h="139700" prst="divot"/>
          </a:sp3d>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110" y="887366"/>
            <a:ext cx="1428750" cy="1905000"/>
          </a:xfrm>
          <a:prstGeom prst="rect">
            <a:avLst/>
          </a:prstGeom>
          <a:ln>
            <a:noFill/>
          </a:ln>
          <a:effectLst>
            <a:outerShdw blurRad="292100" dist="139700" dir="2700000" algn="tl" rotWithShape="0">
              <a:srgbClr val="333333">
                <a:alpha val="65000"/>
              </a:srgbClr>
            </a:outerShdw>
          </a:effectLst>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5846" y="967131"/>
            <a:ext cx="1740881" cy="1783378"/>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286961" y="548812"/>
            <a:ext cx="129573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Об авторах:</a:t>
            </a:r>
          </a:p>
        </p:txBody>
      </p:sp>
      <p:sp>
        <p:nvSpPr>
          <p:cNvPr id="13" name="TextBox 12"/>
          <p:cNvSpPr txBox="1"/>
          <p:nvPr/>
        </p:nvSpPr>
        <p:spPr>
          <a:xfrm>
            <a:off x="3768745" y="864128"/>
            <a:ext cx="522188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Кондакова</a:t>
            </a:r>
            <a:r>
              <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Елена Владимировна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кандидат педагогических наук, доцент ЕГУ им. И.А. БУНИНА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Чаругин</a:t>
            </a:r>
            <a:r>
              <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Виктор Максимович</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профессор астрофизики; профессор кафедры теоретической физики Института физики, информационных технологий МПГУ</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46575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309257" y="76200"/>
            <a:ext cx="2454518"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КОСМОЛОГИЯ</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4" name="Прямоугольник 3"/>
          <p:cNvSpPr/>
          <p:nvPr/>
        </p:nvSpPr>
        <p:spPr>
          <a:xfrm>
            <a:off x="925286" y="660975"/>
            <a:ext cx="807720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раздел астрономии, изучающий свойства и эволюцию Вселенной в целом. </a:t>
            </a:r>
            <a:endPar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Основу </a:t>
            </a:r>
            <a:r>
              <a:rPr kumimoji="0" lang="ru-RU" sz="16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этой дисциплины составляют математика, физика и астрономия.</a:t>
            </a:r>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837" y="1615082"/>
            <a:ext cx="2676455" cy="2466295"/>
          </a:xfrm>
          <a:prstGeom prst="rect">
            <a:avLst/>
          </a:prstGeom>
          <a:ln>
            <a:noFill/>
          </a:ln>
          <a:effectLst>
            <a:outerShdw blurRad="292100" dist="139700" dir="2700000" algn="tl" rotWithShape="0">
              <a:srgbClr val="333333">
                <a:alpha val="65000"/>
              </a:srgbClr>
            </a:outerShdw>
          </a:effectLst>
        </p:spPr>
      </p:pic>
      <p:sp>
        <p:nvSpPr>
          <p:cNvPr id="6" name="Прямоугольник 5"/>
          <p:cNvSpPr/>
          <p:nvPr/>
        </p:nvSpPr>
        <p:spPr>
          <a:xfrm>
            <a:off x="223837" y="4081377"/>
            <a:ext cx="2676455" cy="523220"/>
          </a:xfrm>
          <a:prstGeom prst="rect">
            <a:avLst/>
          </a:prstGeom>
          <a:solidFill>
            <a:schemeClr val="accent2">
              <a:lumMod val="75000"/>
            </a:schemeClr>
          </a:solidFill>
          <a:ln>
            <a:solidFill>
              <a:schemeClr val="accent2">
                <a:lumMod val="75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Вселенная Джордано Бруно (иллюстрация из книги </a:t>
            </a:r>
            <a:r>
              <a:rPr kumimoji="0" lang="ru-RU" sz="1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Кеплера)</a:t>
            </a:r>
            <a:endParaRPr kumimoji="0" lang="ru-RU"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2990453" y="1615082"/>
            <a:ext cx="554664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Первоначальные формы космологии представляли собой религиозные мифы (космогония) и уничтожении (эсхатология) существующего мира.</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8" name="Прямоугольник 7"/>
          <p:cNvSpPr/>
          <p:nvPr/>
        </p:nvSpPr>
        <p:spPr>
          <a:xfrm>
            <a:off x="2990453" y="2921277"/>
            <a:ext cx="6012033"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Во времена Античности и в Средние века многие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учёные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полагали, что </a:t>
            </a:r>
            <a:r>
              <a:rPr kumimoji="0" lang="ru-RU" sz="20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Вселенная конечна и ограничена </a:t>
            </a:r>
            <a:r>
              <a:rPr kumimoji="0" lang="ru-RU" sz="2000" b="1"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сферой </a:t>
            </a:r>
            <a:r>
              <a:rPr kumimoji="0" lang="ru-RU" sz="20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неподвижных звёзд.</a:t>
            </a:r>
          </a:p>
        </p:txBody>
      </p:sp>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3272" y="3896345"/>
            <a:ext cx="2105000" cy="2521991"/>
          </a:xfrm>
          <a:prstGeom prst="rect">
            <a:avLst/>
          </a:prstGeom>
        </p:spPr>
      </p:pic>
      <p:sp>
        <p:nvSpPr>
          <p:cNvPr id="10" name="TextBox 9"/>
          <p:cNvSpPr txBox="1"/>
          <p:nvPr/>
        </p:nvSpPr>
        <p:spPr>
          <a:xfrm>
            <a:off x="6860448" y="6418336"/>
            <a:ext cx="2117824" cy="369332"/>
          </a:xfrm>
          <a:prstGeom prst="rect">
            <a:avLst/>
          </a:prstGeom>
          <a:solidFill>
            <a:schemeClr val="accent2">
              <a:lumMod val="75000"/>
            </a:schemeClr>
          </a:solidFill>
          <a:ln>
            <a:solidFill>
              <a:schemeClr val="accent2">
                <a:lumMod val="75000"/>
              </a:schemeClr>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Николай Кузанский</a:t>
            </a:r>
            <a:endPar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2" name="Прямоугольник 11"/>
          <p:cNvSpPr/>
          <p:nvPr/>
        </p:nvSpPr>
        <p:spPr>
          <a:xfrm>
            <a:off x="223837" y="5035484"/>
            <a:ext cx="6429211"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Николай Кузанский считал, что </a:t>
            </a:r>
            <a:r>
              <a:rPr kumimoji="0" lang="ru-RU" sz="2000" b="1"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Вселенная </a:t>
            </a:r>
            <a:r>
              <a:rPr kumimoji="0" lang="ru-RU" sz="20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безгранична, но конечна, поскольку бесконечность может быть свойственна одному только Богу.</a:t>
            </a:r>
          </a:p>
        </p:txBody>
      </p:sp>
    </p:spTree>
    <p:extLst>
      <p:ext uri="{BB962C8B-B14F-4D97-AF65-F5344CB8AC3E}">
        <p14:creationId xmlns:p14="http://schemas.microsoft.com/office/powerpoint/2010/main" val="2966291198"/>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393371" y="87086"/>
            <a:ext cx="6494085"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ОСНОВЫ СОВРЕМЕННОЙ КОСМОЛОГИИ</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4" name="Прямоугольник 3"/>
          <p:cNvSpPr/>
          <p:nvPr/>
        </p:nvSpPr>
        <p:spPr>
          <a:xfrm>
            <a:off x="315685" y="671861"/>
            <a:ext cx="842554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1-й этап: создание </a:t>
            </a:r>
            <a:r>
              <a:rPr kumimoji="0" lang="ru-RU"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общей теории </a:t>
            </a:r>
            <a:r>
              <a:rPr kumimoji="0" lang="ru-RU" sz="2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относительности</a:t>
            </a:r>
            <a:endParaRPr kumimoji="0" lang="ru-RU"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133526"/>
            <a:ext cx="2079171" cy="2775693"/>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228600" y="3909219"/>
            <a:ext cx="2079171" cy="369332"/>
          </a:xfrm>
          <a:prstGeom prst="rect">
            <a:avLst/>
          </a:prstGeom>
          <a:solidFill>
            <a:schemeClr val="accent2">
              <a:lumMod val="75000"/>
            </a:schemeClr>
          </a:solidFill>
          <a:ln>
            <a:solidFill>
              <a:schemeClr val="accent2">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Альберт Эйнштейн</a:t>
            </a:r>
            <a:endPar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2394856" y="1133526"/>
            <a:ext cx="61844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1917 году «Космологические соображения к общей теории относительности</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3211286" y="1718301"/>
            <a:ext cx="489679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Три основных предположения Эйнштейна:</a:t>
            </a:r>
            <a:endParaRPr kumimoji="0" lang="ru-RU" sz="2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2558143" y="2118411"/>
            <a:ext cx="2920223" cy="1200329"/>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Вселенная однородна;</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Вселенная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изотропна;</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Вселенная стационарна.</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0" name="Прямоугольник 9"/>
          <p:cNvSpPr/>
          <p:nvPr/>
        </p:nvSpPr>
        <p:spPr>
          <a:xfrm>
            <a:off x="2354412" y="2991528"/>
            <a:ext cx="6789587"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Чтобы обеспечить последнее требование, Эйнштейн ввёл в уравнения гравитационного поля дополнительный «космологический член». </a:t>
            </a:r>
            <a:endPar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Полученное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им решение означало, что Вселенная имеет конечный объём (замкнута) и положительную кривизну.</a:t>
            </a:r>
          </a:p>
        </p:txBody>
      </p:sp>
      <p:pic>
        <p:nvPicPr>
          <p:cNvPr id="11" name="Рисунок 10"/>
          <p:cNvPicPr>
            <a:picLocks noChangeAspect="1"/>
          </p:cNvPicPr>
          <p:nvPr/>
        </p:nvPicPr>
        <p:blipFill>
          <a:blip r:embed="rId5"/>
          <a:stretch>
            <a:fillRect/>
          </a:stretch>
        </p:blipFill>
        <p:spPr>
          <a:xfrm>
            <a:off x="2808514" y="4529991"/>
            <a:ext cx="3170595" cy="811982"/>
          </a:xfrm>
          <a:prstGeom prst="rect">
            <a:avLst/>
          </a:prstGeom>
        </p:spPr>
      </p:pic>
      <p:sp>
        <p:nvSpPr>
          <p:cNvPr id="12" name="Прямоугольник 11"/>
          <p:cNvSpPr/>
          <p:nvPr/>
        </p:nvSpPr>
        <p:spPr>
          <a:xfrm>
            <a:off x="482070" y="5977026"/>
            <a:ext cx="831668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Уравнение </a:t>
            </a:r>
            <a:r>
              <a:rPr kumimoji="0" lang="ru-RU"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Эйнштейна связывает геометрию пространства-времени (левая часть уравнения) с материей и её движением (правая часть)</a:t>
            </a:r>
          </a:p>
        </p:txBody>
      </p:sp>
      <p:sp>
        <p:nvSpPr>
          <p:cNvPr id="13" name="TextBox 12"/>
          <p:cNvSpPr txBox="1"/>
          <p:nvPr/>
        </p:nvSpPr>
        <p:spPr>
          <a:xfrm>
            <a:off x="382666" y="5537542"/>
            <a:ext cx="42537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Кривизна, сумма углов в треугольнике</a:t>
            </a:r>
            <a:endParaRPr kumimoji="0" lang="ru-RU"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cxnSp>
        <p:nvCxnSpPr>
          <p:cNvPr id="15" name="Прямая со стрелкой 14"/>
          <p:cNvCxnSpPr>
            <a:stCxn id="13" idx="0"/>
          </p:cNvCxnSpPr>
          <p:nvPr/>
        </p:nvCxnSpPr>
        <p:spPr>
          <a:xfrm flipV="1">
            <a:off x="2509531" y="5176742"/>
            <a:ext cx="886812" cy="36080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806291" y="5537542"/>
            <a:ext cx="41490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Масса, плотность, давление, скорость</a:t>
            </a:r>
            <a:endParaRPr kumimoji="0" lang="ru-RU"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cxnSp>
        <p:nvCxnSpPr>
          <p:cNvPr id="18" name="Прямая со стрелкой 17"/>
          <p:cNvCxnSpPr>
            <a:stCxn id="16" idx="0"/>
          </p:cNvCxnSpPr>
          <p:nvPr/>
        </p:nvCxnSpPr>
        <p:spPr>
          <a:xfrm flipH="1" flipV="1">
            <a:off x="5749205" y="5176742"/>
            <a:ext cx="1131629" cy="3608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3231338"/>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393371" y="87086"/>
            <a:ext cx="6494085"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ОСНОВЫ СОВРЕМЕННОЙ КОСМОЛОГИИ</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4" name="Прямоугольник 3"/>
          <p:cNvSpPr/>
          <p:nvPr/>
        </p:nvSpPr>
        <p:spPr>
          <a:xfrm>
            <a:off x="315685" y="671861"/>
            <a:ext cx="842554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a:t>
            </a:r>
            <a:r>
              <a:rPr kumimoji="0" lang="ru-RU" sz="2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-й этап: предположение о расширении Вселенной</a:t>
            </a:r>
            <a:endParaRPr kumimoji="0" lang="ru-RU"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113" y="1133526"/>
            <a:ext cx="1633460" cy="2437939"/>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217114" y="3571465"/>
            <a:ext cx="1633459" cy="338554"/>
          </a:xfrm>
          <a:prstGeom prst="rect">
            <a:avLst/>
          </a:prstGeom>
          <a:solidFill>
            <a:schemeClr val="accent2">
              <a:lumMod val="75000"/>
            </a:schemeClr>
          </a:solidFill>
          <a:ln>
            <a:solidFill>
              <a:schemeClr val="accent2">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А.А. Фридман</a:t>
            </a:r>
            <a:endParaRPr kumimoji="0" lang="ru-RU"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7" name="Прямоугольник 6"/>
          <p:cNvSpPr/>
          <p:nvPr/>
        </p:nvSpPr>
        <p:spPr>
          <a:xfrm>
            <a:off x="2013856" y="1152166"/>
            <a:ext cx="6836229"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1922 году А. А. Фридман предложил нестационарное решение уравнения Эйнштейна, в котором </a:t>
            </a:r>
            <a:r>
              <a:rPr kumimoji="0" lang="ru-RU" sz="20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изотропная Вселенная расширялась из начальной сингулярности.</a:t>
            </a:r>
          </a:p>
        </p:txBody>
      </p:sp>
      <p:sp>
        <p:nvSpPr>
          <p:cNvPr id="8" name="Прямоугольник 7"/>
          <p:cNvSpPr/>
          <p:nvPr/>
        </p:nvSpPr>
        <p:spPr>
          <a:xfrm>
            <a:off x="2013855" y="2167829"/>
            <a:ext cx="6587219"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1923 г. была опубликована популярная книга Фридмана «Мир как пространство и время», посвящённая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ОТО.</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Прямоугольник 8"/>
          <p:cNvSpPr/>
          <p:nvPr/>
        </p:nvSpPr>
        <p:spPr>
          <a:xfrm>
            <a:off x="2013854" y="2875715"/>
            <a:ext cx="658722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Главным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результатом работы Фридмана в области ОТО стала космологическая нестационарная модель, носящая теперь его имя.</a:t>
            </a:r>
          </a:p>
        </p:txBody>
      </p:sp>
      <p:sp>
        <p:nvSpPr>
          <p:cNvPr id="10" name="Прямоугольник 9"/>
          <p:cNvSpPr/>
          <p:nvPr/>
        </p:nvSpPr>
        <p:spPr>
          <a:xfrm>
            <a:off x="217113" y="3891378"/>
            <a:ext cx="8781672"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Изначально, уравнения Фридмана использовали уравнения ОТО с нулевой космологической постоянной. И модели, основанные на них, безоговорочно доминировали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вплоть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до 1998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года.</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1" name="Прямоугольник 10"/>
          <p:cNvSpPr/>
          <p:nvPr/>
        </p:nvSpPr>
        <p:spPr>
          <a:xfrm>
            <a:off x="217111" y="4858931"/>
            <a:ext cx="8781673"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Современная модель, так называемая «модель ΛCDM», по-прежнему </a:t>
            </a:r>
            <a:r>
              <a:rPr kumimoji="0" lang="ru-RU" sz="20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является моделью Фридмана, но уже с учётом как космологической постоянной, так и тёмной материи.</a:t>
            </a:r>
          </a:p>
        </p:txBody>
      </p:sp>
    </p:spTree>
    <p:extLst>
      <p:ext uri="{BB962C8B-B14F-4D97-AF65-F5344CB8AC3E}">
        <p14:creationId xmlns:p14="http://schemas.microsoft.com/office/powerpoint/2010/main" val="2458025200"/>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393371" y="87086"/>
            <a:ext cx="6494085"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ОСНОВЫ СОВРЕМЕННОЙ КОСМОЛОГИИ</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4" name="Прямоугольник 3"/>
          <p:cNvSpPr/>
          <p:nvPr/>
        </p:nvSpPr>
        <p:spPr>
          <a:xfrm>
            <a:off x="315685" y="671861"/>
            <a:ext cx="8425543"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3-й этап</a:t>
            </a:r>
            <a:r>
              <a:rPr kumimoji="0" lang="ru-RU"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подтверждение </a:t>
            </a:r>
            <a:r>
              <a:rPr kumimoji="0" lang="ru-RU"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теории нестационарной </a:t>
            </a:r>
            <a:r>
              <a:rPr kumimoji="0" lang="ru-RU" sz="2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вселенной. Открытие закона Хаббла.</a:t>
            </a:r>
            <a:endParaRPr kumimoji="0" lang="ru-RU"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7" name="Picture 5" descr="hubble"/>
          <p:cNvPicPr>
            <a:picLocks noChangeAspect="1" noChangeArrowheads="1"/>
          </p:cNvPicPr>
          <p:nvPr/>
        </p:nvPicPr>
        <p:blipFill>
          <a:blip r:embed="rId4"/>
          <a:srcRect/>
          <a:stretch>
            <a:fillRect/>
          </a:stretch>
        </p:blipFill>
        <p:spPr>
          <a:xfrm>
            <a:off x="413657" y="1502858"/>
            <a:ext cx="1940188" cy="2437771"/>
          </a:xfrm>
          <a:prstGeom prst="rect">
            <a:avLst/>
          </a:prstGeom>
          <a:effectLst>
            <a:outerShdw dist="107763" dir="8100000" algn="ctr" rotWithShape="0">
              <a:schemeClr val="bg2">
                <a:alpha val="50000"/>
              </a:schemeClr>
            </a:outerShdw>
          </a:effectLst>
        </p:spPr>
      </p:pic>
      <p:sp>
        <p:nvSpPr>
          <p:cNvPr id="8" name="Text Box 7"/>
          <p:cNvSpPr txBox="1">
            <a:spLocks noChangeArrowheads="1"/>
          </p:cNvSpPr>
          <p:nvPr/>
        </p:nvSpPr>
        <p:spPr bwMode="auto">
          <a:xfrm>
            <a:off x="413657" y="3954753"/>
            <a:ext cx="1940188" cy="369332"/>
          </a:xfrm>
          <a:prstGeom prst="rect">
            <a:avLst/>
          </a:prstGeom>
          <a:solidFill>
            <a:schemeClr val="accent2">
              <a:lumMod val="75000"/>
            </a:schemeClr>
          </a:solidFill>
          <a:ln w="9525">
            <a:solidFill>
              <a:schemeClr val="accent2">
                <a:lumMod val="75000"/>
              </a:schemeClr>
            </a:solid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Эдвин Хаббл </a:t>
            </a:r>
          </a:p>
        </p:txBody>
      </p:sp>
      <p:sp>
        <p:nvSpPr>
          <p:cNvPr id="10" name="Прямоугольник 9"/>
          <p:cNvSpPr/>
          <p:nvPr/>
        </p:nvSpPr>
        <p:spPr>
          <a:xfrm>
            <a:off x="2629581" y="1586213"/>
            <a:ext cx="6242956" cy="830997"/>
          </a:xfrm>
          <a:prstGeom prst="rect">
            <a:avLst/>
          </a:prstGeom>
          <a:ln w="25400">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uLnTx/>
                <a:uFillTx/>
                <a:latin typeface="Impact" panose="020B0806030902050204" pitchFamily="34" charset="0"/>
                <a:ea typeface="+mn-ea"/>
                <a:cs typeface="+mn-cs"/>
              </a:rPr>
              <a:t>«</a:t>
            </a:r>
            <a:r>
              <a:rPr kumimoji="0" lang="ru-RU" sz="2400" b="0" i="0" u="none" strike="noStrike" kern="1200" cap="none" spc="0" normalizeH="0" baseline="0" noProof="0" dirty="0">
                <a:ln>
                  <a:noFill/>
                </a:ln>
                <a:solidFill>
                  <a:prstClr val="black"/>
                </a:solidFill>
                <a:effectLst/>
                <a:uLnTx/>
                <a:uFillTx/>
                <a:latin typeface="Impact" panose="020B0806030902050204" pitchFamily="34" charset="0"/>
                <a:ea typeface="+mn-ea"/>
                <a:cs typeface="+mn-cs"/>
              </a:rPr>
              <a:t>Ч</a:t>
            </a:r>
            <a:r>
              <a:rPr kumimoji="0" lang="ru-RU" sz="2400" b="0" i="0" u="none" strike="noStrike" kern="1200" cap="none" spc="0" normalizeH="0" baseline="0" noProof="0" dirty="0" smtClean="0">
                <a:ln>
                  <a:noFill/>
                </a:ln>
                <a:solidFill>
                  <a:prstClr val="black"/>
                </a:solidFill>
                <a:effectLst/>
                <a:uLnTx/>
                <a:uFillTx/>
                <a:latin typeface="Impact" panose="020B0806030902050204" pitchFamily="34" charset="0"/>
                <a:ea typeface="+mn-ea"/>
                <a:cs typeface="+mn-cs"/>
              </a:rPr>
              <a:t>ем </a:t>
            </a:r>
            <a:r>
              <a:rPr kumimoji="0" lang="ru-RU" sz="2400" b="0" i="0" u="none" strike="noStrike" kern="1200" cap="none" spc="0" normalizeH="0" baseline="0" noProof="0" dirty="0">
                <a:ln>
                  <a:noFill/>
                </a:ln>
                <a:solidFill>
                  <a:prstClr val="black"/>
                </a:solidFill>
                <a:effectLst/>
                <a:uLnTx/>
                <a:uFillTx/>
                <a:latin typeface="Impact" panose="020B0806030902050204" pitchFamily="34" charset="0"/>
                <a:ea typeface="+mn-ea"/>
                <a:cs typeface="+mn-cs"/>
              </a:rPr>
              <a:t>дальше от нас находится галактика, тем с большей скоростью она </a:t>
            </a:r>
            <a:r>
              <a:rPr kumimoji="0" lang="ru-RU" sz="2400" b="0" i="0" u="none" strike="noStrike" kern="1200" cap="none" spc="0" normalizeH="0" baseline="0" noProof="0" dirty="0" smtClean="0">
                <a:ln>
                  <a:noFill/>
                </a:ln>
                <a:solidFill>
                  <a:prstClr val="black"/>
                </a:solidFill>
                <a:effectLst/>
                <a:uLnTx/>
                <a:uFillTx/>
                <a:latin typeface="Impact" panose="020B0806030902050204" pitchFamily="34" charset="0"/>
                <a:ea typeface="+mn-ea"/>
                <a:cs typeface="+mn-cs"/>
              </a:rPr>
              <a:t>удаляется» </a:t>
            </a:r>
            <a:endParaRPr kumimoji="0" lang="ru-RU" sz="2400" b="0" i="0" u="none" strike="noStrike" kern="1200" cap="none" spc="0" normalizeH="0" baseline="0" noProof="0" dirty="0">
              <a:ln>
                <a:noFill/>
              </a:ln>
              <a:solidFill>
                <a:prstClr val="black"/>
              </a:solidFill>
              <a:effectLst/>
              <a:uLnTx/>
              <a:uFillTx/>
              <a:latin typeface="Impact" panose="020B0806030902050204" pitchFamily="34" charset="0"/>
              <a:ea typeface="+mn-ea"/>
              <a:cs typeface="+mn-cs"/>
            </a:endParaRPr>
          </a:p>
        </p:txBody>
      </p:sp>
      <mc:AlternateContent xmlns:mc="http://schemas.openxmlformats.org/markup-compatibility/2006" xmlns:a14="http://schemas.microsoft.com/office/drawing/2010/main">
        <mc:Choice Requires="a14">
          <p:sp>
            <p:nvSpPr>
              <p:cNvPr id="11" name="TextBox 10"/>
              <p:cNvSpPr txBox="1"/>
              <p:nvPr/>
            </p:nvSpPr>
            <p:spPr>
              <a:xfrm>
                <a:off x="2451817" y="2520743"/>
                <a:ext cx="164666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ru-RU"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𝜐</m:t>
                      </m:r>
                      <m:r>
                        <a:rPr kumimoji="0" lang="ru-RU"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sSub>
                        <m:sSubPr>
                          <m:ctrlPr>
                            <a:rPr kumimoji="0" lang="ru-RU"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𝐻</m:t>
                          </m:r>
                        </m:e>
                        <m: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0</m:t>
                          </m:r>
                        </m:sub>
                      </m:sSub>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𝑅</m:t>
                      </m:r>
                    </m:oMath>
                  </m:oMathPara>
                </a14:m>
                <a:endParaRPr kumimoji="0" lang="ru-RU"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2451817" y="2520743"/>
                <a:ext cx="1646669" cy="523220"/>
              </a:xfrm>
              <a:prstGeom prst="rect">
                <a:avLst/>
              </a:prstGeom>
              <a:blipFill>
                <a:blip r:embed="rId5"/>
                <a:stretch>
                  <a:fillRect/>
                </a:stretch>
              </a:blipFill>
            </p:spPr>
            <p:txBody>
              <a:bodyPr/>
              <a:lstStyle/>
              <a:p>
                <a:r>
                  <a:rPr lang="ru-RU">
                    <a:noFill/>
                  </a:rPr>
                  <a:t> </a:t>
                </a:r>
              </a:p>
            </p:txBody>
          </p:sp>
        </mc:Fallback>
      </mc:AlternateContent>
      <p:sp>
        <p:nvSpPr>
          <p:cNvPr id="12" name="TextBox 11"/>
          <p:cNvSpPr txBox="1"/>
          <p:nvPr/>
        </p:nvSpPr>
        <p:spPr>
          <a:xfrm>
            <a:off x="2451817" y="3043963"/>
            <a:ext cx="33407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H</a:t>
            </a:r>
            <a:r>
              <a:rPr kumimoji="0" lang="en-US" sz="2400" b="0" i="1" u="none" strike="noStrike" kern="1200" cap="none" spc="0" normalizeH="0" baseline="-2500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0</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ru-RU"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постоянная Хаббла</a:t>
            </a:r>
            <a:endParaRPr kumimoji="0" lang="ru-RU"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TextBox 12"/>
              <p:cNvSpPr txBox="1"/>
              <p:nvPr/>
            </p:nvSpPr>
            <p:spPr>
              <a:xfrm>
                <a:off x="5657845" y="2418182"/>
                <a:ext cx="2566536" cy="72834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ru-RU"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𝐻</m:t>
                          </m:r>
                        </m:e>
                        <m: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ub>
                      </m:sSub>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70−72 </m:t>
                      </m:r>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f>
                            <m:fPr>
                              <m:type m:val="skw"/>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ru-RU"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км</m:t>
                              </m:r>
                            </m:num>
                            <m:den>
                              <m:r>
                                <a:rPr kumimoji="0" lang="ru-RU"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с</m:t>
                              </m:r>
                            </m:den>
                          </m:f>
                        </m:num>
                        <m:den>
                          <m:r>
                            <a:rPr kumimoji="0" lang="ru-RU"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Мпк</m:t>
                          </m:r>
                        </m:den>
                      </m:f>
                    </m:oMath>
                  </m:oMathPara>
                </a14:m>
                <a:endParaRPr kumimoji="0" lang="ru-RU"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5657845" y="2418182"/>
                <a:ext cx="2566536" cy="728341"/>
              </a:xfrm>
              <a:prstGeom prst="rect">
                <a:avLst/>
              </a:prstGeom>
              <a:blipFill>
                <a:blip r:embed="rId6"/>
                <a:stretch>
                  <a:fillRect/>
                </a:stretch>
              </a:blipFill>
            </p:spPr>
            <p:txBody>
              <a:bodyPr/>
              <a:lstStyle/>
              <a:p>
                <a:r>
                  <a:rPr lang="ru-RU">
                    <a:noFill/>
                  </a:rPr>
                  <a:t> </a:t>
                </a:r>
              </a:p>
            </p:txBody>
          </p:sp>
        </mc:Fallback>
      </mc:AlternateContent>
      <p:pic>
        <p:nvPicPr>
          <p:cNvPr id="14" name="Picture 6" descr="19_2"/>
          <p:cNvPicPr>
            <a:picLocks noChangeAspect="1" noChangeArrowheads="1"/>
          </p:cNvPicPr>
          <p:nvPr/>
        </p:nvPicPr>
        <p:blipFill>
          <a:blip r:embed="rId7"/>
          <a:srcRect/>
          <a:stretch>
            <a:fillRect/>
          </a:stretch>
        </p:blipFill>
        <p:spPr bwMode="auto">
          <a:xfrm>
            <a:off x="3446849" y="3567183"/>
            <a:ext cx="4608419" cy="2857250"/>
          </a:xfrm>
          <a:prstGeom prst="rect">
            <a:avLst/>
          </a:prstGeom>
        </p:spPr>
      </p:pic>
    </p:spTree>
    <p:extLst>
      <p:ext uri="{BB962C8B-B14F-4D97-AF65-F5344CB8AC3E}">
        <p14:creationId xmlns:p14="http://schemas.microsoft.com/office/powerpoint/2010/main" val="2581632581"/>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393371" y="87086"/>
            <a:ext cx="6494085"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ОСНОВЫ СОВРЕМЕННОЙ КОСМОЛОГИИ</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4" name="TextBox 3"/>
          <p:cNvSpPr txBox="1"/>
          <p:nvPr/>
        </p:nvSpPr>
        <p:spPr>
          <a:xfrm>
            <a:off x="1754943" y="671861"/>
            <a:ext cx="577093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Космологическая модель Вселенной</a:t>
            </a:r>
            <a:endParaRPr kumimoji="0" lang="ru-RU" sz="2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5" name="Прямоугольник 4"/>
          <p:cNvSpPr/>
          <p:nvPr/>
        </p:nvSpPr>
        <p:spPr>
          <a:xfrm>
            <a:off x="313340" y="1133525"/>
            <a:ext cx="865414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зависимости от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средней плотности вещества Вселенная должна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либо расширяться</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либо сжиматься.</a:t>
            </a:r>
          </a:p>
        </p:txBody>
      </p:sp>
      <p:sp>
        <p:nvSpPr>
          <p:cNvPr id="6" name="Прямоугольник 5"/>
          <p:cNvSpPr/>
          <p:nvPr/>
        </p:nvSpPr>
        <p:spPr>
          <a:xfrm>
            <a:off x="313340" y="1693963"/>
            <a:ext cx="883066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Критическое значение плотности вещества,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от которой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зависит характер движения и геометрия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Вселенной</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равно:</a:t>
            </a:r>
          </a:p>
        </p:txBody>
      </p:sp>
      <p:pic>
        <p:nvPicPr>
          <p:cNvPr id="7" name="Рисунок 6"/>
          <p:cNvPicPr>
            <a:picLocks noChangeAspect="1"/>
          </p:cNvPicPr>
          <p:nvPr/>
        </p:nvPicPr>
        <p:blipFill>
          <a:blip r:embed="rId4"/>
          <a:stretch>
            <a:fillRect/>
          </a:stretch>
        </p:blipFill>
        <p:spPr>
          <a:xfrm>
            <a:off x="3468460" y="2106294"/>
            <a:ext cx="1691368" cy="857940"/>
          </a:xfrm>
          <a:prstGeom prst="rect">
            <a:avLst/>
          </a:prstGeom>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448" y="3120039"/>
            <a:ext cx="3325012" cy="2652713"/>
          </a:xfrm>
          <a:prstGeom prst="rect">
            <a:avLst/>
          </a:prstGeom>
        </p:spPr>
      </p:pic>
      <p:sp>
        <p:nvSpPr>
          <p:cNvPr id="9" name="Прямоугольник 8"/>
          <p:cNvSpPr/>
          <p:nvPr/>
        </p:nvSpPr>
        <p:spPr>
          <a:xfrm>
            <a:off x="2667000" y="2839176"/>
            <a:ext cx="647700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Рассмотрим далёкую галактику, находящуюся на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расстоянии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R от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нас.</a:t>
            </a: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0" name="Прямоугольник 9"/>
          <p:cNvSpPr/>
          <p:nvPr/>
        </p:nvSpPr>
        <p:spPr>
          <a:xfrm>
            <a:off x="3468460" y="3290672"/>
            <a:ext cx="5499023"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 её движение оказывает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притяжение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только то вещество, которое находится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внутри сферы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 радиусом </a:t>
            </a:r>
            <a:r>
              <a:rPr kumimoji="0" lang="ru-RU"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остальное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вещество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Вселенной не влияет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своим притяжением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 движение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галактики</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p:txBody>
      </p:sp>
      <p:sp>
        <p:nvSpPr>
          <p:cNvPr id="11" name="Прямоугольник 10"/>
          <p:cNvSpPr/>
          <p:nvPr/>
        </p:nvSpPr>
        <p:spPr>
          <a:xfrm>
            <a:off x="3468459" y="4364025"/>
            <a:ext cx="549902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Масса вещества,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находящегося внутри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сферы с радиусом </a:t>
            </a:r>
            <a:r>
              <a:rPr kumimoji="0" lang="ru-RU"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и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плотностью </a:t>
            </a:r>
            <a:r>
              <a:rPr kumimoji="0" lang="ru-RU"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ρ</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равна:</a:t>
            </a: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TextBox 11"/>
              <p:cNvSpPr txBox="1"/>
              <p:nvPr/>
            </p:nvSpPr>
            <p:spPr>
              <a:xfrm>
                <a:off x="7068668" y="4687190"/>
                <a:ext cx="1532407" cy="51937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mn-cs"/>
                        </a:rPr>
                        <m:t>𝑀</m:t>
                      </m:r>
                      <m:r>
                        <a:rPr kumimoji="0" lang="en-US" sz="18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𝜌</m:t>
                      </m:r>
                      <m:r>
                        <a:rPr kumimoji="0" lang="en-US" sz="18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m:t>
                      </m:r>
                      <m:f>
                        <m:fPr>
                          <m:ctrlPr>
                            <a:rPr kumimoji="0" lang="en-US" sz="18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ctrlPr>
                        </m:fPr>
                        <m:num>
                          <m:r>
                            <a:rPr kumimoji="0" lang="en-US" sz="18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4</m:t>
                          </m:r>
                        </m:num>
                        <m:den>
                          <m:r>
                            <a:rPr kumimoji="0" lang="en-US" sz="18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3</m:t>
                          </m:r>
                        </m:den>
                      </m:f>
                      <m:r>
                        <a:rPr kumimoji="0" lang="en-US" sz="18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𝜋</m:t>
                      </m:r>
                      <m:sSup>
                        <m:sSupPr>
                          <m:ctrlPr>
                            <a:rPr kumimoji="0" lang="en-US" sz="18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𝑅</m:t>
                          </m:r>
                        </m:e>
                        <m:sup>
                          <m:r>
                            <a:rPr kumimoji="0" lang="en-US" sz="18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3</m:t>
                          </m:r>
                        </m:sup>
                      </m:sSup>
                    </m:oMath>
                  </m:oMathPara>
                </a14:m>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7068668" y="4687190"/>
                <a:ext cx="1532407" cy="519373"/>
              </a:xfrm>
              <a:prstGeom prst="rect">
                <a:avLst/>
              </a:prstGeom>
              <a:blipFill>
                <a:blip r:embed="rId6"/>
                <a:stretch>
                  <a:fillRect b="-8235"/>
                </a:stretch>
              </a:blipFill>
            </p:spPr>
            <p:txBody>
              <a:bodyPr/>
              <a:lstStyle/>
              <a:p>
                <a:r>
                  <a:rPr lang="ru-RU">
                    <a:noFill/>
                  </a:rPr>
                  <a:t> </a:t>
                </a:r>
              </a:p>
            </p:txBody>
          </p:sp>
        </mc:Fallback>
      </mc:AlternateContent>
      <p:sp>
        <p:nvSpPr>
          <p:cNvPr id="13" name="Прямоугольник 12"/>
          <p:cNvSpPr/>
          <p:nvPr/>
        </p:nvSpPr>
        <p:spPr>
          <a:xfrm>
            <a:off x="3468458" y="5195391"/>
            <a:ext cx="5499023"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Эта галактика как бы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находится</a:t>
            </a:r>
            <a:r>
              <a:rPr kumimoji="0" lang="en-US"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поверхности шара c данной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массой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 радиусом. Из наблюдений вид-</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но, что галактика движется по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закону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Хаббла со скоростью </a:t>
            </a:r>
            <a:r>
              <a:rPr kumimoji="0" lang="ru-RU"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 = H · R</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97158137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393371" y="87086"/>
            <a:ext cx="6494085"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ОСНОВЫ СОВРЕМЕННОЙ КОСМОЛОГИИ</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4" name="TextBox 3"/>
          <p:cNvSpPr txBox="1"/>
          <p:nvPr/>
        </p:nvSpPr>
        <p:spPr>
          <a:xfrm>
            <a:off x="1754943" y="671861"/>
            <a:ext cx="577093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Космологическая модель Вселенной</a:t>
            </a:r>
            <a:endParaRPr kumimoji="0" lang="ru-RU" sz="2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5" name="Прямоугольник 4"/>
          <p:cNvSpPr/>
          <p:nvPr/>
        </p:nvSpPr>
        <p:spPr>
          <a:xfrm>
            <a:off x="313340" y="1133525"/>
            <a:ext cx="865414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зависимости от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средней плотности вещества Вселенная должна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либо расширяться</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либо сжиматься.</a:t>
            </a:r>
          </a:p>
        </p:txBody>
      </p:sp>
      <p:sp>
        <p:nvSpPr>
          <p:cNvPr id="6" name="Прямоугольник 5"/>
          <p:cNvSpPr/>
          <p:nvPr/>
        </p:nvSpPr>
        <p:spPr>
          <a:xfrm>
            <a:off x="313340" y="1693963"/>
            <a:ext cx="883066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Критическое значение плотности вещества,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от которой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зависит характер движения и геометрия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Вселенной</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равно:</a:t>
            </a:r>
          </a:p>
        </p:txBody>
      </p:sp>
      <p:pic>
        <p:nvPicPr>
          <p:cNvPr id="7" name="Рисунок 6"/>
          <p:cNvPicPr>
            <a:picLocks noChangeAspect="1"/>
          </p:cNvPicPr>
          <p:nvPr/>
        </p:nvPicPr>
        <p:blipFill>
          <a:blip r:embed="rId4"/>
          <a:stretch>
            <a:fillRect/>
          </a:stretch>
        </p:blipFill>
        <p:spPr>
          <a:xfrm>
            <a:off x="3468460" y="2106294"/>
            <a:ext cx="1691368" cy="857940"/>
          </a:xfrm>
          <a:prstGeom prst="rect">
            <a:avLst/>
          </a:prstGeom>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448" y="3120039"/>
            <a:ext cx="3325012" cy="2652713"/>
          </a:xfrm>
          <a:prstGeom prst="rect">
            <a:avLst/>
          </a:prstGeom>
        </p:spPr>
      </p:pic>
      <p:sp>
        <p:nvSpPr>
          <p:cNvPr id="9" name="Прямоугольник 8"/>
          <p:cNvSpPr/>
          <p:nvPr/>
        </p:nvSpPr>
        <p:spPr>
          <a:xfrm>
            <a:off x="2667000" y="2839176"/>
            <a:ext cx="647700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Рассмотрим далёкую галактику, находящуюся на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расстоянии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R от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нас.</a:t>
            </a: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4" name="Прямоугольник 13"/>
          <p:cNvSpPr/>
          <p:nvPr/>
        </p:nvSpPr>
        <p:spPr>
          <a:xfrm>
            <a:off x="3468459" y="3388089"/>
            <a:ext cx="5499023"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Если эта скорость окажется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меньше</a:t>
            </a:r>
            <a:r>
              <a:rPr kumimoji="0" lang="en-US"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второй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космической скорости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для</a:t>
            </a:r>
            <a:r>
              <a:rPr kumimoji="0" lang="en-US"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этого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шара, то наблюдаемое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удаление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галактики сменится в конце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концов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приближением, т. е.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Расширение</a:t>
            </a:r>
            <a:r>
              <a:rPr kumimoji="0" lang="en-US"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Вселенной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сменится сжатием.</a:t>
            </a:r>
          </a:p>
        </p:txBody>
      </p:sp>
      <p:sp>
        <p:nvSpPr>
          <p:cNvPr id="15" name="Прямоугольник 14"/>
          <p:cNvSpPr/>
          <p:nvPr/>
        </p:nvSpPr>
        <p:spPr>
          <a:xfrm>
            <a:off x="3468458" y="4825690"/>
            <a:ext cx="549902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Если скорость будет больше или равна второй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космической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скорости, то галактика будет неограниченно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удаляться</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т. е. наблюдаемое расширение носит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неограниченный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характер.</a:t>
            </a:r>
          </a:p>
        </p:txBody>
      </p:sp>
    </p:spTree>
    <p:extLst>
      <p:ext uri="{BB962C8B-B14F-4D97-AF65-F5344CB8AC3E}">
        <p14:creationId xmlns:p14="http://schemas.microsoft.com/office/powerpoint/2010/main" val="627740714"/>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393371" y="87086"/>
            <a:ext cx="6494085"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ОСНОВЫ СОВРЕМЕННОЙ КОСМОЛОГИИ</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4" name="TextBox 3"/>
          <p:cNvSpPr txBox="1"/>
          <p:nvPr/>
        </p:nvSpPr>
        <p:spPr>
          <a:xfrm>
            <a:off x="1754943" y="671861"/>
            <a:ext cx="577093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Космологическая модель Вселенной</a:t>
            </a:r>
            <a:endParaRPr kumimoji="0" lang="ru-RU" sz="2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0" name="Прямоугольник 9"/>
          <p:cNvSpPr/>
          <p:nvPr/>
        </p:nvSpPr>
        <p:spPr>
          <a:xfrm>
            <a:off x="217713" y="1195081"/>
            <a:ext cx="826225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a:t>
            </a:r>
            <a:r>
              <a:rPr kumimoji="0" lang="ru-RU" sz="20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 </a:t>
            </a:r>
            <a:r>
              <a:rPr kumimoji="0" lang="ru-RU" sz="2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чего зависит </a:t>
            </a:r>
            <a:r>
              <a:rPr kumimoji="0" lang="ru-RU" sz="20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характер</a:t>
            </a:r>
            <a:r>
              <a:rPr kumimoji="0" lang="en-US" sz="20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будущего расширения Вселенной?</a:t>
            </a:r>
            <a:endParaRPr kumimoji="0" lang="ru-RU" sz="2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1" name="Прямоугольник 10"/>
          <p:cNvSpPr/>
          <p:nvPr/>
        </p:nvSpPr>
        <p:spPr>
          <a:xfrm>
            <a:off x="217713" y="1590888"/>
            <a:ext cx="861060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Сравним соответствующие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выражения для скорости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галактики и второй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космической скорости:</a:t>
            </a:r>
          </a:p>
        </p:txBody>
      </p:sp>
      <p:pic>
        <p:nvPicPr>
          <p:cNvPr id="12" name="Рисунок 11"/>
          <p:cNvPicPr>
            <a:picLocks noChangeAspect="1"/>
          </p:cNvPicPr>
          <p:nvPr/>
        </p:nvPicPr>
        <p:blipFill>
          <a:blip r:embed="rId4"/>
          <a:stretch>
            <a:fillRect/>
          </a:stretch>
        </p:blipFill>
        <p:spPr>
          <a:xfrm>
            <a:off x="1393371" y="1990998"/>
            <a:ext cx="4391025" cy="1181100"/>
          </a:xfrm>
          <a:prstGeom prst="rect">
            <a:avLst/>
          </a:prstGeom>
        </p:spPr>
      </p:pic>
      <p:pic>
        <p:nvPicPr>
          <p:cNvPr id="13" name="Рисунок 12"/>
          <p:cNvPicPr>
            <a:picLocks noChangeAspect="1"/>
          </p:cNvPicPr>
          <p:nvPr/>
        </p:nvPicPr>
        <p:blipFill>
          <a:blip r:embed="rId5"/>
          <a:stretch>
            <a:fillRect/>
          </a:stretch>
        </p:blipFill>
        <p:spPr>
          <a:xfrm>
            <a:off x="1112383" y="3255020"/>
            <a:ext cx="4953000" cy="866775"/>
          </a:xfrm>
          <a:prstGeom prst="rect">
            <a:avLst/>
          </a:prstGeom>
        </p:spPr>
      </p:pic>
      <p:pic>
        <p:nvPicPr>
          <p:cNvPr id="16" name="Рисунок 15"/>
          <p:cNvPicPr>
            <a:picLocks noChangeAspect="1"/>
          </p:cNvPicPr>
          <p:nvPr/>
        </p:nvPicPr>
        <p:blipFill>
          <a:blip r:embed="rId6"/>
          <a:stretch>
            <a:fillRect/>
          </a:stretch>
        </p:blipFill>
        <p:spPr>
          <a:xfrm>
            <a:off x="217713" y="4499202"/>
            <a:ext cx="5962650" cy="1647825"/>
          </a:xfrm>
          <a:prstGeom prst="rect">
            <a:avLst/>
          </a:prstGeom>
        </p:spPr>
      </p:pic>
      <p:pic>
        <p:nvPicPr>
          <p:cNvPr id="17" name="Рисунок 16"/>
          <p:cNvPicPr>
            <a:picLocks noChangeAspect="1"/>
          </p:cNvPicPr>
          <p:nvPr/>
        </p:nvPicPr>
        <p:blipFill>
          <a:blip r:embed="rId7"/>
          <a:stretch>
            <a:fillRect/>
          </a:stretch>
        </p:blipFill>
        <p:spPr>
          <a:xfrm>
            <a:off x="6263367" y="2118411"/>
            <a:ext cx="2763928" cy="4606546"/>
          </a:xfrm>
          <a:prstGeom prst="rect">
            <a:avLst/>
          </a:prstGeom>
        </p:spPr>
      </p:pic>
    </p:spTree>
    <p:extLst>
      <p:ext uri="{BB962C8B-B14F-4D97-AF65-F5344CB8AC3E}">
        <p14:creationId xmlns:p14="http://schemas.microsoft.com/office/powerpoint/2010/main" val="2685022790"/>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393371" y="87086"/>
            <a:ext cx="6494085"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ОСНОВЫ СОВРЕМЕННОЙ КОСМОЛОГИИ</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4" name="TextBox 3"/>
          <p:cNvSpPr txBox="1"/>
          <p:nvPr/>
        </p:nvSpPr>
        <p:spPr>
          <a:xfrm>
            <a:off x="1754943" y="671861"/>
            <a:ext cx="577093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Космологическая модель Вселенной</a:t>
            </a:r>
            <a:endParaRPr kumimoji="0" lang="ru-RU" sz="2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0" name="Прямоугольник 9"/>
          <p:cNvSpPr/>
          <p:nvPr/>
        </p:nvSpPr>
        <p:spPr>
          <a:xfrm>
            <a:off x="217713" y="1195081"/>
            <a:ext cx="826225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a:t>
            </a:r>
            <a:r>
              <a:rPr kumimoji="0" lang="ru-RU" sz="20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 </a:t>
            </a:r>
            <a:r>
              <a:rPr kumimoji="0" lang="ru-RU" sz="2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чего зависит </a:t>
            </a:r>
            <a:r>
              <a:rPr kumimoji="0" lang="ru-RU" sz="20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характер</a:t>
            </a:r>
            <a:r>
              <a:rPr kumimoji="0" lang="en-US" sz="20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будущего расширения Вселенной?</a:t>
            </a:r>
            <a:endParaRPr kumimoji="0" lang="ru-RU" sz="2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1" name="Прямоугольник 10"/>
          <p:cNvSpPr/>
          <p:nvPr/>
        </p:nvSpPr>
        <p:spPr>
          <a:xfrm>
            <a:off x="217713" y="1590888"/>
            <a:ext cx="861060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Сравним соответствующие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выражения для скорости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галактики и второй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космической скорости:</a:t>
            </a:r>
          </a:p>
        </p:txBody>
      </p:sp>
      <p:pic>
        <p:nvPicPr>
          <p:cNvPr id="12" name="Рисунок 11"/>
          <p:cNvPicPr>
            <a:picLocks noChangeAspect="1"/>
          </p:cNvPicPr>
          <p:nvPr/>
        </p:nvPicPr>
        <p:blipFill>
          <a:blip r:embed="rId4"/>
          <a:stretch>
            <a:fillRect/>
          </a:stretch>
        </p:blipFill>
        <p:spPr>
          <a:xfrm>
            <a:off x="1393371" y="1990998"/>
            <a:ext cx="4391025" cy="1181100"/>
          </a:xfrm>
          <a:prstGeom prst="rect">
            <a:avLst/>
          </a:prstGeom>
        </p:spPr>
      </p:pic>
      <p:pic>
        <p:nvPicPr>
          <p:cNvPr id="13" name="Рисунок 12"/>
          <p:cNvPicPr>
            <a:picLocks noChangeAspect="1"/>
          </p:cNvPicPr>
          <p:nvPr/>
        </p:nvPicPr>
        <p:blipFill>
          <a:blip r:embed="rId5"/>
          <a:stretch>
            <a:fillRect/>
          </a:stretch>
        </p:blipFill>
        <p:spPr>
          <a:xfrm>
            <a:off x="1112383" y="3255020"/>
            <a:ext cx="4953000" cy="866775"/>
          </a:xfrm>
          <a:prstGeom prst="rect">
            <a:avLst/>
          </a:prstGeom>
        </p:spPr>
      </p:pic>
      <p:pic>
        <p:nvPicPr>
          <p:cNvPr id="16" name="Рисунок 15"/>
          <p:cNvPicPr>
            <a:picLocks noChangeAspect="1"/>
          </p:cNvPicPr>
          <p:nvPr/>
        </p:nvPicPr>
        <p:blipFill>
          <a:blip r:embed="rId6"/>
          <a:stretch>
            <a:fillRect/>
          </a:stretch>
        </p:blipFill>
        <p:spPr>
          <a:xfrm>
            <a:off x="217713" y="4499202"/>
            <a:ext cx="5962650" cy="1647825"/>
          </a:xfrm>
          <a:prstGeom prst="rect">
            <a:avLst/>
          </a:prstGeom>
        </p:spPr>
      </p:pic>
      <p:pic>
        <p:nvPicPr>
          <p:cNvPr id="5" name="Рисунок 4"/>
          <p:cNvPicPr>
            <a:picLocks noChangeAspect="1"/>
          </p:cNvPicPr>
          <p:nvPr/>
        </p:nvPicPr>
        <p:blipFill>
          <a:blip r:embed="rId7"/>
          <a:stretch>
            <a:fillRect/>
          </a:stretch>
        </p:blipFill>
        <p:spPr>
          <a:xfrm>
            <a:off x="6180363" y="2237219"/>
            <a:ext cx="2875023" cy="3460318"/>
          </a:xfrm>
          <a:prstGeom prst="rect">
            <a:avLst/>
          </a:prstGeom>
        </p:spPr>
      </p:pic>
    </p:spTree>
    <p:extLst>
      <p:ext uri="{BB962C8B-B14F-4D97-AF65-F5344CB8AC3E}">
        <p14:creationId xmlns:p14="http://schemas.microsoft.com/office/powerpoint/2010/main" val="665391000"/>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741714" y="76200"/>
            <a:ext cx="5902578"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ОЦЕНКА РАДИУСА МЕТАГАЛАКТИКИ</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4" name="Прямоугольник 3"/>
          <p:cNvSpPr/>
          <p:nvPr/>
        </p:nvSpPr>
        <p:spPr>
          <a:xfrm>
            <a:off x="376817" y="660975"/>
            <a:ext cx="8632371"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Максимальная скорость не может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превышать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скорости света, поэтому максимальное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расстояние, до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которого можно наблюдать небесные тела,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соответствует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скорости разбегания галактик v = c = 3 · 10</a:t>
            </a:r>
            <a:r>
              <a:rPr kumimoji="0" lang="ru-RU" sz="1800" b="0" i="0" u="none" strike="noStrike" kern="1200" cap="none" spc="0" normalizeH="0" baseline="3000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5</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км/с, откуда:</a:t>
            </a: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TextBox 4"/>
              <p:cNvSpPr txBox="1"/>
              <p:nvPr/>
            </p:nvSpPr>
            <p:spPr>
              <a:xfrm>
                <a:off x="3275049" y="1584305"/>
                <a:ext cx="2835905" cy="4725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ru-RU"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𝑅</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𝑀</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𝐻</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=1,3</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10</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10</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ru-RU"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св.лет</m:t>
                      </m:r>
                    </m:oMath>
                  </m:oMathPara>
                </a14:m>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275049" y="1584305"/>
                <a:ext cx="2835905" cy="472502"/>
              </a:xfrm>
              <a:prstGeom prst="rect">
                <a:avLst/>
              </a:prstGeom>
              <a:blipFill>
                <a:blip r:embed="rId4"/>
                <a:stretch>
                  <a:fillRect/>
                </a:stretch>
              </a:blipFill>
            </p:spPr>
            <p:txBody>
              <a:bodyPr/>
              <a:lstStyle/>
              <a:p>
                <a:r>
                  <a:rPr lang="ru-RU">
                    <a:noFill/>
                  </a:rPr>
                  <a:t> </a:t>
                </a:r>
              </a:p>
            </p:txBody>
          </p:sp>
        </mc:Fallback>
      </mc:AlternateContent>
      <p:sp>
        <p:nvSpPr>
          <p:cNvPr id="6" name="Прямоугольник 5"/>
          <p:cNvSpPr/>
          <p:nvPr/>
        </p:nvSpPr>
        <p:spPr>
          <a:xfrm>
            <a:off x="388383" y="2056807"/>
            <a:ext cx="8484154"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видимой части Вселенной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наблюдается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около 100 млрд галактик (N = 10</a:t>
            </a:r>
            <a:r>
              <a:rPr kumimoji="0" lang="ru-RU" sz="1800" b="0" i="0" u="none" strike="noStrike" kern="1200" cap="none" spc="0" normalizeH="0" baseline="3000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11</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похожих и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непохожих на нашу Галактику. Каждая из них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состоит примерно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 n = 10</a:t>
            </a:r>
            <a:r>
              <a:rPr kumimoji="0" lang="ru-RU" sz="1800" b="0" i="0" u="none" strike="noStrike" kern="1200" cap="none" spc="0" normalizeH="0" baseline="3000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11</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звёзд. Принимая массы звёзд в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среднем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близкими к массе Солнца М = 10</a:t>
            </a:r>
            <a:r>
              <a:rPr kumimoji="0" lang="ru-RU" sz="1800" b="0" i="0" u="none" strike="noStrike" kern="1200" cap="none" spc="0" normalizeH="0" baseline="3000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30</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кг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большинство звёзд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имеют массу меньше или сравнимую с солнечной</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находим</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что в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объёме:</a:t>
            </a: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TextBox 6"/>
              <p:cNvSpPr txBox="1"/>
              <p:nvPr/>
            </p:nvSpPr>
            <p:spPr>
              <a:xfrm>
                <a:off x="1571563" y="3251013"/>
                <a:ext cx="1126590" cy="51937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𝑉</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𝜋</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𝑅</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sup>
                      </m:sSup>
                    </m:oMath>
                  </m:oMathPara>
                </a14:m>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571563" y="3251013"/>
                <a:ext cx="1126590" cy="519373"/>
              </a:xfrm>
              <a:prstGeom prst="rect">
                <a:avLst/>
              </a:prstGeom>
              <a:blipFill>
                <a:blip r:embed="rId5"/>
                <a:stretch>
                  <a:fillRect/>
                </a:stretch>
              </a:blipFill>
            </p:spPr>
            <p:txBody>
              <a:bodyPr/>
              <a:lstStyle/>
              <a:p>
                <a:r>
                  <a:rPr lang="ru-RU">
                    <a:noFill/>
                  </a:rPr>
                  <a:t> </a:t>
                </a:r>
              </a:p>
            </p:txBody>
          </p:sp>
        </mc:Fallback>
      </mc:AlternateContent>
      <p:sp>
        <p:nvSpPr>
          <p:cNvPr id="8" name="Прямоугольник 7"/>
          <p:cNvSpPr/>
          <p:nvPr/>
        </p:nvSpPr>
        <p:spPr>
          <a:xfrm>
            <a:off x="2842555" y="3164803"/>
            <a:ext cx="207755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содержится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масса: </a:t>
            </a: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TextBox 9"/>
              <p:cNvSpPr txBox="1"/>
              <p:nvPr/>
            </p:nvSpPr>
            <p:spPr>
              <a:xfrm>
                <a:off x="4858175" y="3227865"/>
                <a:ext cx="1252779" cy="28283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𝑀</m:t>
                      </m:r>
                      <m:r>
                        <a:rPr kumimoji="0" lang="ru-RU"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𝑁𝑛</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𝑀</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ub>
                      </m:sSub>
                      <m:r>
                        <a:rPr kumimoji="0" lang="ru-RU"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m:oMathPara>
                </a14:m>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4858175" y="3227865"/>
                <a:ext cx="1252779" cy="282834"/>
              </a:xfrm>
              <a:prstGeom prst="rect">
                <a:avLst/>
              </a:prstGeom>
              <a:blipFill>
                <a:blip r:embed="rId6"/>
                <a:stretch>
                  <a:fillRect l="-4390" b="-26087"/>
                </a:stretch>
              </a:blipFill>
            </p:spPr>
            <p:txBody>
              <a:bodyPr/>
              <a:lstStyle/>
              <a:p>
                <a:r>
                  <a:rPr lang="ru-RU">
                    <a:noFill/>
                  </a:rPr>
                  <a:t> </a:t>
                </a:r>
              </a:p>
            </p:txBody>
          </p:sp>
        </mc:Fallback>
      </mc:AlternateContent>
      <p:sp>
        <p:nvSpPr>
          <p:cNvPr id="11" name="Прямоугольник 10"/>
          <p:cNvSpPr/>
          <p:nvPr/>
        </p:nvSpPr>
        <p:spPr>
          <a:xfrm>
            <a:off x="286175" y="3770386"/>
            <a:ext cx="4572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средняя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плотность</a:t>
            </a:r>
            <a:r>
              <a:rPr kumimoji="0" lang="en-US"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вещества</a:t>
            </a:r>
            <a:r>
              <a:rPr kumimoji="0" lang="en-US"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 этом: </a:t>
            </a: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2" name="Рисунок 11"/>
          <p:cNvPicPr>
            <a:picLocks noChangeAspect="1"/>
          </p:cNvPicPr>
          <p:nvPr/>
        </p:nvPicPr>
        <p:blipFill>
          <a:blip r:embed="rId7"/>
          <a:stretch>
            <a:fillRect/>
          </a:stretch>
        </p:blipFill>
        <p:spPr>
          <a:xfrm>
            <a:off x="4323669" y="3784518"/>
            <a:ext cx="1933575" cy="266700"/>
          </a:xfrm>
          <a:prstGeom prst="rect">
            <a:avLst/>
          </a:prstGeom>
        </p:spPr>
      </p:pic>
      <p:sp>
        <p:nvSpPr>
          <p:cNvPr id="13" name="TextBox 12"/>
          <p:cNvSpPr txBox="1"/>
          <p:nvPr/>
        </p:nvSpPr>
        <p:spPr>
          <a:xfrm>
            <a:off x="376817" y="4242888"/>
            <a:ext cx="77506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sng"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Вывод: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наблюдаемая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средняя плотность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Вселенной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примерно в 8 раз меньше критической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плотности и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Вселенная должна расширяться вечно.</a:t>
            </a:r>
            <a:endParaRPr kumimoji="0" lang="ru-RU" sz="1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8813641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884714" y="97971"/>
            <a:ext cx="3693640"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ВОЗРАСТ ВСЕЛЕННОЙ</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920" y="880110"/>
            <a:ext cx="2015373" cy="2411730"/>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1265" y="878738"/>
            <a:ext cx="1933575" cy="2413102"/>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91532" y="878738"/>
            <a:ext cx="1626174" cy="2413102"/>
          </a:xfrm>
          <a:prstGeom prst="rect">
            <a:avLst/>
          </a:prstGeom>
        </p:spPr>
      </p:pic>
      <p:pic>
        <p:nvPicPr>
          <p:cNvPr id="7" name="Рисунок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74398" y="1366870"/>
            <a:ext cx="2337674" cy="1316290"/>
          </a:xfrm>
          <a:prstGeom prst="rect">
            <a:avLst/>
          </a:prstGeom>
        </p:spPr>
      </p:pic>
      <p:sp>
        <p:nvSpPr>
          <p:cNvPr id="8" name="TextBox 7"/>
          <p:cNvSpPr txBox="1"/>
          <p:nvPr/>
        </p:nvSpPr>
        <p:spPr>
          <a:xfrm>
            <a:off x="95544" y="4227975"/>
            <a:ext cx="217412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 основе Библии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оценил в 6000 лет</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2459814" y="3329500"/>
            <a:ext cx="2182136"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Лорд Кельвин</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1899 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 основе данных</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об остывании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земной коры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25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млн.лет</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4510569" y="3344888"/>
            <a:ext cx="2179956" cy="16312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Эрнест Резерфорд</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1905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Радиактивный</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распад</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500 млн. лет</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6946455" y="3339255"/>
            <a:ext cx="1993559" cy="16312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Современность:</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Оценка возраста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самых старых</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звёзд</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12±4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млрд.лет</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285693" y="3283333"/>
            <a:ext cx="1793825"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Архиепископ</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Ашер</a:t>
            </a:r>
            <a:endPar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1654 г. Дублин</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5436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148998" y="82323"/>
            <a:ext cx="6601146" cy="5044849"/>
          </a:xfrm>
          <a:prstGeom prst="rect">
            <a:avLst/>
          </a:prstGeom>
        </p:spPr>
      </p:pic>
      <p:pic>
        <p:nvPicPr>
          <p:cNvPr id="5" name="Рисунок 4"/>
          <p:cNvPicPr>
            <a:picLocks noChangeAspect="1"/>
          </p:cNvPicPr>
          <p:nvPr/>
        </p:nvPicPr>
        <p:blipFill>
          <a:blip r:embed="rId3" cstate="print"/>
          <a:stretch>
            <a:fillRect/>
          </a:stretch>
        </p:blipFill>
        <p:spPr>
          <a:xfrm>
            <a:off x="5704115" y="1702632"/>
            <a:ext cx="3292660" cy="4458684"/>
          </a:xfrm>
          <a:prstGeom prst="rect">
            <a:avLst/>
          </a:prstGeom>
          <a:effectLst>
            <a:outerShdw blurRad="50800" dist="38100" dir="8100000" algn="tr" rotWithShape="0">
              <a:prstClr val="black">
                <a:alpha val="40000"/>
              </a:prstClr>
            </a:outerShdw>
          </a:effectLst>
          <a:scene3d>
            <a:camera prst="perspectiveLeft"/>
            <a:lightRig rig="threePt" dir="t"/>
          </a:scene3d>
          <a:sp3d>
            <a:bevelT w="139700" h="139700" prst="divot"/>
          </a:sp3d>
        </p:spPr>
      </p:pic>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92363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884714" y="97971"/>
            <a:ext cx="3693640"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ВОЗРАСТ ВСЕЛЕННОЙ</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12" name="Прямоугольник 11"/>
          <p:cNvSpPr/>
          <p:nvPr/>
        </p:nvSpPr>
        <p:spPr>
          <a:xfrm>
            <a:off x="206828" y="799237"/>
            <a:ext cx="8198304"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Если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наблюдаемая нами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галактика удаляется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со скоростью </a:t>
            </a:r>
            <a:r>
              <a:rPr kumimoji="0" lang="ru-RU"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и сейчас, после начала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расширения</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находится на расстоянии </a:t>
            </a:r>
            <a:r>
              <a:rPr kumimoji="0" lang="ru-RU"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от нас, то своё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удаление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от нас она начала примерно в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момент:</a:t>
            </a: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TextBox 13"/>
              <p:cNvSpPr txBox="1"/>
              <p:nvPr/>
            </p:nvSpPr>
            <p:spPr>
              <a:xfrm>
                <a:off x="2265249" y="1722567"/>
                <a:ext cx="4932569" cy="5203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ru-RU"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e>
                        <m:sub>
                          <m:r>
                            <a:rPr kumimoji="0" lang="ru-RU"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Вс</m:t>
                          </m:r>
                        </m:sub>
                      </m:sSub>
                      <m:r>
                        <a:rPr kumimoji="0" lang="ru-RU"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f>
                        <m:fPr>
                          <m:ctrlPr>
                            <a:rPr kumimoji="0" lang="ru-RU"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num>
                        <m:den>
                          <m:r>
                            <a:rPr kumimoji="0" lang="ru-RU"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𝜐</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𝐻𝑟</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𝐻</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10</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18</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𝑐</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13</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10</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9</m:t>
                          </m:r>
                        </m:sup>
                      </m:sSup>
                      <m:r>
                        <a:rPr kumimoji="0" lang="ru-RU"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лет</m:t>
                      </m:r>
                    </m:oMath>
                  </m:oMathPara>
                </a14:m>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2265249" y="1722567"/>
                <a:ext cx="4932569" cy="520399"/>
              </a:xfrm>
              <a:prstGeom prst="rect">
                <a:avLst/>
              </a:prstGeom>
              <a:blipFill>
                <a:blip r:embed="rId4"/>
                <a:stretch>
                  <a:fillRect/>
                </a:stretch>
              </a:blipFill>
            </p:spPr>
            <p:txBody>
              <a:bodyPr/>
              <a:lstStyle/>
              <a:p>
                <a:r>
                  <a:rPr lang="ru-RU">
                    <a:noFill/>
                  </a:rPr>
                  <a:t> </a:t>
                </a:r>
              </a:p>
            </p:txBody>
          </p:sp>
        </mc:Fallback>
      </mc:AlternateContent>
      <p:sp>
        <p:nvSpPr>
          <p:cNvPr id="15" name="Прямоугольник 14"/>
          <p:cNvSpPr/>
          <p:nvPr/>
        </p:nvSpPr>
        <p:spPr>
          <a:xfrm>
            <a:off x="283708" y="2329660"/>
            <a:ext cx="8588829"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Эти рассуждения применимы для любой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галактики. Таким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образом, </a:t>
            </a:r>
            <a:r>
              <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около 13 млрд лет назад всё </a:t>
            </a:r>
            <a:r>
              <a:rPr kumimoji="0" lang="ru-RU"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вещество Вселенной </a:t>
            </a:r>
            <a:r>
              <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было сосредоточено в небольшом объёме 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плотность вещества была настолько высокой, что ни </a:t>
            </a:r>
            <a:r>
              <a:rPr kumimoji="0" lang="ru-RU"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галактик</a:t>
            </a:r>
            <a:r>
              <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ни звёзд не существовало</a:t>
            </a:r>
            <a:r>
              <a:rPr kumimoji="0" lang="ru-RU"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endPar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7" name="Рисунок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579" y="3616683"/>
            <a:ext cx="7319964" cy="2973264"/>
          </a:xfrm>
          <a:prstGeom prst="rect">
            <a:avLst/>
          </a:prstGeom>
        </p:spPr>
      </p:pic>
    </p:spTree>
    <p:extLst>
      <p:ext uri="{BB962C8B-B14F-4D97-AF65-F5344CB8AC3E}">
        <p14:creationId xmlns:p14="http://schemas.microsoft.com/office/powerpoint/2010/main" val="3011832911"/>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4499" y="1380444"/>
            <a:ext cx="5715000" cy="3248025"/>
          </a:xfrm>
          <a:prstGeom prst="rect">
            <a:avLst/>
          </a:prstGeom>
        </p:spPr>
      </p:pic>
      <p:sp>
        <p:nvSpPr>
          <p:cNvPr id="8" name="TextBox 7"/>
          <p:cNvSpPr txBox="1"/>
          <p:nvPr/>
        </p:nvSpPr>
        <p:spPr>
          <a:xfrm>
            <a:off x="1385069" y="286543"/>
            <a:ext cx="637386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Impact" panose="020B0806030902050204" pitchFamily="34" charset="0"/>
                <a:ea typeface="+mn-ea"/>
                <a:cs typeface="+mn-cs"/>
              </a:rPr>
              <a:t>МОДЕЛЬ ГОРЯЧЕЙ ВСЕЛЕННОЙ</a:t>
            </a:r>
            <a:endParaRPr kumimoji="0" lang="ru-RU" sz="4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9" name="TextBox 8"/>
          <p:cNvSpPr txBox="1"/>
          <p:nvPr/>
        </p:nvSpPr>
        <p:spPr>
          <a:xfrm>
            <a:off x="1945318" y="5014484"/>
            <a:ext cx="525336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Impact" panose="020B0806030902050204" pitchFamily="34" charset="0"/>
                <a:ea typeface="+mn-ea"/>
                <a:cs typeface="+mn-cs"/>
              </a:rPr>
              <a:t>РЕЛИКТОВОЕ ИЗЛУЧЕНИЕ</a:t>
            </a:r>
            <a:endParaRPr kumimoji="0" lang="ru-RU" sz="4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Tree>
    <p:extLst>
      <p:ext uri="{BB962C8B-B14F-4D97-AF65-F5344CB8AC3E}">
        <p14:creationId xmlns:p14="http://schemas.microsoft.com/office/powerpoint/2010/main" val="714138272"/>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2756" y="120831"/>
            <a:ext cx="6485844" cy="6656260"/>
          </a:xfrm>
          <a:prstGeom prst="rect">
            <a:avLst/>
          </a:prstGeom>
        </p:spPr>
      </p:pic>
      <p:sp>
        <p:nvSpPr>
          <p:cNvPr id="4" name="Прямоугольник 3"/>
          <p:cNvSpPr/>
          <p:nvPr/>
        </p:nvSpPr>
        <p:spPr>
          <a:xfrm>
            <a:off x="1023257" y="2318657"/>
            <a:ext cx="7968343" cy="4539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185989" y="3059369"/>
            <a:ext cx="84150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настоящий момент учёные наблюдают галактики. С помощью наблюдений можно найти расстояние между ними.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Логично предположить, что…</a:t>
            </a:r>
            <a:endParaRPr kumimoji="0" lang="ru-RU"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56733646"/>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2756" y="120831"/>
            <a:ext cx="6485844" cy="6656260"/>
          </a:xfrm>
          <a:prstGeom prst="rect">
            <a:avLst/>
          </a:prstGeom>
        </p:spPr>
      </p:pic>
      <p:sp>
        <p:nvSpPr>
          <p:cNvPr id="4" name="Прямоугольник 3"/>
          <p:cNvSpPr/>
          <p:nvPr/>
        </p:nvSpPr>
        <p:spPr>
          <a:xfrm>
            <a:off x="1362756" y="3646311"/>
            <a:ext cx="7510311" cy="3177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587022" y="4097867"/>
            <a:ext cx="819573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некоторое время назад галактики находились значительно ближе друг к другу.</a:t>
            </a:r>
            <a:endParaRPr kumimoji="0" lang="ru-RU"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1826247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2756" y="120831"/>
            <a:ext cx="6485844" cy="6656260"/>
          </a:xfrm>
          <a:prstGeom prst="rect">
            <a:avLst/>
          </a:prstGeom>
        </p:spPr>
      </p:pic>
      <p:sp>
        <p:nvSpPr>
          <p:cNvPr id="4" name="Прямоугольник 3"/>
          <p:cNvSpPr/>
          <p:nvPr/>
        </p:nvSpPr>
        <p:spPr>
          <a:xfrm>
            <a:off x="3578578" y="4854222"/>
            <a:ext cx="2517422" cy="2003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Прямоугольник 4"/>
          <p:cNvSpPr/>
          <p:nvPr/>
        </p:nvSpPr>
        <p:spPr>
          <a:xfrm>
            <a:off x="1362756" y="3883378"/>
            <a:ext cx="1278844" cy="27657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Прямоугольник 5"/>
          <p:cNvSpPr/>
          <p:nvPr/>
        </p:nvSpPr>
        <p:spPr>
          <a:xfrm>
            <a:off x="2314222" y="4628443"/>
            <a:ext cx="1072445" cy="15578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24178" y="5080699"/>
            <a:ext cx="88843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 ещё ранее галактики, вполне возможно, могли касаться друг друга. Отсюда следует вполне логический вопрос: «Значит Вселенная и всё что её населяет вышли из одной отправной точки? Если да, то какая же это точка, в каком состоянии находится вещество?</a:t>
            </a:r>
          </a:p>
        </p:txBody>
      </p:sp>
    </p:spTree>
    <p:extLst>
      <p:ext uri="{BB962C8B-B14F-4D97-AF65-F5344CB8AC3E}">
        <p14:creationId xmlns:p14="http://schemas.microsoft.com/office/powerpoint/2010/main" val="1024939818"/>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2756" y="120831"/>
            <a:ext cx="6485844" cy="6656260"/>
          </a:xfrm>
          <a:prstGeom prst="rect">
            <a:avLst/>
          </a:prstGeom>
        </p:spPr>
      </p:pic>
    </p:spTree>
    <p:extLst>
      <p:ext uri="{BB962C8B-B14F-4D97-AF65-F5344CB8AC3E}">
        <p14:creationId xmlns:p14="http://schemas.microsoft.com/office/powerpoint/2010/main" val="3915771489"/>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081848" y="152400"/>
            <a:ext cx="2980303" cy="584775"/>
          </a:xfrm>
          <a:prstGeom prst="rect">
            <a:avLst/>
          </a:prstGeom>
          <a:solidFill>
            <a:srgbClr val="0070C0"/>
          </a:solidFill>
          <a:ln>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СИНГУЛЯРНОСТЬ</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685" y="849085"/>
            <a:ext cx="3324134" cy="2136943"/>
          </a:xfrm>
          <a:prstGeom prst="rect">
            <a:avLst/>
          </a:prstGeom>
        </p:spPr>
      </p:pic>
      <p:sp>
        <p:nvSpPr>
          <p:cNvPr id="10" name="Прямоугольник 9"/>
          <p:cNvSpPr/>
          <p:nvPr/>
        </p:nvSpPr>
        <p:spPr>
          <a:xfrm>
            <a:off x="3748676" y="1132726"/>
            <a:ext cx="5395324"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Состояние </a:t>
            </a:r>
            <a:r>
              <a:rPr kumimoji="0" lang="ru-RU"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Вселенной в начальный момент Большого взрыва, характеризующееся бесконечной плотностью и температурой вещества.</a:t>
            </a:r>
          </a:p>
        </p:txBody>
      </p:sp>
      <p:sp>
        <p:nvSpPr>
          <p:cNvPr id="11" name="Прямоугольник 10"/>
          <p:cNvSpPr/>
          <p:nvPr/>
        </p:nvSpPr>
        <p:spPr>
          <a:xfrm>
            <a:off x="315685" y="3097937"/>
            <a:ext cx="4996544" cy="30469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22222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Результаты наших наблюдений подтверждают предположение о том, что Вселенная возникла в определённый момент времени. Однако сам момент начала творения, сингулярность, не подчиняется ни одному из известных законов </a:t>
            </a:r>
            <a:r>
              <a:rPr kumimoji="0" lang="ru-RU" sz="2400" b="0" i="0" u="none" strike="noStrike" kern="1200" cap="none" spc="0" normalizeH="0" baseline="0" noProof="0" dirty="0" smtClean="0">
                <a:ln>
                  <a:noFill/>
                </a:ln>
                <a:solidFill>
                  <a:srgbClr val="22222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физики.</a:t>
            </a:r>
            <a:endParaRPr kumimoji="0" lang="ru-RU"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2" name="Рисунок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7687" y="2838074"/>
            <a:ext cx="4093028" cy="2718026"/>
          </a:xfrm>
          <a:prstGeom prst="rect">
            <a:avLst/>
          </a:prstGeom>
        </p:spPr>
      </p:pic>
      <p:sp>
        <p:nvSpPr>
          <p:cNvPr id="13" name="Скругленный прямоугольник 12"/>
          <p:cNvSpPr/>
          <p:nvPr/>
        </p:nvSpPr>
        <p:spPr>
          <a:xfrm>
            <a:off x="4887687" y="5556100"/>
            <a:ext cx="4093028" cy="724513"/>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Стивен </a:t>
            </a:r>
            <a:r>
              <a:rPr kumimoji="0" lang="ru-RU" sz="2400" b="0"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Хокинг</a:t>
            </a:r>
            <a:r>
              <a:rPr kumimoji="0" lang="ru-RU" sz="2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 – английский физик-теоретик</a:t>
            </a:r>
            <a:endParaRPr kumimoji="0" lang="ru-RU"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1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6544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4"/>
          <a:stretch>
            <a:fillRect/>
          </a:stretch>
        </p:blipFill>
        <p:spPr>
          <a:xfrm>
            <a:off x="-1" y="0"/>
            <a:ext cx="5318911" cy="6858000"/>
          </a:xfrm>
          <a:prstGeom prst="rect">
            <a:avLst/>
          </a:prstGeom>
        </p:spPr>
      </p:pic>
      <p:pic>
        <p:nvPicPr>
          <p:cNvPr id="4" name="Рисунок 3"/>
          <p:cNvPicPr>
            <a:picLocks noChangeAspect="1"/>
          </p:cNvPicPr>
          <p:nvPr/>
        </p:nvPicPr>
        <p:blipFill>
          <a:blip r:embed="rId5"/>
          <a:stretch>
            <a:fillRect/>
          </a:stretch>
        </p:blipFill>
        <p:spPr>
          <a:xfrm>
            <a:off x="5490481" y="724580"/>
            <a:ext cx="3446689" cy="1797733"/>
          </a:xfrm>
          <a:prstGeom prst="rect">
            <a:avLst/>
          </a:prstGeom>
        </p:spPr>
      </p:pic>
      <p:pic>
        <p:nvPicPr>
          <p:cNvPr id="5" name="Рисунок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2478" y="2673577"/>
            <a:ext cx="2245423" cy="3007263"/>
          </a:xfrm>
          <a:prstGeom prst="rect">
            <a:avLst/>
          </a:prstGeom>
        </p:spPr>
      </p:pic>
      <p:sp>
        <p:nvSpPr>
          <p:cNvPr id="6" name="TextBox 5"/>
          <p:cNvSpPr txBox="1"/>
          <p:nvPr/>
        </p:nvSpPr>
        <p:spPr>
          <a:xfrm>
            <a:off x="6252479" y="5682343"/>
            <a:ext cx="2245423" cy="646331"/>
          </a:xfrm>
          <a:prstGeom prst="rect">
            <a:avLst/>
          </a:prstGeom>
          <a:solidFill>
            <a:schemeClr val="accent5">
              <a:lumMod val="50000"/>
            </a:schemeClr>
          </a:solidFill>
          <a:ln>
            <a:solidFill>
              <a:schemeClr val="accent5">
                <a:lumMod val="50000"/>
              </a:schemeClr>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Георгий Антонович</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Гамов</a:t>
            </a:r>
            <a:endParaRPr kumimoji="0" lang="ru-RU"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05676655"/>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9"/>
          <p:cNvSpPr txBox="1">
            <a:spLocks/>
          </p:cNvSpPr>
          <p:nvPr/>
        </p:nvSpPr>
        <p:spPr bwMode="auto">
          <a:xfrm>
            <a:off x="903312" y="130629"/>
            <a:ext cx="7337375" cy="729342"/>
          </a:xfrm>
          <a:prstGeom prst="rect">
            <a:avLst/>
          </a:prstGeom>
          <a:solidFill>
            <a:srgbClr val="0070C0"/>
          </a:solidFill>
          <a:ln>
            <a:solidFill>
              <a:srgbClr val="0070C0"/>
            </a:solidFill>
          </a:ln>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4400" b="0" i="0" u="none" strike="noStrike" kern="1200" cap="none" spc="0" normalizeH="0" baseline="0" noProof="0" smtClean="0">
                <a:ln>
                  <a:noFill/>
                </a:ln>
                <a:solidFill>
                  <a:prstClr val="white"/>
                </a:solidFill>
                <a:effectLst/>
                <a:uLnTx/>
                <a:uFillTx/>
                <a:latin typeface="Impact" panose="020B0806030902050204" pitchFamily="34" charset="0"/>
                <a:ea typeface="+mj-ea"/>
                <a:cs typeface="+mj-cs"/>
              </a:rPr>
              <a:t>НА ЧТО БЫЛ ПОХОЖ БОЛЬШОЙ ВЗРЫВ?</a:t>
            </a:r>
            <a:endParaRPr kumimoji="0" lang="ru-RU" sz="4400" b="0" i="0" u="none" strike="noStrike" kern="1200" cap="none" spc="0" normalizeH="0" baseline="0" noProof="0" dirty="0" smtClean="0">
              <a:ln>
                <a:noFill/>
              </a:ln>
              <a:solidFill>
                <a:prstClr val="white"/>
              </a:solidFill>
              <a:effectLst/>
              <a:uLnTx/>
              <a:uFillTx/>
              <a:latin typeface="Impact" panose="020B0806030902050204" pitchFamily="34" charset="0"/>
              <a:ea typeface="+mj-ea"/>
              <a:cs typeface="+mj-cs"/>
            </a:endParaRPr>
          </a:p>
        </p:txBody>
      </p:sp>
      <p:sp>
        <p:nvSpPr>
          <p:cNvPr id="4" name="Rectangle 10"/>
          <p:cNvSpPr txBox="1">
            <a:spLocks/>
          </p:cNvSpPr>
          <p:nvPr/>
        </p:nvSpPr>
        <p:spPr bwMode="auto">
          <a:xfrm>
            <a:off x="698348" y="1120322"/>
            <a:ext cx="7902727" cy="1348619"/>
          </a:xfrm>
          <a:prstGeom prst="rect">
            <a:avLst/>
          </a:prstGeom>
          <a:noFill/>
        </p:spPr>
        <p:txBody>
          <a:bodyPr vert="horz" wrap="square" lIns="87086" tIns="43543" rIns="87086" bIns="43543"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1800" b="1" i="0" u="sng"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НЕВЕРНО: </a:t>
            </a:r>
            <a:r>
              <a:rPr kumimoji="0" lang="ru-RU"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Вселенная родилась тогда, когда вещество, подобно бомбе, взорвалось в определенном месте. Давление было высоким в центре и низким в окружающей пустоте, что и вызвало разлет вещества</a:t>
            </a:r>
            <a:r>
              <a:rPr kumimoji="0" lang="ru-RU"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endPar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5" name="Rectangle 11"/>
          <p:cNvSpPr txBox="1">
            <a:spLocks/>
          </p:cNvSpPr>
          <p:nvPr/>
        </p:nvSpPr>
        <p:spPr bwMode="auto">
          <a:xfrm>
            <a:off x="706663" y="3416905"/>
            <a:ext cx="7886095" cy="1325941"/>
          </a:xfrm>
          <a:prstGeom prst="rect">
            <a:avLst/>
          </a:prstGeom>
          <a:noFill/>
        </p:spPr>
        <p:txBody>
          <a:bodyPr vert="horz" wrap="square" lIns="87086" tIns="43543" rIns="87086" bIns="43543"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sz="1800" b="1" i="0" u="sng"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ВЕРНО</a:t>
            </a:r>
            <a:r>
              <a:rPr kumimoji="0" lang="ru-RU" sz="1800" b="0" i="0" u="sng"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ru-RU" sz="1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ru-RU"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Это был взрыв самого пространства, который привел вещество в движение. Наше пространство и время возникло в Большом взрыве и начало расширяться. Нигде не было центра, т.к. условия всюду были одинаковыми, никакого перепада давления, характерного для обычного взрыва, не было.</a:t>
            </a:r>
            <a:r>
              <a:rPr kumimoji="0" lang="ru-RU"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endPar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6" name="Picture 5" descr="26_02"/>
          <p:cNvPicPr>
            <a:picLocks noChangeAspect="1" noChangeArrowheads="1"/>
          </p:cNvPicPr>
          <p:nvPr/>
        </p:nvPicPr>
        <p:blipFill>
          <a:blip r:embed="rId4"/>
          <a:srcRect/>
          <a:stretch>
            <a:fillRect/>
          </a:stretch>
        </p:blipFill>
        <p:spPr bwMode="auto">
          <a:xfrm>
            <a:off x="1348618" y="2068286"/>
            <a:ext cx="6446762" cy="1303262"/>
          </a:xfrm>
          <a:prstGeom prst="rect">
            <a:avLst/>
          </a:prstGeom>
        </p:spPr>
      </p:pic>
      <p:pic>
        <p:nvPicPr>
          <p:cNvPr id="7" name="Picture 8" descr="26_03"/>
          <p:cNvPicPr>
            <a:picLocks noChangeAspect="1" noChangeArrowheads="1"/>
          </p:cNvPicPr>
          <p:nvPr/>
        </p:nvPicPr>
        <p:blipFill>
          <a:blip r:embed="rId5"/>
          <a:srcRect/>
          <a:stretch>
            <a:fillRect/>
          </a:stretch>
        </p:blipFill>
        <p:spPr bwMode="auto">
          <a:xfrm>
            <a:off x="1280582" y="4916412"/>
            <a:ext cx="6582833" cy="1173238"/>
          </a:xfrm>
          <a:prstGeom prst="rect">
            <a:avLst/>
          </a:prstGeom>
        </p:spPr>
      </p:pic>
    </p:spTree>
    <p:extLst>
      <p:ext uri="{BB962C8B-B14F-4D97-AF65-F5344CB8AC3E}">
        <p14:creationId xmlns:p14="http://schemas.microsoft.com/office/powerpoint/2010/main" val="1453204945"/>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59883" y="185449"/>
            <a:ext cx="4224234" cy="646331"/>
          </a:xfrm>
          <a:prstGeom prst="rect">
            <a:avLst/>
          </a:prstGeom>
          <a:solidFill>
            <a:srgbClr val="0070C0"/>
          </a:solidFill>
          <a:ln>
            <a:solidFill>
              <a:srgbClr val="0070C0"/>
            </a:solidFill>
          </a:ln>
        </p:spPr>
        <p:txBody>
          <a:bodyPr wrap="non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ПЕРВОБЫТНЫЙ АТОМ</a:t>
            </a:r>
            <a:endParaRPr kumimoji="0" lang="ru-RU"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947057"/>
            <a:ext cx="5704114" cy="3666930"/>
          </a:xfrm>
          <a:prstGeom prst="rect">
            <a:avLst/>
          </a:prstGeom>
        </p:spPr>
      </p:pic>
      <p:sp>
        <p:nvSpPr>
          <p:cNvPr id="5" name="Прямоугольник 4"/>
          <p:cNvSpPr/>
          <p:nvPr/>
        </p:nvSpPr>
        <p:spPr>
          <a:xfrm>
            <a:off x="419100" y="4729264"/>
            <a:ext cx="8305800" cy="16312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srgbClr val="282828"/>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Многие ученые полагают, что до появления сингулярности, позже превратившейся во Вселенную, не было ничего (времени, пространства или энергии). Единственную </a:t>
            </a:r>
            <a:r>
              <a:rPr kumimoji="0" lang="ru-RU" sz="2000" b="0" i="0" u="none" strike="noStrike" kern="1200" cap="none" spc="0" normalizeH="0" baseline="0" noProof="0" dirty="0" err="1">
                <a:ln>
                  <a:noFill/>
                </a:ln>
                <a:solidFill>
                  <a:srgbClr val="282828"/>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суперконцентрированную</a:t>
            </a:r>
            <a:r>
              <a:rPr kumimoji="0" lang="ru-RU" sz="2000" b="0" i="0" u="none" strike="noStrike" kern="1200" cap="none" spc="0" normalizeH="0" baseline="0" noProof="0" dirty="0">
                <a:ln>
                  <a:noFill/>
                </a:ln>
                <a:solidFill>
                  <a:srgbClr val="282828"/>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точку, которая позже стала Вселенной до Большого взрыва, называют «первобытным атомом» или «космическим яйцом».</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146058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1" y="576940"/>
            <a:ext cx="4611265" cy="6270978"/>
          </a:xfrm>
          <a:prstGeom prst="rect">
            <a:avLst/>
          </a:prstGeom>
        </p:spPr>
      </p:pic>
      <p:pic>
        <p:nvPicPr>
          <p:cNvPr id="5" name="Рисунок 4"/>
          <p:cNvPicPr>
            <a:picLocks noChangeAspect="1"/>
          </p:cNvPicPr>
          <p:nvPr/>
        </p:nvPicPr>
        <p:blipFill>
          <a:blip r:embed="rId3" cstate="print"/>
          <a:stretch>
            <a:fillRect/>
          </a:stretch>
        </p:blipFill>
        <p:spPr>
          <a:xfrm>
            <a:off x="4611267" y="683776"/>
            <a:ext cx="4532734" cy="6057307"/>
          </a:xfrm>
          <a:prstGeom prst="rect">
            <a:avLst/>
          </a:prstGeom>
        </p:spPr>
      </p:pic>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46930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623457" y="76200"/>
            <a:ext cx="4240263"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РЕЛИКТОВОЕ ИЗЛУЧЕНИЕ</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4" name="Прямоугольник 3"/>
          <p:cNvSpPr/>
          <p:nvPr/>
        </p:nvSpPr>
        <p:spPr>
          <a:xfrm>
            <a:off x="250370" y="660975"/>
            <a:ext cx="8795657"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ранних этапах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расширения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вещество Вселенной имело огромную плотность</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 очень высокую температуру. Было также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излучение, которое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находилось в равновесии с веществом. По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мере расширения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температура вещества уменьшалась и,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следовательно</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уменьшалась температура теплового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излучения</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которая к тому времени должна была снизиться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до 3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 (–270 °С).</a:t>
            </a:r>
          </a:p>
        </p:txBody>
      </p:sp>
      <p:sp>
        <p:nvSpPr>
          <p:cNvPr id="5" name="Прямоугольник 4"/>
          <p:cNvSpPr/>
          <p:nvPr/>
        </p:nvSpPr>
        <p:spPr>
          <a:xfrm>
            <a:off x="250370" y="2138303"/>
            <a:ext cx="8795657"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Это предсказание современной космологии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подтвердилось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открытием в 1965 г. микроволнового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излучения, максимум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которого приходится на длину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волны:</a:t>
            </a: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p:cNvSpPr txBox="1"/>
              <p:nvPr/>
            </p:nvSpPr>
            <p:spPr>
              <a:xfrm>
                <a:off x="3977534" y="2784634"/>
                <a:ext cx="1341328"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ru-RU"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ru-RU"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𝜆</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𝑚𝑎𝑥</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ru-RU"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мм</m:t>
                      </m:r>
                    </m:oMath>
                  </m:oMathPara>
                </a14:m>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3977534" y="2784634"/>
                <a:ext cx="1341328" cy="276999"/>
              </a:xfrm>
              <a:prstGeom prst="rect">
                <a:avLst/>
              </a:prstGeom>
              <a:blipFill>
                <a:blip r:embed="rId4"/>
                <a:stretch>
                  <a:fillRect l="-4072" r="-2262" b="-11111"/>
                </a:stretch>
              </a:blipFill>
            </p:spPr>
            <p:txBody>
              <a:bodyPr/>
              <a:lstStyle/>
              <a:p>
                <a:r>
                  <a:rPr lang="ru-RU">
                    <a:noFill/>
                  </a:rPr>
                  <a:t> </a:t>
                </a:r>
              </a:p>
            </p:txBody>
          </p:sp>
        </mc:Fallback>
      </mc:AlternateContent>
      <p:sp>
        <p:nvSpPr>
          <p:cNvPr id="7" name="Прямоугольник 6"/>
          <p:cNvSpPr/>
          <p:nvPr/>
        </p:nvSpPr>
        <p:spPr>
          <a:xfrm>
            <a:off x="250369" y="3061633"/>
            <a:ext cx="879565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что согласно закону смещения Вина соответствует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температуре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излучения </a:t>
            </a:r>
            <a:r>
              <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2,7 К.</a:t>
            </a: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3457" y="3430965"/>
            <a:ext cx="3977534" cy="2279127"/>
          </a:xfrm>
          <a:prstGeom prst="rect">
            <a:avLst/>
          </a:prstGeom>
        </p:spPr>
      </p:pic>
      <p:sp>
        <p:nvSpPr>
          <p:cNvPr id="9" name="Прямоугольник 8"/>
          <p:cNvSpPr/>
          <p:nvPr/>
        </p:nvSpPr>
        <p:spPr>
          <a:xfrm>
            <a:off x="250369" y="5797178"/>
            <a:ext cx="8795658"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Как показали наблюдения, это излучение не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связано ни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 одним из известных небесных тел или их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систем. Оно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равномерно заполняет видимую Вселенную, т. е.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характеризует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горячее и сверхплотное состояние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вещества в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начале расширения.</a:t>
            </a:r>
          </a:p>
        </p:txBody>
      </p:sp>
    </p:spTree>
    <p:extLst>
      <p:ext uri="{BB962C8B-B14F-4D97-AF65-F5344CB8AC3E}">
        <p14:creationId xmlns:p14="http://schemas.microsoft.com/office/powerpoint/2010/main" val="2836017394"/>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86466" y="573087"/>
            <a:ext cx="7475123" cy="1015663"/>
          </a:xfrm>
          <a:prstGeom prst="rect">
            <a:avLst/>
          </a:prstGeom>
          <a:noFill/>
        </p:spPr>
        <p:txBody>
          <a:bodyPr wrap="none" rtlCol="0">
            <a:spAutoFit/>
            <a:scene3d>
              <a:camera prst="orthographicFront"/>
              <a:lightRig rig="threePt" dir="t"/>
            </a:scene3d>
            <a:sp3d extrusionH="57150">
              <a:bevelT w="50800" h="38100" prst="rible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6000" b="0" i="0" u="none" strike="noStrike" kern="1200" cap="none" spc="0" normalizeH="0" baseline="0" noProof="0" dirty="0" smtClean="0">
                <a:ln>
                  <a:noFill/>
                </a:ln>
                <a:solidFill>
                  <a:prstClr val="white"/>
                </a:solidFill>
                <a:effectLst>
                  <a:outerShdw blurRad="50800" dist="38100" algn="l" rotWithShape="0">
                    <a:prstClr val="black">
                      <a:alpha val="40000"/>
                    </a:prstClr>
                  </a:outerShdw>
                  <a:reflection blurRad="6350" stA="55000" endA="300" endPos="45500" dir="5400000" sy="-100000" algn="bl" rotWithShape="0"/>
                </a:effectLst>
                <a:uLnTx/>
                <a:uFillTx/>
                <a:latin typeface="Impact" panose="020B0806030902050204" pitchFamily="34" charset="0"/>
                <a:ea typeface="+mn-ea"/>
                <a:cs typeface="+mn-cs"/>
              </a:rPr>
              <a:t>ПРАКТИЧЕСКАЯ РАБОТА</a:t>
            </a:r>
            <a:endParaRPr kumimoji="0" lang="ru-RU" sz="6000" b="0" i="0" u="none" strike="noStrike" kern="1200" cap="none" spc="0" normalizeH="0" baseline="0" noProof="0" dirty="0">
              <a:ln>
                <a:noFill/>
              </a:ln>
              <a:solidFill>
                <a:prstClr val="white"/>
              </a:solidFill>
              <a:effectLst>
                <a:outerShdw blurRad="50800" dist="38100" algn="l" rotWithShape="0">
                  <a:prstClr val="black">
                    <a:alpha val="40000"/>
                  </a:prstClr>
                </a:outerShdw>
                <a:reflection blurRad="6350" stA="55000" endA="300" endPos="45500" dir="5400000" sy="-100000" algn="bl" rotWithShape="0"/>
              </a:effectLst>
              <a:uLnTx/>
              <a:uFillTx/>
              <a:latin typeface="Impact" panose="020B0806030902050204" pitchFamily="34" charset="0"/>
              <a:ea typeface="+mn-ea"/>
              <a:cs typeface="+mn-cs"/>
            </a:endParaRPr>
          </a:p>
        </p:txBody>
      </p:sp>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4299" y="4180714"/>
            <a:ext cx="2109701" cy="2677286"/>
          </a:xfrm>
          <a:prstGeom prst="rect">
            <a:avLst/>
          </a:prstGeom>
        </p:spPr>
      </p:pic>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611" y="2901722"/>
            <a:ext cx="5659345" cy="4043363"/>
          </a:xfrm>
          <a:prstGeom prst="rect">
            <a:avLst/>
          </a:prstGeom>
        </p:spPr>
      </p:pic>
    </p:spTree>
    <p:extLst>
      <p:ext uri="{BB962C8B-B14F-4D97-AF65-F5344CB8AC3E}">
        <p14:creationId xmlns:p14="http://schemas.microsoft.com/office/powerpoint/2010/main" val="1151141311"/>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4"/>
          <a:stretch>
            <a:fillRect/>
          </a:stretch>
        </p:blipFill>
        <p:spPr>
          <a:xfrm>
            <a:off x="928007" y="129948"/>
            <a:ext cx="6964136" cy="2852332"/>
          </a:xfrm>
          <a:prstGeom prst="rect">
            <a:avLst/>
          </a:prstGeom>
        </p:spPr>
      </p:pic>
      <p:sp>
        <p:nvSpPr>
          <p:cNvPr id="4" name="Прямоугольник 3"/>
          <p:cNvSpPr/>
          <p:nvPr/>
        </p:nvSpPr>
        <p:spPr>
          <a:xfrm>
            <a:off x="251052" y="2982280"/>
            <a:ext cx="8318046"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Задачи, решаемые при выполнении работы:</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познакомиться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 методами анализа спектров;</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развить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умение работать с различными типами представления данных (в данном случае — фотографии и спектры);</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применять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физические законы для решения задач астрофизики.</a:t>
            </a:r>
          </a:p>
        </p:txBody>
      </p:sp>
      <p:sp>
        <p:nvSpPr>
          <p:cNvPr id="5" name="Прямоугольник 4"/>
          <p:cNvSpPr/>
          <p:nvPr/>
        </p:nvSpPr>
        <p:spPr>
          <a:xfrm>
            <a:off x="251052" y="4459608"/>
            <a:ext cx="8350023"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Метапредметные</a:t>
            </a:r>
            <a:r>
              <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8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общеучебные</a:t>
            </a:r>
            <a:r>
              <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умения:</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преобразовывать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модели из одной знаковой системы в другую;</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a:t>
            </a:r>
            <a:r>
              <a:rPr kumimoji="0" lang="ru-RU" sz="18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истематизировать</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объекты по заданным параметрам;</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обрабатывать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данные наблюдений;</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устанавливать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причинно-следственные связи и анализировать их;</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устанавливать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аналогии, строить умозаключения, делать выводы.</a:t>
            </a:r>
          </a:p>
        </p:txBody>
      </p:sp>
    </p:spTree>
    <p:extLst>
      <p:ext uri="{BB962C8B-B14F-4D97-AF65-F5344CB8AC3E}">
        <p14:creationId xmlns:p14="http://schemas.microsoft.com/office/powerpoint/2010/main" val="377678309"/>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4"/>
          <a:stretch>
            <a:fillRect/>
          </a:stretch>
        </p:blipFill>
        <p:spPr>
          <a:xfrm>
            <a:off x="472847" y="149679"/>
            <a:ext cx="7896550" cy="1483178"/>
          </a:xfrm>
          <a:prstGeom prst="rect">
            <a:avLst/>
          </a:prstGeom>
        </p:spPr>
      </p:pic>
      <p:pic>
        <p:nvPicPr>
          <p:cNvPr id="4" name="Рисунок 3"/>
          <p:cNvPicPr>
            <a:picLocks noChangeAspect="1"/>
          </p:cNvPicPr>
          <p:nvPr/>
        </p:nvPicPr>
        <p:blipFill>
          <a:blip r:embed="rId5"/>
          <a:stretch>
            <a:fillRect/>
          </a:stretch>
        </p:blipFill>
        <p:spPr>
          <a:xfrm>
            <a:off x="2132240" y="1632857"/>
            <a:ext cx="4857750" cy="3114675"/>
          </a:xfrm>
          <a:prstGeom prst="rect">
            <a:avLst/>
          </a:prstGeom>
        </p:spPr>
      </p:pic>
      <p:sp>
        <p:nvSpPr>
          <p:cNvPr id="5" name="Прямоугольник 4"/>
          <p:cNvSpPr/>
          <p:nvPr/>
        </p:nvSpPr>
        <p:spPr>
          <a:xfrm>
            <a:off x="370113" y="4747532"/>
            <a:ext cx="837111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Так как на фотографиях представлены галактики, которые имеют примерно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одинаковые</a:t>
            </a:r>
            <a:r>
              <a:rPr kumimoji="0" lang="en-US"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физические размеры, то самой близкой будет галактика, которая имеет на фотографии </a:t>
            </a:r>
            <a:r>
              <a:rPr kumimoji="0" lang="ru-RU" sz="1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бóльшие</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размеры.</a:t>
            </a:r>
          </a:p>
        </p:txBody>
      </p:sp>
      <p:sp>
        <p:nvSpPr>
          <p:cNvPr id="6" name="Прямоугольник 5"/>
          <p:cNvSpPr/>
          <p:nvPr/>
        </p:nvSpPr>
        <p:spPr>
          <a:xfrm>
            <a:off x="419098" y="5670862"/>
            <a:ext cx="827314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rPr>
              <a:t>Таким образом, по </a:t>
            </a:r>
            <a:r>
              <a:rPr kumimoji="0" lang="ru-RU" sz="20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rPr>
              <a:t>удалённости </a:t>
            </a:r>
            <a:r>
              <a:rPr kumimoji="0" lang="ru-RU" sz="2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rPr>
              <a:t>от Земли галактики расположатся следующим образом: 3, 1, 5, 2, 4.</a:t>
            </a:r>
          </a:p>
        </p:txBody>
      </p:sp>
    </p:spTree>
    <p:extLst>
      <p:ext uri="{BB962C8B-B14F-4D97-AF65-F5344CB8AC3E}">
        <p14:creationId xmlns:p14="http://schemas.microsoft.com/office/powerpoint/2010/main" val="3489741745"/>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4"/>
          <a:stretch>
            <a:fillRect/>
          </a:stretch>
        </p:blipFill>
        <p:spPr>
          <a:xfrm>
            <a:off x="845684" y="134710"/>
            <a:ext cx="7394802" cy="3974537"/>
          </a:xfrm>
          <a:prstGeom prst="rect">
            <a:avLst/>
          </a:prstGeom>
        </p:spPr>
      </p:pic>
      <p:sp>
        <p:nvSpPr>
          <p:cNvPr id="4" name="TextBox 3"/>
          <p:cNvSpPr txBox="1"/>
          <p:nvPr/>
        </p:nvSpPr>
        <p:spPr>
          <a:xfrm>
            <a:off x="3091543" y="3407229"/>
            <a:ext cx="3481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3</a:t>
            </a:r>
            <a:endParaRPr kumimoji="0" lang="ru-RU" sz="24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5" name="TextBox 4"/>
          <p:cNvSpPr txBox="1"/>
          <p:nvPr/>
        </p:nvSpPr>
        <p:spPr>
          <a:xfrm>
            <a:off x="3994715" y="3407229"/>
            <a:ext cx="3483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1</a:t>
            </a:r>
          </a:p>
        </p:txBody>
      </p:sp>
      <p:sp>
        <p:nvSpPr>
          <p:cNvPr id="6" name="TextBox 5"/>
          <p:cNvSpPr txBox="1"/>
          <p:nvPr/>
        </p:nvSpPr>
        <p:spPr>
          <a:xfrm>
            <a:off x="4863765" y="3407228"/>
            <a:ext cx="34977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5</a:t>
            </a:r>
            <a:endParaRPr kumimoji="0" lang="ru-RU" sz="24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7" name="TextBox 6"/>
          <p:cNvSpPr txBox="1"/>
          <p:nvPr/>
        </p:nvSpPr>
        <p:spPr>
          <a:xfrm>
            <a:off x="5734248" y="3407228"/>
            <a:ext cx="3385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2</a:t>
            </a:r>
          </a:p>
        </p:txBody>
      </p:sp>
      <p:sp>
        <p:nvSpPr>
          <p:cNvPr id="8" name="TextBox 7"/>
          <p:cNvSpPr txBox="1"/>
          <p:nvPr/>
        </p:nvSpPr>
        <p:spPr>
          <a:xfrm>
            <a:off x="6593509" y="3407228"/>
            <a:ext cx="3385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4</a:t>
            </a:r>
          </a:p>
        </p:txBody>
      </p:sp>
      <p:sp>
        <p:nvSpPr>
          <p:cNvPr id="9" name="Прямоугольник 8"/>
          <p:cNvSpPr/>
          <p:nvPr/>
        </p:nvSpPr>
        <p:spPr>
          <a:xfrm>
            <a:off x="566056" y="4355646"/>
            <a:ext cx="837111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Так как на фотографиях представлены галактики, которые имеют примерно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одинаковые</a:t>
            </a:r>
            <a:r>
              <a:rPr kumimoji="0" lang="en-US"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физические размеры, то самой близкой будет галактика, которая имеет на фотографии </a:t>
            </a:r>
            <a:r>
              <a:rPr kumimoji="0" lang="ru-RU" sz="1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бóльшие</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размеры.</a:t>
            </a:r>
          </a:p>
        </p:txBody>
      </p:sp>
      <p:sp>
        <p:nvSpPr>
          <p:cNvPr id="10" name="Прямоугольник 9"/>
          <p:cNvSpPr/>
          <p:nvPr/>
        </p:nvSpPr>
        <p:spPr>
          <a:xfrm>
            <a:off x="615041" y="5278976"/>
            <a:ext cx="827314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rPr>
              <a:t>Таким образом, по </a:t>
            </a:r>
            <a:r>
              <a:rPr kumimoji="0" lang="ru-RU" sz="20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rPr>
              <a:t>удалённости </a:t>
            </a:r>
            <a:r>
              <a:rPr kumimoji="0" lang="ru-RU" sz="2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rPr>
              <a:t>от Земли галактики расположатся следующим образом: 3, 1, 5, 2, 4.</a:t>
            </a:r>
          </a:p>
        </p:txBody>
      </p:sp>
    </p:spTree>
    <p:extLst>
      <p:ext uri="{BB962C8B-B14F-4D97-AF65-F5344CB8AC3E}">
        <p14:creationId xmlns:p14="http://schemas.microsoft.com/office/powerpoint/2010/main" val="2050244245"/>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4"/>
          <a:stretch>
            <a:fillRect/>
          </a:stretch>
        </p:blipFill>
        <p:spPr>
          <a:xfrm>
            <a:off x="635452" y="82549"/>
            <a:ext cx="7638939" cy="1430565"/>
          </a:xfrm>
          <a:prstGeom prst="rect">
            <a:avLst/>
          </a:prstGeom>
        </p:spPr>
      </p:pic>
      <p:pic>
        <p:nvPicPr>
          <p:cNvPr id="4" name="Рисунок 3"/>
          <p:cNvPicPr>
            <a:picLocks noChangeAspect="1"/>
          </p:cNvPicPr>
          <p:nvPr/>
        </p:nvPicPr>
        <p:blipFill>
          <a:blip r:embed="rId5"/>
          <a:stretch>
            <a:fillRect/>
          </a:stretch>
        </p:blipFill>
        <p:spPr>
          <a:xfrm>
            <a:off x="687580" y="1513114"/>
            <a:ext cx="3394563" cy="1569631"/>
          </a:xfrm>
          <a:prstGeom prst="rect">
            <a:avLst/>
          </a:prstGeom>
        </p:spPr>
      </p:pic>
      <p:pic>
        <p:nvPicPr>
          <p:cNvPr id="5" name="Рисунок 4"/>
          <p:cNvPicPr>
            <a:picLocks noChangeAspect="1"/>
          </p:cNvPicPr>
          <p:nvPr/>
        </p:nvPicPr>
        <p:blipFill>
          <a:blip r:embed="rId6"/>
          <a:stretch>
            <a:fillRect/>
          </a:stretch>
        </p:blipFill>
        <p:spPr>
          <a:xfrm>
            <a:off x="4082143" y="1513114"/>
            <a:ext cx="3315729" cy="1569631"/>
          </a:xfrm>
          <a:prstGeom prst="rect">
            <a:avLst/>
          </a:prstGeom>
        </p:spPr>
      </p:pic>
      <p:pic>
        <p:nvPicPr>
          <p:cNvPr id="6" name="Рисунок 5"/>
          <p:cNvPicPr>
            <a:picLocks noChangeAspect="1"/>
          </p:cNvPicPr>
          <p:nvPr/>
        </p:nvPicPr>
        <p:blipFill>
          <a:blip r:embed="rId7"/>
          <a:stretch>
            <a:fillRect/>
          </a:stretch>
        </p:blipFill>
        <p:spPr>
          <a:xfrm>
            <a:off x="687580" y="3082745"/>
            <a:ext cx="3394563" cy="1582858"/>
          </a:xfrm>
          <a:prstGeom prst="rect">
            <a:avLst/>
          </a:prstGeom>
        </p:spPr>
      </p:pic>
      <p:pic>
        <p:nvPicPr>
          <p:cNvPr id="7" name="Рисунок 6"/>
          <p:cNvPicPr>
            <a:picLocks noChangeAspect="1"/>
          </p:cNvPicPr>
          <p:nvPr/>
        </p:nvPicPr>
        <p:blipFill>
          <a:blip r:embed="rId8"/>
          <a:stretch>
            <a:fillRect/>
          </a:stretch>
        </p:blipFill>
        <p:spPr>
          <a:xfrm>
            <a:off x="4030950" y="3061572"/>
            <a:ext cx="3418114" cy="1604031"/>
          </a:xfrm>
          <a:prstGeom prst="rect">
            <a:avLst/>
          </a:prstGeom>
        </p:spPr>
      </p:pic>
      <p:pic>
        <p:nvPicPr>
          <p:cNvPr id="8" name="Рисунок 7"/>
          <p:cNvPicPr>
            <a:picLocks noChangeAspect="1"/>
          </p:cNvPicPr>
          <p:nvPr/>
        </p:nvPicPr>
        <p:blipFill>
          <a:blip r:embed="rId9"/>
          <a:stretch>
            <a:fillRect/>
          </a:stretch>
        </p:blipFill>
        <p:spPr>
          <a:xfrm>
            <a:off x="679254" y="4635034"/>
            <a:ext cx="3390900" cy="1600200"/>
          </a:xfrm>
          <a:prstGeom prst="rect">
            <a:avLst/>
          </a:prstGeom>
        </p:spPr>
      </p:pic>
      <p:pic>
        <p:nvPicPr>
          <p:cNvPr id="9" name="Рисунок 8"/>
          <p:cNvPicPr>
            <a:picLocks noChangeAspect="1"/>
          </p:cNvPicPr>
          <p:nvPr/>
        </p:nvPicPr>
        <p:blipFill>
          <a:blip r:embed="rId10"/>
          <a:stretch>
            <a:fillRect/>
          </a:stretch>
        </p:blipFill>
        <p:spPr>
          <a:xfrm>
            <a:off x="4065391" y="4652376"/>
            <a:ext cx="3400425" cy="1781175"/>
          </a:xfrm>
          <a:prstGeom prst="rect">
            <a:avLst/>
          </a:prstGeom>
        </p:spPr>
      </p:pic>
    </p:spTree>
    <p:extLst>
      <p:ext uri="{BB962C8B-B14F-4D97-AF65-F5344CB8AC3E}">
        <p14:creationId xmlns:p14="http://schemas.microsoft.com/office/powerpoint/2010/main" val="894528184"/>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4"/>
          <a:stretch>
            <a:fillRect/>
          </a:stretch>
        </p:blipFill>
        <p:spPr>
          <a:xfrm>
            <a:off x="630691" y="258163"/>
            <a:ext cx="7544481" cy="629848"/>
          </a:xfrm>
          <a:prstGeom prst="rect">
            <a:avLst/>
          </a:prstGeom>
        </p:spPr>
      </p:pic>
      <p:sp>
        <p:nvSpPr>
          <p:cNvPr id="4" name="Прямоугольник 3"/>
          <p:cNvSpPr/>
          <p:nvPr/>
        </p:nvSpPr>
        <p:spPr>
          <a:xfrm>
            <a:off x="685799" y="975755"/>
            <a:ext cx="8186738"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Смещение линии Н</a:t>
            </a:r>
            <a:r>
              <a:rPr kumimoji="0" lang="ru-RU" sz="1800" b="0"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α</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в спектре галактики указывает на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её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движение относительно наблюдателя на Земле. Ученики определяют примерную длину волны λ этой линии в спектрах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галактик. Линия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отмечена на спектрах знаком Н</a:t>
            </a:r>
            <a:r>
              <a:rPr kumimoji="0" lang="ru-RU" sz="1800" b="0"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α</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что облегчает измерения. </a:t>
            </a:r>
            <a:endPar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Цена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деления составляет 10 </a:t>
            </a:r>
            <a:r>
              <a:rPr kumimoji="0" lang="ru-RU" sz="1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нм</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поэтому для более точного определения λ можно предложить ученикам дополнительно использовать линейку с миллиметровыми делениями. Результаты измерений заносятся в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таблицу.</a:t>
            </a: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799" y="3094824"/>
            <a:ext cx="7625343" cy="2358919"/>
          </a:xfrm>
          <a:prstGeom prst="rect">
            <a:avLst/>
          </a:prstGeom>
        </p:spPr>
      </p:pic>
    </p:spTree>
    <p:extLst>
      <p:ext uri="{BB962C8B-B14F-4D97-AF65-F5344CB8AC3E}">
        <p14:creationId xmlns:p14="http://schemas.microsoft.com/office/powerpoint/2010/main" val="2110585675"/>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4"/>
          <a:stretch>
            <a:fillRect/>
          </a:stretch>
        </p:blipFill>
        <p:spPr>
          <a:xfrm>
            <a:off x="466044" y="163512"/>
            <a:ext cx="7088642" cy="555212"/>
          </a:xfrm>
          <a:prstGeom prst="rect">
            <a:avLst/>
          </a:prstGeom>
        </p:spPr>
      </p:pic>
      <p:sp>
        <p:nvSpPr>
          <p:cNvPr id="4" name="Прямоугольник 3"/>
          <p:cNvSpPr/>
          <p:nvPr/>
        </p:nvSpPr>
        <p:spPr>
          <a:xfrm>
            <a:off x="466044" y="813138"/>
            <a:ext cx="7968343"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Далее ученики определяют смещение спектральной линии Н</a:t>
            </a:r>
            <a:r>
              <a:rPr kumimoji="0" lang="ru-RU" sz="1800" b="0"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α</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по формуле:</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Δλ</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λ – </a:t>
            </a:r>
            <a:r>
              <a:rPr kumimoji="0" lang="ru-RU" sz="1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λ</a:t>
            </a:r>
            <a:r>
              <a:rPr kumimoji="0" lang="ru-RU" sz="1800" b="0" i="0" u="none" strike="noStrike" kern="1200" cap="none" spc="0" normalizeH="0" baseline="-2500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a:t>
            </a:r>
            <a:r>
              <a:rPr kumimoji="0" lang="ru-RU" sz="1800" b="0"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α</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где λ — длина волны линии Н</a:t>
            </a:r>
            <a:r>
              <a:rPr kumimoji="0" lang="ru-RU" sz="1800" b="0"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α</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на спектре галактики </a:t>
            </a:r>
            <a:endPar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λ</a:t>
            </a:r>
            <a:r>
              <a:rPr kumimoji="0" lang="ru-RU" sz="1800" b="0" i="0" u="none" strike="noStrike" kern="1200" cap="none" spc="0" normalizeH="0" baseline="-2500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a:t>
            </a:r>
            <a:r>
              <a:rPr kumimoji="0" lang="ru-RU" sz="1800" b="0" i="0" u="none" strike="noStrike" kern="1200" cap="none" spc="0" normalizeH="0" baseline="-2500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α</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656 нм — лабораторное значение линии Н</a:t>
            </a:r>
            <a:r>
              <a:rPr kumimoji="0" lang="ru-RU" sz="1800" b="0"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α</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p:txBody>
      </p:sp>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044" y="2282053"/>
            <a:ext cx="8070974" cy="2496776"/>
          </a:xfrm>
          <a:prstGeom prst="rect">
            <a:avLst/>
          </a:prstGeom>
        </p:spPr>
      </p:pic>
    </p:spTree>
    <p:extLst>
      <p:ext uri="{BB962C8B-B14F-4D97-AF65-F5344CB8AC3E}">
        <p14:creationId xmlns:p14="http://schemas.microsoft.com/office/powerpoint/2010/main" val="808798868"/>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4"/>
          <a:stretch>
            <a:fillRect/>
          </a:stretch>
        </p:blipFill>
        <p:spPr>
          <a:xfrm>
            <a:off x="674914" y="119855"/>
            <a:ext cx="6293872" cy="598602"/>
          </a:xfrm>
          <a:prstGeom prst="rect">
            <a:avLst/>
          </a:prstGeom>
        </p:spPr>
      </p:pic>
      <p:grpSp>
        <p:nvGrpSpPr>
          <p:cNvPr id="6" name="Группа 5"/>
          <p:cNvGrpSpPr/>
          <p:nvPr/>
        </p:nvGrpSpPr>
        <p:grpSpPr>
          <a:xfrm>
            <a:off x="469730" y="718457"/>
            <a:ext cx="8402807" cy="1384995"/>
            <a:chOff x="392849" y="817679"/>
            <a:chExt cx="8402807" cy="1384995"/>
          </a:xfrm>
        </p:grpSpPr>
        <p:sp>
          <p:nvSpPr>
            <p:cNvPr id="4" name="Прямоугольник 3"/>
            <p:cNvSpPr/>
            <p:nvPr/>
          </p:nvSpPr>
          <p:spPr>
            <a:xfrm>
              <a:off x="392849" y="1279344"/>
              <a:ext cx="8402807" cy="923330"/>
            </a:xfrm>
            <a:prstGeom prst="rect">
              <a:avLst/>
            </a:prstGeom>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Следует обратить внимание учащихся на то, что </a:t>
              </a:r>
              <a:r>
                <a:rPr kumimoji="0" lang="ru-RU" sz="1800" b="0"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z </a:t>
              </a:r>
              <a:r>
                <a:rPr kumimoji="0" lang="ru-RU"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это безразмерная величина, величины в числителе и знаменателе должны быть представлены в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одних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 тех же единицах измерения (в нашем случае в </a:t>
              </a:r>
              <a:r>
                <a:rPr kumimoji="0" lang="ru-RU" sz="1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нм</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p>
          </p:txBody>
        </p:sp>
        <p:sp>
          <p:nvSpPr>
            <p:cNvPr id="5" name="TextBox 4"/>
            <p:cNvSpPr txBox="1"/>
            <p:nvPr/>
          </p:nvSpPr>
          <p:spPr>
            <a:xfrm>
              <a:off x="3102429" y="817679"/>
              <a:ext cx="2821606" cy="461665"/>
            </a:xfrm>
            <a:prstGeom prst="rect">
              <a:avLst/>
            </a:prstGeom>
            <a:solidFill>
              <a:srgbClr val="FF0000"/>
            </a:solidFill>
            <a:ln>
              <a:solidFill>
                <a:srgbClr val="FF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ОБРАТИТЕ ВНИМАНИЕ</a:t>
              </a:r>
              <a:endParaRPr kumimoji="0" lang="ru-RU"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grpSp>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016" y="2315934"/>
            <a:ext cx="8031824" cy="2484665"/>
          </a:xfrm>
          <a:prstGeom prst="rect">
            <a:avLst/>
          </a:prstGeom>
        </p:spPr>
      </p:pic>
    </p:spTree>
    <p:extLst>
      <p:ext uri="{BB962C8B-B14F-4D97-AF65-F5344CB8AC3E}">
        <p14:creationId xmlns:p14="http://schemas.microsoft.com/office/powerpoint/2010/main" val="2699009103"/>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4"/>
          <a:stretch>
            <a:fillRect/>
          </a:stretch>
        </p:blipFill>
        <p:spPr>
          <a:xfrm>
            <a:off x="238123" y="261596"/>
            <a:ext cx="8235505" cy="622981"/>
          </a:xfrm>
          <a:prstGeom prst="rect">
            <a:avLst/>
          </a:prstGeom>
        </p:spPr>
      </p:pic>
      <mc:AlternateContent xmlns:mc="http://schemas.openxmlformats.org/markup-compatibility/2006" xmlns:a14="http://schemas.microsoft.com/office/drawing/2010/main">
        <mc:Choice Requires="a14">
          <p:sp>
            <p:nvSpPr>
              <p:cNvPr id="4" name="Прямоугольник 3"/>
              <p:cNvSpPr/>
              <p:nvPr/>
            </p:nvSpPr>
            <p:spPr>
              <a:xfrm>
                <a:off x="424542" y="1082265"/>
                <a:ext cx="783771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Скорость удаления галактики находим по формуле: </a:t>
                </a:r>
                <a14:m>
                  <m:oMath xmlns:m="http://schemas.openxmlformats.org/officeDocument/2006/math">
                    <m:r>
                      <a:rPr kumimoji="0" lang="ru-RU"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𝜐</m:t>
                    </m:r>
                    <m:r>
                      <a:rPr kumimoji="0" lang="ru-RU"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=с∙</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𝑧</m:t>
                    </m:r>
                  </m:oMath>
                </a14:m>
                <a:endPar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принимая c = 300 000 км/с. Таким образом, скорость удаления галактик выражена также в км/с.</a:t>
                </a:r>
              </a:p>
            </p:txBody>
          </p:sp>
        </mc:Choice>
        <mc:Fallback xmlns="">
          <p:sp>
            <p:nvSpPr>
              <p:cNvPr id="4" name="Прямоугольник 3"/>
              <p:cNvSpPr>
                <a:spLocks noRot="1" noChangeAspect="1" noMove="1" noResize="1" noEditPoints="1" noAdjustHandles="1" noChangeArrowheads="1" noChangeShapeType="1" noTextEdit="1"/>
              </p:cNvSpPr>
              <p:nvPr/>
            </p:nvSpPr>
            <p:spPr>
              <a:xfrm>
                <a:off x="424542" y="1082265"/>
                <a:ext cx="7837715" cy="923330"/>
              </a:xfrm>
              <a:prstGeom prst="rect">
                <a:avLst/>
              </a:prstGeom>
              <a:blipFill>
                <a:blip r:embed="rId5"/>
                <a:stretch>
                  <a:fillRect t="-3974" b="-9934"/>
                </a:stretch>
              </a:blipFill>
            </p:spPr>
            <p:txBody>
              <a:bodyPr/>
              <a:lstStyle/>
              <a:p>
                <a:r>
                  <a:rPr lang="ru-RU">
                    <a:noFill/>
                  </a:rPr>
                  <a:t> </a:t>
                </a:r>
              </a:p>
            </p:txBody>
          </p:sp>
        </mc:Fallback>
      </mc:AlternateContent>
      <p:pic>
        <p:nvPicPr>
          <p:cNvPr id="5" name="Рисунок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541" y="2326821"/>
            <a:ext cx="8418897" cy="2604407"/>
          </a:xfrm>
          <a:prstGeom prst="rect">
            <a:avLst/>
          </a:prstGeom>
        </p:spPr>
      </p:pic>
    </p:spTree>
    <p:extLst>
      <p:ext uri="{BB962C8B-B14F-4D97-AF65-F5344CB8AC3E}">
        <p14:creationId xmlns:p14="http://schemas.microsoft.com/office/powerpoint/2010/main" val="10196021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stretch>
            <a:fillRect/>
          </a:stretch>
        </p:blipFill>
        <p:spPr>
          <a:xfrm>
            <a:off x="4389083" y="587829"/>
            <a:ext cx="4754917" cy="6270978"/>
          </a:xfrm>
          <a:prstGeom prst="rect">
            <a:avLst/>
          </a:prstGeom>
        </p:spPr>
      </p:pic>
      <p:pic>
        <p:nvPicPr>
          <p:cNvPr id="2" name="Рисунок 1"/>
          <p:cNvPicPr>
            <a:picLocks noChangeAspect="1"/>
          </p:cNvPicPr>
          <p:nvPr/>
        </p:nvPicPr>
        <p:blipFill>
          <a:blip r:embed="rId3" cstate="print"/>
          <a:stretch>
            <a:fillRect/>
          </a:stretch>
        </p:blipFill>
        <p:spPr>
          <a:xfrm>
            <a:off x="1" y="587829"/>
            <a:ext cx="4664996" cy="6270978"/>
          </a:xfrm>
          <a:prstGeom prst="rect">
            <a:avLst/>
          </a:prstGeom>
        </p:spPr>
      </p:pic>
      <p:pic>
        <p:nvPicPr>
          <p:cNvPr id="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84544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4"/>
          <a:stretch>
            <a:fillRect/>
          </a:stretch>
        </p:blipFill>
        <p:spPr>
          <a:xfrm>
            <a:off x="383041" y="124505"/>
            <a:ext cx="7725785" cy="876981"/>
          </a:xfrm>
          <a:prstGeom prst="rect">
            <a:avLst/>
          </a:prstGeom>
        </p:spPr>
      </p:pic>
      <p:pic>
        <p:nvPicPr>
          <p:cNvPr id="4" name="Рисунок 3"/>
          <p:cNvPicPr>
            <a:picLocks noChangeAspect="1"/>
          </p:cNvPicPr>
          <p:nvPr/>
        </p:nvPicPr>
        <p:blipFill>
          <a:blip r:embed="rId5"/>
          <a:stretch>
            <a:fillRect/>
          </a:stretch>
        </p:blipFill>
        <p:spPr>
          <a:xfrm>
            <a:off x="627970" y="1343024"/>
            <a:ext cx="7394802" cy="3974537"/>
          </a:xfrm>
          <a:prstGeom prst="rect">
            <a:avLst/>
          </a:prstGeom>
        </p:spPr>
      </p:pic>
      <p:sp>
        <p:nvSpPr>
          <p:cNvPr id="5" name="TextBox 4"/>
          <p:cNvSpPr txBox="1"/>
          <p:nvPr/>
        </p:nvSpPr>
        <p:spPr>
          <a:xfrm>
            <a:off x="2873829" y="4615543"/>
            <a:ext cx="3481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3</a:t>
            </a:r>
            <a:endParaRPr kumimoji="0" lang="ru-RU" sz="24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6" name="TextBox 5"/>
          <p:cNvSpPr txBox="1"/>
          <p:nvPr/>
        </p:nvSpPr>
        <p:spPr>
          <a:xfrm>
            <a:off x="3777001" y="4615543"/>
            <a:ext cx="3483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1</a:t>
            </a:r>
          </a:p>
        </p:txBody>
      </p:sp>
      <p:sp>
        <p:nvSpPr>
          <p:cNvPr id="7" name="TextBox 6"/>
          <p:cNvSpPr txBox="1"/>
          <p:nvPr/>
        </p:nvSpPr>
        <p:spPr>
          <a:xfrm>
            <a:off x="4646051" y="4615542"/>
            <a:ext cx="34977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5</a:t>
            </a:r>
            <a:endParaRPr kumimoji="0" lang="ru-RU" sz="24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8" name="TextBox 7"/>
          <p:cNvSpPr txBox="1"/>
          <p:nvPr/>
        </p:nvSpPr>
        <p:spPr>
          <a:xfrm>
            <a:off x="5516534" y="4615542"/>
            <a:ext cx="3385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2</a:t>
            </a:r>
          </a:p>
        </p:txBody>
      </p:sp>
      <p:sp>
        <p:nvSpPr>
          <p:cNvPr id="9" name="TextBox 8"/>
          <p:cNvSpPr txBox="1"/>
          <p:nvPr/>
        </p:nvSpPr>
        <p:spPr>
          <a:xfrm>
            <a:off x="6375795" y="4615542"/>
            <a:ext cx="3385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4</a:t>
            </a:r>
          </a:p>
        </p:txBody>
      </p:sp>
      <p:sp>
        <p:nvSpPr>
          <p:cNvPr id="10" name="Овал 9"/>
          <p:cNvSpPr/>
          <p:nvPr/>
        </p:nvSpPr>
        <p:spPr>
          <a:xfrm>
            <a:off x="3020703" y="4423007"/>
            <a:ext cx="114385" cy="501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Овал 10"/>
          <p:cNvSpPr/>
          <p:nvPr/>
        </p:nvSpPr>
        <p:spPr>
          <a:xfrm>
            <a:off x="3893979" y="4223847"/>
            <a:ext cx="114385" cy="501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Овал 11"/>
          <p:cNvSpPr/>
          <p:nvPr/>
        </p:nvSpPr>
        <p:spPr>
          <a:xfrm>
            <a:off x="4775719" y="3864616"/>
            <a:ext cx="114385" cy="501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Овал 12"/>
          <p:cNvSpPr/>
          <p:nvPr/>
        </p:nvSpPr>
        <p:spPr>
          <a:xfrm>
            <a:off x="5646575" y="3222356"/>
            <a:ext cx="114385" cy="501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Овал 13"/>
          <p:cNvSpPr/>
          <p:nvPr/>
        </p:nvSpPr>
        <p:spPr>
          <a:xfrm>
            <a:off x="6495665" y="2765149"/>
            <a:ext cx="114385" cy="501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Полилиния 18"/>
          <p:cNvSpPr/>
          <p:nvPr/>
        </p:nvSpPr>
        <p:spPr>
          <a:xfrm>
            <a:off x="3069771" y="2612571"/>
            <a:ext cx="3657600" cy="1839686"/>
          </a:xfrm>
          <a:custGeom>
            <a:avLst/>
            <a:gdLst>
              <a:gd name="connsiteX0" fmla="*/ 0 w 3657600"/>
              <a:gd name="connsiteY0" fmla="*/ 1839686 h 1839686"/>
              <a:gd name="connsiteX1" fmla="*/ 54429 w 3657600"/>
              <a:gd name="connsiteY1" fmla="*/ 1828800 h 1839686"/>
              <a:gd name="connsiteX2" fmla="*/ 206829 w 3657600"/>
              <a:gd name="connsiteY2" fmla="*/ 1785258 h 1839686"/>
              <a:gd name="connsiteX3" fmla="*/ 381000 w 3657600"/>
              <a:gd name="connsiteY3" fmla="*/ 1774372 h 1839686"/>
              <a:gd name="connsiteX4" fmla="*/ 424543 w 3657600"/>
              <a:gd name="connsiteY4" fmla="*/ 1763486 h 1839686"/>
              <a:gd name="connsiteX5" fmla="*/ 500743 w 3657600"/>
              <a:gd name="connsiteY5" fmla="*/ 1741715 h 1839686"/>
              <a:gd name="connsiteX6" fmla="*/ 555172 w 3657600"/>
              <a:gd name="connsiteY6" fmla="*/ 1730829 h 1839686"/>
              <a:gd name="connsiteX7" fmla="*/ 620486 w 3657600"/>
              <a:gd name="connsiteY7" fmla="*/ 1709058 h 1839686"/>
              <a:gd name="connsiteX8" fmla="*/ 664029 w 3657600"/>
              <a:gd name="connsiteY8" fmla="*/ 1698172 h 1839686"/>
              <a:gd name="connsiteX9" fmla="*/ 729343 w 3657600"/>
              <a:gd name="connsiteY9" fmla="*/ 1676400 h 1839686"/>
              <a:gd name="connsiteX10" fmla="*/ 783772 w 3657600"/>
              <a:gd name="connsiteY10" fmla="*/ 1665515 h 1839686"/>
              <a:gd name="connsiteX11" fmla="*/ 849086 w 3657600"/>
              <a:gd name="connsiteY11" fmla="*/ 1643743 h 1839686"/>
              <a:gd name="connsiteX12" fmla="*/ 914400 w 3657600"/>
              <a:gd name="connsiteY12" fmla="*/ 1632858 h 1839686"/>
              <a:gd name="connsiteX13" fmla="*/ 936172 w 3657600"/>
              <a:gd name="connsiteY13" fmla="*/ 1611086 h 1839686"/>
              <a:gd name="connsiteX14" fmla="*/ 1001486 w 3657600"/>
              <a:gd name="connsiteY14" fmla="*/ 1589315 h 1839686"/>
              <a:gd name="connsiteX15" fmla="*/ 1034143 w 3657600"/>
              <a:gd name="connsiteY15" fmla="*/ 1578429 h 1839686"/>
              <a:gd name="connsiteX16" fmla="*/ 1110343 w 3657600"/>
              <a:gd name="connsiteY16" fmla="*/ 1545772 h 1839686"/>
              <a:gd name="connsiteX17" fmla="*/ 1164772 w 3657600"/>
              <a:gd name="connsiteY17" fmla="*/ 1534886 h 1839686"/>
              <a:gd name="connsiteX18" fmla="*/ 1230086 w 3657600"/>
              <a:gd name="connsiteY18" fmla="*/ 1513115 h 1839686"/>
              <a:gd name="connsiteX19" fmla="*/ 1338943 w 3657600"/>
              <a:gd name="connsiteY19" fmla="*/ 1469572 h 1839686"/>
              <a:gd name="connsiteX20" fmla="*/ 1502229 w 3657600"/>
              <a:gd name="connsiteY20" fmla="*/ 1415143 h 1839686"/>
              <a:gd name="connsiteX21" fmla="*/ 1567543 w 3657600"/>
              <a:gd name="connsiteY21" fmla="*/ 1393372 h 1839686"/>
              <a:gd name="connsiteX22" fmla="*/ 1600200 w 3657600"/>
              <a:gd name="connsiteY22" fmla="*/ 1382486 h 1839686"/>
              <a:gd name="connsiteX23" fmla="*/ 1643743 w 3657600"/>
              <a:gd name="connsiteY23" fmla="*/ 1371600 h 1839686"/>
              <a:gd name="connsiteX24" fmla="*/ 1698172 w 3657600"/>
              <a:gd name="connsiteY24" fmla="*/ 1328058 h 1839686"/>
              <a:gd name="connsiteX25" fmla="*/ 1741715 w 3657600"/>
              <a:gd name="connsiteY25" fmla="*/ 1306286 h 1839686"/>
              <a:gd name="connsiteX26" fmla="*/ 1774372 w 3657600"/>
              <a:gd name="connsiteY26" fmla="*/ 1284515 h 1839686"/>
              <a:gd name="connsiteX27" fmla="*/ 1796143 w 3657600"/>
              <a:gd name="connsiteY27" fmla="*/ 1262743 h 1839686"/>
              <a:gd name="connsiteX28" fmla="*/ 1828800 w 3657600"/>
              <a:gd name="connsiteY28" fmla="*/ 1251858 h 1839686"/>
              <a:gd name="connsiteX29" fmla="*/ 1926772 w 3657600"/>
              <a:gd name="connsiteY29" fmla="*/ 1186543 h 1839686"/>
              <a:gd name="connsiteX30" fmla="*/ 1959429 w 3657600"/>
              <a:gd name="connsiteY30" fmla="*/ 1164772 h 1839686"/>
              <a:gd name="connsiteX31" fmla="*/ 2002972 w 3657600"/>
              <a:gd name="connsiteY31" fmla="*/ 1143000 h 1839686"/>
              <a:gd name="connsiteX32" fmla="*/ 2035629 w 3657600"/>
              <a:gd name="connsiteY32" fmla="*/ 1121229 h 1839686"/>
              <a:gd name="connsiteX33" fmla="*/ 2068286 w 3657600"/>
              <a:gd name="connsiteY33" fmla="*/ 1110343 h 1839686"/>
              <a:gd name="connsiteX34" fmla="*/ 2100943 w 3657600"/>
              <a:gd name="connsiteY34" fmla="*/ 1088572 h 1839686"/>
              <a:gd name="connsiteX35" fmla="*/ 2166258 w 3657600"/>
              <a:gd name="connsiteY35" fmla="*/ 1066800 h 1839686"/>
              <a:gd name="connsiteX36" fmla="*/ 2264229 w 3657600"/>
              <a:gd name="connsiteY36" fmla="*/ 1012372 h 1839686"/>
              <a:gd name="connsiteX37" fmla="*/ 2318658 w 3657600"/>
              <a:gd name="connsiteY37" fmla="*/ 979715 h 1839686"/>
              <a:gd name="connsiteX38" fmla="*/ 2340429 w 3657600"/>
              <a:gd name="connsiteY38" fmla="*/ 957943 h 1839686"/>
              <a:gd name="connsiteX39" fmla="*/ 2405743 w 3657600"/>
              <a:gd name="connsiteY39" fmla="*/ 914400 h 1839686"/>
              <a:gd name="connsiteX40" fmla="*/ 2460172 w 3657600"/>
              <a:gd name="connsiteY40" fmla="*/ 870858 h 1839686"/>
              <a:gd name="connsiteX41" fmla="*/ 2503715 w 3657600"/>
              <a:gd name="connsiteY41" fmla="*/ 827315 h 1839686"/>
              <a:gd name="connsiteX42" fmla="*/ 2525486 w 3657600"/>
              <a:gd name="connsiteY42" fmla="*/ 805543 h 1839686"/>
              <a:gd name="connsiteX43" fmla="*/ 2558143 w 3657600"/>
              <a:gd name="connsiteY43" fmla="*/ 783772 h 1839686"/>
              <a:gd name="connsiteX44" fmla="*/ 2601686 w 3657600"/>
              <a:gd name="connsiteY44" fmla="*/ 729343 h 1839686"/>
              <a:gd name="connsiteX45" fmla="*/ 2688772 w 3657600"/>
              <a:gd name="connsiteY45" fmla="*/ 653143 h 1839686"/>
              <a:gd name="connsiteX46" fmla="*/ 2721429 w 3657600"/>
              <a:gd name="connsiteY46" fmla="*/ 642258 h 1839686"/>
              <a:gd name="connsiteX47" fmla="*/ 2797629 w 3657600"/>
              <a:gd name="connsiteY47" fmla="*/ 576943 h 1839686"/>
              <a:gd name="connsiteX48" fmla="*/ 2819400 w 3657600"/>
              <a:gd name="connsiteY48" fmla="*/ 544286 h 1839686"/>
              <a:gd name="connsiteX49" fmla="*/ 2873829 w 3657600"/>
              <a:gd name="connsiteY49" fmla="*/ 500743 h 1839686"/>
              <a:gd name="connsiteX50" fmla="*/ 2906486 w 3657600"/>
              <a:gd name="connsiteY50" fmla="*/ 489858 h 1839686"/>
              <a:gd name="connsiteX51" fmla="*/ 2960915 w 3657600"/>
              <a:gd name="connsiteY51" fmla="*/ 446315 h 1839686"/>
              <a:gd name="connsiteX52" fmla="*/ 3026229 w 3657600"/>
              <a:gd name="connsiteY52" fmla="*/ 413658 h 1839686"/>
              <a:gd name="connsiteX53" fmla="*/ 3080658 w 3657600"/>
              <a:gd name="connsiteY53" fmla="*/ 370115 h 1839686"/>
              <a:gd name="connsiteX54" fmla="*/ 3156858 w 3657600"/>
              <a:gd name="connsiteY54" fmla="*/ 348343 h 1839686"/>
              <a:gd name="connsiteX55" fmla="*/ 3222172 w 3657600"/>
              <a:gd name="connsiteY55" fmla="*/ 326572 h 1839686"/>
              <a:gd name="connsiteX56" fmla="*/ 3254829 w 3657600"/>
              <a:gd name="connsiteY56" fmla="*/ 315686 h 1839686"/>
              <a:gd name="connsiteX57" fmla="*/ 3287486 w 3657600"/>
              <a:gd name="connsiteY57" fmla="*/ 304800 h 1839686"/>
              <a:gd name="connsiteX58" fmla="*/ 3309258 w 3657600"/>
              <a:gd name="connsiteY58" fmla="*/ 283029 h 1839686"/>
              <a:gd name="connsiteX59" fmla="*/ 3341915 w 3657600"/>
              <a:gd name="connsiteY59" fmla="*/ 272143 h 1839686"/>
              <a:gd name="connsiteX60" fmla="*/ 3385458 w 3657600"/>
              <a:gd name="connsiteY60" fmla="*/ 250372 h 1839686"/>
              <a:gd name="connsiteX61" fmla="*/ 3450772 w 3657600"/>
              <a:gd name="connsiteY61" fmla="*/ 228600 h 1839686"/>
              <a:gd name="connsiteX62" fmla="*/ 3516086 w 3657600"/>
              <a:gd name="connsiteY62" fmla="*/ 185058 h 1839686"/>
              <a:gd name="connsiteX63" fmla="*/ 3526972 w 3657600"/>
              <a:gd name="connsiteY63" fmla="*/ 141515 h 1839686"/>
              <a:gd name="connsiteX64" fmla="*/ 3570515 w 3657600"/>
              <a:gd name="connsiteY64" fmla="*/ 87086 h 1839686"/>
              <a:gd name="connsiteX65" fmla="*/ 3603172 w 3657600"/>
              <a:gd name="connsiteY65" fmla="*/ 65315 h 1839686"/>
              <a:gd name="connsiteX66" fmla="*/ 3614058 w 3657600"/>
              <a:gd name="connsiteY66" fmla="*/ 32658 h 1839686"/>
              <a:gd name="connsiteX67" fmla="*/ 3657600 w 3657600"/>
              <a:gd name="connsiteY67" fmla="*/ 0 h 183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657600" h="1839686">
                <a:moveTo>
                  <a:pt x="0" y="1839686"/>
                </a:moveTo>
                <a:cubicBezTo>
                  <a:pt x="18143" y="1836057"/>
                  <a:pt x="36579" y="1833668"/>
                  <a:pt x="54429" y="1828800"/>
                </a:cubicBezTo>
                <a:cubicBezTo>
                  <a:pt x="107018" y="1814457"/>
                  <a:pt x="152072" y="1790473"/>
                  <a:pt x="206829" y="1785258"/>
                </a:cubicBezTo>
                <a:cubicBezTo>
                  <a:pt x="264737" y="1779743"/>
                  <a:pt x="322943" y="1778001"/>
                  <a:pt x="381000" y="1774372"/>
                </a:cubicBezTo>
                <a:cubicBezTo>
                  <a:pt x="395514" y="1770743"/>
                  <a:pt x="410158" y="1767596"/>
                  <a:pt x="424543" y="1763486"/>
                </a:cubicBezTo>
                <a:cubicBezTo>
                  <a:pt x="488191" y="1745300"/>
                  <a:pt x="424166" y="1758732"/>
                  <a:pt x="500743" y="1741715"/>
                </a:cubicBezTo>
                <a:cubicBezTo>
                  <a:pt x="518805" y="1737701"/>
                  <a:pt x="537322" y="1735697"/>
                  <a:pt x="555172" y="1730829"/>
                </a:cubicBezTo>
                <a:cubicBezTo>
                  <a:pt x="577312" y="1724791"/>
                  <a:pt x="598222" y="1714624"/>
                  <a:pt x="620486" y="1709058"/>
                </a:cubicBezTo>
                <a:cubicBezTo>
                  <a:pt x="635000" y="1705429"/>
                  <a:pt x="649699" y="1702471"/>
                  <a:pt x="664029" y="1698172"/>
                </a:cubicBezTo>
                <a:cubicBezTo>
                  <a:pt x="686010" y="1691577"/>
                  <a:pt x="706840" y="1680900"/>
                  <a:pt x="729343" y="1676400"/>
                </a:cubicBezTo>
                <a:cubicBezTo>
                  <a:pt x="747486" y="1672772"/>
                  <a:pt x="765922" y="1670383"/>
                  <a:pt x="783772" y="1665515"/>
                </a:cubicBezTo>
                <a:cubicBezTo>
                  <a:pt x="805912" y="1659477"/>
                  <a:pt x="826449" y="1647516"/>
                  <a:pt x="849086" y="1643743"/>
                </a:cubicBezTo>
                <a:lnTo>
                  <a:pt x="914400" y="1632858"/>
                </a:lnTo>
                <a:cubicBezTo>
                  <a:pt x="921657" y="1625601"/>
                  <a:pt x="926992" y="1615676"/>
                  <a:pt x="936172" y="1611086"/>
                </a:cubicBezTo>
                <a:cubicBezTo>
                  <a:pt x="956698" y="1600823"/>
                  <a:pt x="979715" y="1596572"/>
                  <a:pt x="1001486" y="1589315"/>
                </a:cubicBezTo>
                <a:cubicBezTo>
                  <a:pt x="1012372" y="1585686"/>
                  <a:pt x="1024596" y="1584794"/>
                  <a:pt x="1034143" y="1578429"/>
                </a:cubicBezTo>
                <a:cubicBezTo>
                  <a:pt x="1076175" y="1550408"/>
                  <a:pt x="1057623" y="1557488"/>
                  <a:pt x="1110343" y="1545772"/>
                </a:cubicBezTo>
                <a:cubicBezTo>
                  <a:pt x="1128405" y="1541758"/>
                  <a:pt x="1146922" y="1539754"/>
                  <a:pt x="1164772" y="1534886"/>
                </a:cubicBezTo>
                <a:cubicBezTo>
                  <a:pt x="1186912" y="1528848"/>
                  <a:pt x="1230086" y="1513115"/>
                  <a:pt x="1230086" y="1513115"/>
                </a:cubicBezTo>
                <a:cubicBezTo>
                  <a:pt x="1277177" y="1466024"/>
                  <a:pt x="1229770" y="1505964"/>
                  <a:pt x="1338943" y="1469572"/>
                </a:cubicBezTo>
                <a:lnTo>
                  <a:pt x="1502229" y="1415143"/>
                </a:lnTo>
                <a:lnTo>
                  <a:pt x="1567543" y="1393372"/>
                </a:lnTo>
                <a:cubicBezTo>
                  <a:pt x="1578429" y="1389743"/>
                  <a:pt x="1589068" y="1385269"/>
                  <a:pt x="1600200" y="1382486"/>
                </a:cubicBezTo>
                <a:lnTo>
                  <a:pt x="1643743" y="1371600"/>
                </a:lnTo>
                <a:cubicBezTo>
                  <a:pt x="1667585" y="1347759"/>
                  <a:pt x="1666130" y="1346368"/>
                  <a:pt x="1698172" y="1328058"/>
                </a:cubicBezTo>
                <a:cubicBezTo>
                  <a:pt x="1712261" y="1320007"/>
                  <a:pt x="1727626" y="1314337"/>
                  <a:pt x="1741715" y="1306286"/>
                </a:cubicBezTo>
                <a:cubicBezTo>
                  <a:pt x="1753074" y="1299795"/>
                  <a:pt x="1764156" y="1292688"/>
                  <a:pt x="1774372" y="1284515"/>
                </a:cubicBezTo>
                <a:cubicBezTo>
                  <a:pt x="1782386" y="1278104"/>
                  <a:pt x="1787342" y="1268023"/>
                  <a:pt x="1796143" y="1262743"/>
                </a:cubicBezTo>
                <a:cubicBezTo>
                  <a:pt x="1805982" y="1256839"/>
                  <a:pt x="1817914" y="1255486"/>
                  <a:pt x="1828800" y="1251858"/>
                </a:cubicBezTo>
                <a:lnTo>
                  <a:pt x="1926772" y="1186543"/>
                </a:lnTo>
                <a:cubicBezTo>
                  <a:pt x="1937658" y="1179286"/>
                  <a:pt x="1947727" y="1170623"/>
                  <a:pt x="1959429" y="1164772"/>
                </a:cubicBezTo>
                <a:cubicBezTo>
                  <a:pt x="1973943" y="1157515"/>
                  <a:pt x="1988883" y="1151051"/>
                  <a:pt x="2002972" y="1143000"/>
                </a:cubicBezTo>
                <a:cubicBezTo>
                  <a:pt x="2014331" y="1136509"/>
                  <a:pt x="2023927" y="1127080"/>
                  <a:pt x="2035629" y="1121229"/>
                </a:cubicBezTo>
                <a:cubicBezTo>
                  <a:pt x="2045892" y="1116097"/>
                  <a:pt x="2058023" y="1115475"/>
                  <a:pt x="2068286" y="1110343"/>
                </a:cubicBezTo>
                <a:cubicBezTo>
                  <a:pt x="2079988" y="1104492"/>
                  <a:pt x="2088988" y="1093885"/>
                  <a:pt x="2100943" y="1088572"/>
                </a:cubicBezTo>
                <a:cubicBezTo>
                  <a:pt x="2121914" y="1079251"/>
                  <a:pt x="2147163" y="1079530"/>
                  <a:pt x="2166258" y="1066800"/>
                </a:cubicBezTo>
                <a:cubicBezTo>
                  <a:pt x="2241119" y="1016893"/>
                  <a:pt x="2206749" y="1031533"/>
                  <a:pt x="2264229" y="1012372"/>
                </a:cubicBezTo>
                <a:cubicBezTo>
                  <a:pt x="2319391" y="957207"/>
                  <a:pt x="2248002" y="1022108"/>
                  <a:pt x="2318658" y="979715"/>
                </a:cubicBezTo>
                <a:cubicBezTo>
                  <a:pt x="2327459" y="974435"/>
                  <a:pt x="2332219" y="964101"/>
                  <a:pt x="2340429" y="957943"/>
                </a:cubicBezTo>
                <a:cubicBezTo>
                  <a:pt x="2361362" y="942243"/>
                  <a:pt x="2387240" y="932902"/>
                  <a:pt x="2405743" y="914400"/>
                </a:cubicBezTo>
                <a:cubicBezTo>
                  <a:pt x="2479871" y="840276"/>
                  <a:pt x="2364029" y="953266"/>
                  <a:pt x="2460172" y="870858"/>
                </a:cubicBezTo>
                <a:cubicBezTo>
                  <a:pt x="2475757" y="857500"/>
                  <a:pt x="2489201" y="841829"/>
                  <a:pt x="2503715" y="827315"/>
                </a:cubicBezTo>
                <a:cubicBezTo>
                  <a:pt x="2510972" y="820058"/>
                  <a:pt x="2516946" y="811236"/>
                  <a:pt x="2525486" y="805543"/>
                </a:cubicBezTo>
                <a:cubicBezTo>
                  <a:pt x="2536372" y="798286"/>
                  <a:pt x="2547927" y="791945"/>
                  <a:pt x="2558143" y="783772"/>
                </a:cubicBezTo>
                <a:cubicBezTo>
                  <a:pt x="2591832" y="756821"/>
                  <a:pt x="2570824" y="765349"/>
                  <a:pt x="2601686" y="729343"/>
                </a:cubicBezTo>
                <a:cubicBezTo>
                  <a:pt x="2621921" y="705735"/>
                  <a:pt x="2660749" y="669156"/>
                  <a:pt x="2688772" y="653143"/>
                </a:cubicBezTo>
                <a:cubicBezTo>
                  <a:pt x="2698735" y="647450"/>
                  <a:pt x="2710543" y="645886"/>
                  <a:pt x="2721429" y="642258"/>
                </a:cubicBezTo>
                <a:cubicBezTo>
                  <a:pt x="2774223" y="589464"/>
                  <a:pt x="2747893" y="610101"/>
                  <a:pt x="2797629" y="576943"/>
                </a:cubicBezTo>
                <a:cubicBezTo>
                  <a:pt x="2804886" y="566057"/>
                  <a:pt x="2811227" y="554502"/>
                  <a:pt x="2819400" y="544286"/>
                </a:cubicBezTo>
                <a:cubicBezTo>
                  <a:pt x="2832898" y="527413"/>
                  <a:pt x="2854973" y="510171"/>
                  <a:pt x="2873829" y="500743"/>
                </a:cubicBezTo>
                <a:cubicBezTo>
                  <a:pt x="2884092" y="495611"/>
                  <a:pt x="2895600" y="493486"/>
                  <a:pt x="2906486" y="489858"/>
                </a:cubicBezTo>
                <a:cubicBezTo>
                  <a:pt x="2949851" y="424811"/>
                  <a:pt x="2902491" y="481370"/>
                  <a:pt x="2960915" y="446315"/>
                </a:cubicBezTo>
                <a:cubicBezTo>
                  <a:pt x="3030238" y="404721"/>
                  <a:pt x="2918833" y="440505"/>
                  <a:pt x="3026229" y="413658"/>
                </a:cubicBezTo>
                <a:cubicBezTo>
                  <a:pt x="3046481" y="393405"/>
                  <a:pt x="3053190" y="383849"/>
                  <a:pt x="3080658" y="370115"/>
                </a:cubicBezTo>
                <a:cubicBezTo>
                  <a:pt x="3098952" y="360968"/>
                  <a:pt x="3139417" y="353575"/>
                  <a:pt x="3156858" y="348343"/>
                </a:cubicBezTo>
                <a:cubicBezTo>
                  <a:pt x="3178839" y="341749"/>
                  <a:pt x="3200401" y="333829"/>
                  <a:pt x="3222172" y="326572"/>
                </a:cubicBezTo>
                <a:lnTo>
                  <a:pt x="3254829" y="315686"/>
                </a:lnTo>
                <a:lnTo>
                  <a:pt x="3287486" y="304800"/>
                </a:lnTo>
                <a:cubicBezTo>
                  <a:pt x="3294743" y="297543"/>
                  <a:pt x="3300457" y="288309"/>
                  <a:pt x="3309258" y="283029"/>
                </a:cubicBezTo>
                <a:cubicBezTo>
                  <a:pt x="3319097" y="277125"/>
                  <a:pt x="3331368" y="276663"/>
                  <a:pt x="3341915" y="272143"/>
                </a:cubicBezTo>
                <a:cubicBezTo>
                  <a:pt x="3356830" y="265751"/>
                  <a:pt x="3370391" y="256399"/>
                  <a:pt x="3385458" y="250372"/>
                </a:cubicBezTo>
                <a:cubicBezTo>
                  <a:pt x="3406766" y="241849"/>
                  <a:pt x="3431677" y="241330"/>
                  <a:pt x="3450772" y="228600"/>
                </a:cubicBezTo>
                <a:lnTo>
                  <a:pt x="3516086" y="185058"/>
                </a:lnTo>
                <a:cubicBezTo>
                  <a:pt x="3519715" y="170544"/>
                  <a:pt x="3521079" y="155266"/>
                  <a:pt x="3526972" y="141515"/>
                </a:cubicBezTo>
                <a:cubicBezTo>
                  <a:pt x="3534352" y="124295"/>
                  <a:pt x="3555248" y="99300"/>
                  <a:pt x="3570515" y="87086"/>
                </a:cubicBezTo>
                <a:cubicBezTo>
                  <a:pt x="3580731" y="78913"/>
                  <a:pt x="3592286" y="72572"/>
                  <a:pt x="3603172" y="65315"/>
                </a:cubicBezTo>
                <a:cubicBezTo>
                  <a:pt x="3606801" y="54429"/>
                  <a:pt x="3605944" y="40772"/>
                  <a:pt x="3614058" y="32658"/>
                </a:cubicBezTo>
                <a:cubicBezTo>
                  <a:pt x="3681310" y="-34594"/>
                  <a:pt x="3622564" y="70078"/>
                  <a:pt x="3657600" y="0"/>
                </a:cubicBezTo>
              </a:path>
            </a:pathLst>
          </a:cu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424070"/>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p:cNvPicPr>
            <a:picLocks noChangeAspect="1"/>
          </p:cNvPicPr>
          <p:nvPr/>
        </p:nvPicPr>
        <p:blipFill>
          <a:blip r:embed="rId4"/>
          <a:stretch>
            <a:fillRect/>
          </a:stretch>
        </p:blipFill>
        <p:spPr>
          <a:xfrm>
            <a:off x="578983" y="144461"/>
            <a:ext cx="7701606" cy="1248909"/>
          </a:xfrm>
          <a:prstGeom prst="rect">
            <a:avLst/>
          </a:prstGeom>
        </p:spPr>
      </p:pic>
      <p:sp>
        <p:nvSpPr>
          <p:cNvPr id="5" name="Прямоугольник 4"/>
          <p:cNvSpPr/>
          <p:nvPr/>
        </p:nvSpPr>
        <p:spPr>
          <a:xfrm>
            <a:off x="457199" y="1477167"/>
            <a:ext cx="8305800"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ем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дальше расположена галактика, тем больше скорость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её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удаления от Земли. На основании этого вывода ученики заключают, что данные галактики удаляются от Земли, при этом скорость удаления галактики пропорциональна расстоянию до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неё.</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7" name="Рисунок 6"/>
          <p:cNvPicPr>
            <a:picLocks noChangeAspect="1"/>
          </p:cNvPicPr>
          <p:nvPr/>
        </p:nvPicPr>
        <p:blipFill>
          <a:blip r:embed="rId5"/>
          <a:stretch>
            <a:fillRect/>
          </a:stretch>
        </p:blipFill>
        <p:spPr>
          <a:xfrm>
            <a:off x="578983" y="3545064"/>
            <a:ext cx="7967260" cy="1048707"/>
          </a:xfrm>
          <a:prstGeom prst="rect">
            <a:avLst/>
          </a:prstGeom>
        </p:spPr>
      </p:pic>
      <p:sp>
        <p:nvSpPr>
          <p:cNvPr id="8" name="Прямоугольник 7"/>
          <p:cNvSpPr/>
          <p:nvPr/>
        </p:nvSpPr>
        <p:spPr>
          <a:xfrm>
            <a:off x="578983" y="4755608"/>
            <a:ext cx="8022092"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Чем дальше находится галактика, тем быстрее она удаляется от наблюдателя. Следовательно, этот факт свидетельствует о расширении Вселенной.</a:t>
            </a:r>
          </a:p>
        </p:txBody>
      </p:sp>
    </p:spTree>
    <p:extLst>
      <p:ext uri="{BB962C8B-B14F-4D97-AF65-F5344CB8AC3E}">
        <p14:creationId xmlns:p14="http://schemas.microsoft.com/office/powerpoint/2010/main" val="1020173928"/>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4"/>
          <a:stretch>
            <a:fillRect/>
          </a:stretch>
        </p:blipFill>
        <p:spPr>
          <a:xfrm>
            <a:off x="416378" y="211136"/>
            <a:ext cx="7739613" cy="1073377"/>
          </a:xfrm>
          <a:prstGeom prst="rect">
            <a:avLst/>
          </a:prstGeom>
        </p:spPr>
      </p:pic>
      <mc:AlternateContent xmlns:mc="http://schemas.openxmlformats.org/markup-compatibility/2006" xmlns:a14="http://schemas.microsoft.com/office/drawing/2010/main">
        <mc:Choice Requires="a14">
          <p:sp>
            <p:nvSpPr>
              <p:cNvPr id="4" name="Прямоугольник 3"/>
              <p:cNvSpPr/>
              <p:nvPr/>
            </p:nvSpPr>
            <p:spPr>
              <a:xfrm>
                <a:off x="416378" y="1746178"/>
                <a:ext cx="8324851" cy="1616533"/>
              </a:xfrm>
              <a:prstGeom prst="rect">
                <a:avLst/>
              </a:prstGeom>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Значение </a:t>
                </a:r>
                <a:r>
                  <a:rPr kumimoji="0" lang="ru-RU"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постоянной Хаббла выражается в км/(</a:t>
                </a:r>
                <a:r>
                  <a:rPr kumimoji="0" lang="ru-RU" sz="1800"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с∙Мпк</a:t>
                </a:r>
                <a:r>
                  <a:rPr kumimoji="0" lang="ru-RU"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Поэтому значения расстояний до галактик будут получены в </a:t>
                </a:r>
                <a:r>
                  <a:rPr kumimoji="0" lang="ru-RU" sz="1800"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Мпк</a:t>
                </a:r>
                <a:r>
                  <a:rPr kumimoji="0" lang="ru-RU"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тогда как в таблицу требуется занести результаты в миллионах световых лет. Вспоминаем: 1 </a:t>
                </a:r>
                <a:r>
                  <a:rPr kumimoji="0" lang="ru-RU" sz="1800"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пк</a:t>
                </a:r>
                <a:r>
                  <a:rPr kumimoji="0" lang="ru-RU"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 3,26 световых года. Следовательно, чтобы получить результат в световых годах, следует полученное по формуле </a:t>
                </a:r>
                <a:r>
                  <a:rPr kumimoji="0" lang="ru-RU" sz="1800" b="0"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расстояние: </a:t>
                </a:r>
                <a14:m>
                  <m:oMath xmlns:m="http://schemas.openxmlformats.org/officeDocument/2006/math">
                    <m:r>
                      <a:rPr kumimoji="0" lang="en-US" sz="1800" b="0" i="1" u="none" strike="noStrike" kern="1200" cap="none" spc="0" normalizeH="0" baseline="0" noProof="0" smtClean="0">
                        <a:ln>
                          <a:noFill/>
                        </a:ln>
                        <a:solidFill>
                          <a:srgbClr val="000000"/>
                        </a:solidFill>
                        <a:effectLst>
                          <a:outerShdw blurRad="38100" dist="38100" dir="2700000" algn="tl">
                            <a:srgbClr val="000000">
                              <a:alpha val="43137"/>
                            </a:srgbClr>
                          </a:outerShdw>
                        </a:effectLst>
                        <a:uLnTx/>
                        <a:uFillTx/>
                        <a:latin typeface="Cambria Math" panose="02040503050406030204" pitchFamily="18" charset="0"/>
                        <a:ea typeface="+mn-ea"/>
                        <a:cs typeface="+mn-cs"/>
                      </a:rPr>
                      <m:t>𝑟</m:t>
                    </m:r>
                    <m:r>
                      <a:rPr kumimoji="0" lang="en-US" sz="1800" b="0" i="1" u="none" strike="noStrike" kern="1200" cap="none" spc="0" normalizeH="0" baseline="0" noProof="0" smtClean="0">
                        <a:ln>
                          <a:noFill/>
                        </a:ln>
                        <a:solidFill>
                          <a:srgbClr val="000000"/>
                        </a:solidFill>
                        <a:effectLst>
                          <a:outerShdw blurRad="38100" dist="38100" dir="2700000" algn="tl">
                            <a:srgbClr val="000000">
                              <a:alpha val="43137"/>
                            </a:srgbClr>
                          </a:outerShdw>
                        </a:effectLst>
                        <a:uLnTx/>
                        <a:uFillTx/>
                        <a:latin typeface="Cambria Math" panose="02040503050406030204" pitchFamily="18" charset="0"/>
                        <a:ea typeface="+mn-ea"/>
                        <a:cs typeface="+mn-cs"/>
                      </a:rPr>
                      <m:t>= </m:t>
                    </m:r>
                    <m:f>
                      <m:fPr>
                        <m:ctrlPr>
                          <a:rPr kumimoji="0" lang="en-US" sz="1800" b="0" i="1" u="none" strike="noStrike" kern="1200" cap="none" spc="0" normalizeH="0" baseline="0" noProof="0" smtClean="0">
                            <a:ln>
                              <a:noFill/>
                            </a:ln>
                            <a:solidFill>
                              <a:srgbClr val="000000"/>
                            </a:solidFill>
                            <a:effectLst>
                              <a:outerShdw blurRad="38100" dist="38100" dir="2700000" algn="tl">
                                <a:srgbClr val="000000">
                                  <a:alpha val="43137"/>
                                </a:srgbClr>
                              </a:outerShdw>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srgbClr val="000000"/>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𝜐</m:t>
                        </m:r>
                      </m:num>
                      <m:den>
                        <m:r>
                          <a:rPr kumimoji="0" lang="en-US" sz="1800" b="0" i="1" u="none" strike="noStrike" kern="1200" cap="none" spc="0" normalizeH="0" baseline="0" noProof="0" smtClean="0">
                            <a:ln>
                              <a:noFill/>
                            </a:ln>
                            <a:solidFill>
                              <a:srgbClr val="000000"/>
                            </a:solidFill>
                            <a:effectLst>
                              <a:outerShdw blurRad="38100" dist="38100" dir="2700000" algn="tl">
                                <a:srgbClr val="000000">
                                  <a:alpha val="43137"/>
                                </a:srgbClr>
                              </a:outerShdw>
                            </a:effectLst>
                            <a:uLnTx/>
                            <a:uFillTx/>
                            <a:latin typeface="Cambria Math" panose="02040503050406030204" pitchFamily="18" charset="0"/>
                            <a:ea typeface="+mn-ea"/>
                            <a:cs typeface="+mn-cs"/>
                          </a:rPr>
                          <m:t>𝐻</m:t>
                        </m:r>
                      </m:den>
                    </m:f>
                  </m:oMath>
                </a14:m>
                <a:r>
                  <a:rPr kumimoji="0" lang="ru-RU" sz="1800" b="0"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kumimoji="0" lang="ru-RU"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умножить на 3,26. </a:t>
                </a: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mc:Choice>
        <mc:Fallback xmlns="">
          <p:sp>
            <p:nvSpPr>
              <p:cNvPr id="4" name="Прямоугольник 3"/>
              <p:cNvSpPr>
                <a:spLocks noRot="1" noChangeAspect="1" noMove="1" noResize="1" noEditPoints="1" noAdjustHandles="1" noChangeArrowheads="1" noChangeShapeType="1" noTextEdit="1"/>
              </p:cNvSpPr>
              <p:nvPr/>
            </p:nvSpPr>
            <p:spPr>
              <a:xfrm>
                <a:off x="416378" y="1746178"/>
                <a:ext cx="8324851" cy="1616533"/>
              </a:xfrm>
              <a:prstGeom prst="rect">
                <a:avLst/>
              </a:prstGeom>
              <a:blipFill>
                <a:blip r:embed="rId5"/>
                <a:stretch>
                  <a:fillRect l="-585" t="-1866"/>
                </a:stretch>
              </a:blipFill>
              <a:ln>
                <a:solidFill>
                  <a:srgbClr val="FF0000"/>
                </a:solidFill>
              </a:ln>
            </p:spPr>
            <p:txBody>
              <a:bodyPr/>
              <a:lstStyle/>
              <a:p>
                <a:r>
                  <a:rPr lang="ru-RU">
                    <a:noFill/>
                  </a:rPr>
                  <a:t> </a:t>
                </a:r>
              </a:p>
            </p:txBody>
          </p:sp>
        </mc:Fallback>
      </mc:AlternateContent>
      <p:sp>
        <p:nvSpPr>
          <p:cNvPr id="5" name="TextBox 4"/>
          <p:cNvSpPr txBox="1"/>
          <p:nvPr/>
        </p:nvSpPr>
        <p:spPr>
          <a:xfrm>
            <a:off x="3168000" y="1284513"/>
            <a:ext cx="2821606" cy="461665"/>
          </a:xfrm>
          <a:prstGeom prst="rect">
            <a:avLst/>
          </a:prstGeom>
          <a:solidFill>
            <a:srgbClr val="FF0000"/>
          </a:solidFill>
          <a:ln>
            <a:solidFill>
              <a:srgbClr val="FF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ОБРАТИТЕ ВНИМАНИЕ</a:t>
            </a:r>
            <a:endParaRPr kumimoji="0" lang="ru-RU"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6" name="Прямоугольник 5"/>
          <p:cNvSpPr/>
          <p:nvPr/>
        </p:nvSpPr>
        <p:spPr>
          <a:xfrm>
            <a:off x="131988" y="3464397"/>
            <a:ext cx="8893629" cy="1200329"/>
          </a:xfrm>
          <a:prstGeom prst="rect">
            <a:avLst/>
          </a:prstGeom>
          <a:ln w="50800">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Примечание: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учебнике используется значение постоянной Хаббла Н =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75</a:t>
            </a:r>
            <a:r>
              <a:rPr kumimoji="0" lang="en-US"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км</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ru-RU" sz="1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с∙Мпк</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В тетради-практикуме мы используем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уточнённое</a:t>
            </a:r>
            <a:r>
              <a:rPr kumimoji="0" lang="en-US"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значение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 = 68 км/(</a:t>
            </a:r>
            <a:r>
              <a:rPr kumimoji="0" lang="ru-RU" sz="1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с∙Мпк</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Расхождение в значениях связано с непрерывно ведущимися исследованиями по всё более точному определению постоянной Хаббла.</a:t>
            </a:r>
          </a:p>
        </p:txBody>
      </p:sp>
      <p:pic>
        <p:nvPicPr>
          <p:cNvPr id="7" name="Рисунок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6720" y="4766412"/>
            <a:ext cx="6134166" cy="1897620"/>
          </a:xfrm>
          <a:prstGeom prst="rect">
            <a:avLst/>
          </a:prstGeom>
        </p:spPr>
      </p:pic>
    </p:spTree>
    <p:extLst>
      <p:ext uri="{BB962C8B-B14F-4D97-AF65-F5344CB8AC3E}">
        <p14:creationId xmlns:p14="http://schemas.microsoft.com/office/powerpoint/2010/main" val="578025810"/>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Овал 4"/>
          <p:cNvSpPr/>
          <p:nvPr/>
        </p:nvSpPr>
        <p:spPr>
          <a:xfrm>
            <a:off x="326571" y="283028"/>
            <a:ext cx="3418114" cy="1480457"/>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Impact" panose="020B0806030902050204" pitchFamily="34" charset="0"/>
                <a:ea typeface="+mn-ea"/>
                <a:cs typeface="+mn-cs"/>
              </a:rPr>
              <a:t>В МИРЕ ЭКЗОПЛАНЕТ</a:t>
            </a:r>
            <a:endParaRPr kumimoji="0" lang="en-US" sz="32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8891" y="4022809"/>
            <a:ext cx="2037137" cy="1250781"/>
          </a:xfrm>
          <a:prstGeom prst="rect">
            <a:avLst/>
          </a:prstGeom>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172" y="1763485"/>
            <a:ext cx="5192486" cy="3418387"/>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473" y="3091543"/>
            <a:ext cx="2193607" cy="3581399"/>
          </a:xfrm>
          <a:prstGeom prst="rect">
            <a:avLst/>
          </a:prstGeom>
        </p:spPr>
      </p:pic>
    </p:spTree>
    <p:extLst>
      <p:ext uri="{BB962C8B-B14F-4D97-AF65-F5344CB8AC3E}">
        <p14:creationId xmlns:p14="http://schemas.microsoft.com/office/powerpoint/2010/main" val="383729380"/>
      </p:ext>
    </p:extLst>
  </p:cSld>
  <p:clrMapOvr>
    <a:masterClrMapping/>
  </p:clrMapOvr>
  <p:transition spd="slow">
    <p:cove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44142" y="119744"/>
            <a:ext cx="5655715" cy="707886"/>
          </a:xfrm>
          <a:prstGeom prst="rect">
            <a:avLst/>
          </a:prstGeom>
          <a:solidFill>
            <a:srgbClr val="0070C0"/>
          </a:solidFill>
          <a:ln>
            <a:solidFill>
              <a:srgbClr val="0070C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ЧТО ТАКОЕ ЭКЗОПЛАНЕТА?</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642" y="923682"/>
            <a:ext cx="3731444" cy="2492169"/>
          </a:xfrm>
          <a:prstGeom prst="rect">
            <a:avLst/>
          </a:prstGeom>
        </p:spPr>
      </p:pic>
      <p:sp>
        <p:nvSpPr>
          <p:cNvPr id="5" name="Прямоугольник 4"/>
          <p:cNvSpPr/>
          <p:nvPr/>
        </p:nvSpPr>
        <p:spPr>
          <a:xfrm>
            <a:off x="4038599" y="923682"/>
            <a:ext cx="498565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Экзопланета – это </a:t>
            </a:r>
            <a:r>
              <a:rPr kumimoji="0" lang="ru-RU"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планета, которая находится за пределами солнечной системы.</a:t>
            </a:r>
          </a:p>
        </p:txBody>
      </p:sp>
      <p:sp>
        <p:nvSpPr>
          <p:cNvPr id="7" name="Прямоугольник 6"/>
          <p:cNvSpPr/>
          <p:nvPr/>
        </p:nvSpPr>
        <p:spPr>
          <a:xfrm>
            <a:off x="163286" y="3415851"/>
            <a:ext cx="3875313" cy="20621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«Миры возникают следующим образом: много тел всех видов и форм бесконечно двигаются в пространстве, сближаясь друг с другом и участвуя в отдельном водовороте, в котором они сталкиваются и расходятся, разделяясь, повторяя весь путь снова…»</a:t>
            </a:r>
            <a:endParaRPr kumimoji="0" lang="en-US" sz="16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600" b="1"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Левкипп</a:t>
            </a:r>
            <a:r>
              <a:rPr kumimoji="0" lang="ru-RU" sz="1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(~480-420 до н.э.)</a:t>
            </a:r>
          </a:p>
        </p:txBody>
      </p:sp>
      <p:grpSp>
        <p:nvGrpSpPr>
          <p:cNvPr id="8" name="Группа 7"/>
          <p:cNvGrpSpPr/>
          <p:nvPr/>
        </p:nvGrpSpPr>
        <p:grpSpPr>
          <a:xfrm>
            <a:off x="4076697" y="2340429"/>
            <a:ext cx="4909459" cy="3600986"/>
            <a:chOff x="4076697" y="2340429"/>
            <a:chExt cx="4909459" cy="3600986"/>
          </a:xfrm>
        </p:grpSpPr>
        <p:sp>
          <p:nvSpPr>
            <p:cNvPr id="10" name="Прямоугольник 9"/>
            <p:cNvSpPr/>
            <p:nvPr/>
          </p:nvSpPr>
          <p:spPr>
            <a:xfrm>
              <a:off x="4076697" y="2802094"/>
              <a:ext cx="4909459" cy="3139321"/>
            </a:xfrm>
            <a:prstGeom prst="rect">
              <a:avLst/>
            </a:prstGeom>
            <a:ln w="44450">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Во время подготовки запуска советской автоматической станции к одной из планет возникли проблемы с излишком веса исследовательской аппаратуры. Королёв, изучив чертежи, захотел проверить прибор, который должен был сообщить по радио о наличии или отсутствии органической жизни на планете. Прибор был вывезен в выжженную степь недалеко от космодрома, а затем передал, что жизни на Земле нет, что и послужило причиной его исключения из миссии.</a:t>
              </a:r>
            </a:p>
          </p:txBody>
        </p:sp>
        <p:sp>
          <p:nvSpPr>
            <p:cNvPr id="6" name="TextBox 5"/>
            <p:cNvSpPr txBox="1"/>
            <p:nvPr/>
          </p:nvSpPr>
          <p:spPr>
            <a:xfrm>
              <a:off x="5229627" y="2340429"/>
              <a:ext cx="2603598" cy="461665"/>
            </a:xfrm>
            <a:prstGeom prst="rect">
              <a:avLst/>
            </a:prstGeom>
            <a:noFill/>
            <a:ln w="44450">
              <a:solidFill>
                <a:srgbClr val="FF0000"/>
              </a:solidFill>
              <a:prstDash val="lg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rPr>
                <a:t>ИНТЕРЕСНЫЙ ФАКТ</a:t>
              </a:r>
            </a:p>
          </p:txBody>
        </p:sp>
      </p:grpSp>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2677026"/>
      </p:ext>
    </p:extLst>
  </p:cSld>
  <p:clrMapOvr>
    <a:masterClrMapping/>
  </p:clrMapOvr>
  <p:transition spd="slow">
    <p:cove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655" y="97089"/>
            <a:ext cx="2093459" cy="3621118"/>
          </a:xfrm>
          <a:prstGeom prst="rect">
            <a:avLst/>
          </a:prstGeom>
        </p:spPr>
      </p:pic>
      <p:sp>
        <p:nvSpPr>
          <p:cNvPr id="3" name="Прямоугольник 2"/>
          <p:cNvSpPr/>
          <p:nvPr/>
        </p:nvSpPr>
        <p:spPr>
          <a:xfrm>
            <a:off x="181655" y="3718205"/>
            <a:ext cx="2093459" cy="832023"/>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Давид </a:t>
            </a:r>
            <a:r>
              <a:rPr kumimoji="0" lang="ru-RU" sz="1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Сугарский</a:t>
            </a:r>
            <a:endParaRPr kumimoji="0" lang="ru-RU"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американский астрофизик</a:t>
            </a:r>
          </a:p>
        </p:txBody>
      </p:sp>
      <p:sp>
        <p:nvSpPr>
          <p:cNvPr id="5" name="TextBox 4"/>
          <p:cNvSpPr txBox="1"/>
          <p:nvPr/>
        </p:nvSpPr>
        <p:spPr>
          <a:xfrm>
            <a:off x="2357573" y="54310"/>
            <a:ext cx="6204857" cy="646331"/>
          </a:xfrm>
          <a:prstGeom prst="rect">
            <a:avLst/>
          </a:prstGeom>
          <a:solidFill>
            <a:srgbClr val="0070C0"/>
          </a:solidFill>
          <a:ln>
            <a:solidFill>
              <a:srgbClr val="0070C0"/>
            </a:solidFill>
          </a:ln>
          <a:scene3d>
            <a:camera prst="orthographicFront"/>
            <a:lightRig rig="threePt" dir="t"/>
          </a:scene3d>
          <a:sp3d>
            <a:bevelT w="139700" h="139700" prst="divo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rPr>
              <a:t>КЛАССИФИКАЦИЯ</a:t>
            </a: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rPr>
              <a:t> </a:t>
            </a:r>
            <a:r>
              <a:rPr kumimoji="0" lang="ru-RU"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rPr>
              <a:t>ЭКЗОПЛАНЕТ</a:t>
            </a:r>
          </a:p>
        </p:txBody>
      </p:sp>
      <p:sp>
        <p:nvSpPr>
          <p:cNvPr id="6" name="Овал 5"/>
          <p:cNvSpPr/>
          <p:nvPr/>
        </p:nvSpPr>
        <p:spPr>
          <a:xfrm>
            <a:off x="2357573" y="884042"/>
            <a:ext cx="3004456" cy="1121229"/>
          </a:xfrm>
          <a:prstGeom prst="ellipse">
            <a:avLst/>
          </a:prstGeom>
          <a:solidFill>
            <a:schemeClr val="accent6">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ГАЗОВЫЕ ЭКЗОПЛАНЕТЫ</a:t>
            </a:r>
          </a:p>
        </p:txBody>
      </p:sp>
      <p:sp>
        <p:nvSpPr>
          <p:cNvPr id="7" name="TextBox 6"/>
          <p:cNvSpPr txBox="1"/>
          <p:nvPr/>
        </p:nvSpPr>
        <p:spPr>
          <a:xfrm>
            <a:off x="2501608" y="2089062"/>
            <a:ext cx="2716385" cy="369332"/>
          </a:xfrm>
          <a:prstGeom prst="rect">
            <a:avLst/>
          </a:prstGeom>
          <a:noFill/>
          <a:ln>
            <a:solidFill>
              <a:schemeClr val="accent6">
                <a:lumMod val="7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ХОЛОДНЫЙ ЮПИТЕР</a:t>
            </a:r>
          </a:p>
        </p:txBody>
      </p:sp>
      <p:sp>
        <p:nvSpPr>
          <p:cNvPr id="8" name="TextBox 7"/>
          <p:cNvSpPr txBox="1"/>
          <p:nvPr/>
        </p:nvSpPr>
        <p:spPr>
          <a:xfrm>
            <a:off x="2631546" y="2572591"/>
            <a:ext cx="2456506" cy="369332"/>
          </a:xfrm>
          <a:prstGeom prst="rect">
            <a:avLst/>
          </a:prstGeom>
          <a:noFill/>
          <a:ln>
            <a:solidFill>
              <a:schemeClr val="accent6">
                <a:lumMod val="7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ГОРЯЧИЙ ЮПИТЕР</a:t>
            </a:r>
          </a:p>
        </p:txBody>
      </p:sp>
      <p:sp>
        <p:nvSpPr>
          <p:cNvPr id="9" name="TextBox 8"/>
          <p:cNvSpPr txBox="1"/>
          <p:nvPr/>
        </p:nvSpPr>
        <p:spPr>
          <a:xfrm>
            <a:off x="2692300" y="3084992"/>
            <a:ext cx="2334998" cy="369332"/>
          </a:xfrm>
          <a:prstGeom prst="rect">
            <a:avLst/>
          </a:prstGeom>
          <a:noFill/>
          <a:ln>
            <a:solidFill>
              <a:schemeClr val="accent6">
                <a:lumMod val="7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ГОРЯЧИЙ САТУРН</a:t>
            </a:r>
          </a:p>
        </p:txBody>
      </p:sp>
      <p:sp>
        <p:nvSpPr>
          <p:cNvPr id="10" name="TextBox 9"/>
          <p:cNvSpPr txBox="1"/>
          <p:nvPr/>
        </p:nvSpPr>
        <p:spPr>
          <a:xfrm>
            <a:off x="2501607" y="3575628"/>
            <a:ext cx="2665089" cy="369332"/>
          </a:xfrm>
          <a:prstGeom prst="rect">
            <a:avLst/>
          </a:prstGeom>
          <a:noFill/>
          <a:ln>
            <a:solidFill>
              <a:schemeClr val="accent6">
                <a:lumMod val="7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ХОЛОДНЫЙ НЕПТУН</a:t>
            </a:r>
          </a:p>
        </p:txBody>
      </p:sp>
      <p:sp>
        <p:nvSpPr>
          <p:cNvPr id="11" name="TextBox 10"/>
          <p:cNvSpPr txBox="1"/>
          <p:nvPr/>
        </p:nvSpPr>
        <p:spPr>
          <a:xfrm>
            <a:off x="2657194" y="4065766"/>
            <a:ext cx="2405210" cy="369332"/>
          </a:xfrm>
          <a:prstGeom prst="rect">
            <a:avLst/>
          </a:prstGeom>
          <a:noFill/>
          <a:ln>
            <a:solidFill>
              <a:schemeClr val="accent6">
                <a:lumMod val="7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ГОРЯЧИЙ НЕПТУН</a:t>
            </a:r>
          </a:p>
        </p:txBody>
      </p:sp>
      <p:sp>
        <p:nvSpPr>
          <p:cNvPr id="12" name="TextBox 11"/>
          <p:cNvSpPr txBox="1"/>
          <p:nvPr/>
        </p:nvSpPr>
        <p:spPr>
          <a:xfrm>
            <a:off x="2520425" y="4566797"/>
            <a:ext cx="2678747" cy="369332"/>
          </a:xfrm>
          <a:prstGeom prst="rect">
            <a:avLst/>
          </a:prstGeom>
          <a:noFill/>
          <a:ln>
            <a:solidFill>
              <a:schemeClr val="accent6">
                <a:lumMod val="7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ГЕЛИЕВАЯ ПЛАНЕТА</a:t>
            </a:r>
          </a:p>
        </p:txBody>
      </p:sp>
      <p:sp>
        <p:nvSpPr>
          <p:cNvPr id="13" name="TextBox 12"/>
          <p:cNvSpPr txBox="1"/>
          <p:nvPr/>
        </p:nvSpPr>
        <p:spPr>
          <a:xfrm>
            <a:off x="2765493" y="5057760"/>
            <a:ext cx="2137316" cy="369332"/>
          </a:xfrm>
          <a:prstGeom prst="rect">
            <a:avLst/>
          </a:prstGeom>
          <a:noFill/>
          <a:ln>
            <a:solidFill>
              <a:schemeClr val="accent6">
                <a:lumMod val="7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СУПЕР-ЮПИТЕР</a:t>
            </a:r>
          </a:p>
        </p:txBody>
      </p:sp>
      <p:sp>
        <p:nvSpPr>
          <p:cNvPr id="14" name="TextBox 13"/>
          <p:cNvSpPr txBox="1"/>
          <p:nvPr/>
        </p:nvSpPr>
        <p:spPr>
          <a:xfrm>
            <a:off x="2670136" y="5531398"/>
            <a:ext cx="2381293" cy="369332"/>
          </a:xfrm>
          <a:prstGeom prst="rect">
            <a:avLst/>
          </a:prstGeom>
          <a:noFill/>
          <a:ln>
            <a:solidFill>
              <a:schemeClr val="accent6">
                <a:lumMod val="7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ЛЕДЯНОЙ ГИГАНТ</a:t>
            </a:r>
          </a:p>
        </p:txBody>
      </p:sp>
      <p:sp>
        <p:nvSpPr>
          <p:cNvPr id="15" name="Овал 14"/>
          <p:cNvSpPr/>
          <p:nvPr/>
        </p:nvSpPr>
        <p:spPr>
          <a:xfrm>
            <a:off x="5666829" y="884041"/>
            <a:ext cx="3004456" cy="1121229"/>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ЭКЗОПЛАНЕТЫ</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ЗЕМНОГО ТИПА</a:t>
            </a:r>
          </a:p>
        </p:txBody>
      </p:sp>
      <p:sp>
        <p:nvSpPr>
          <p:cNvPr id="16" name="TextBox 15"/>
          <p:cNvSpPr txBox="1"/>
          <p:nvPr/>
        </p:nvSpPr>
        <p:spPr>
          <a:xfrm>
            <a:off x="6255281" y="2086313"/>
            <a:ext cx="1827552" cy="369332"/>
          </a:xfrm>
          <a:prstGeom prst="rect">
            <a:avLst/>
          </a:prstGeom>
          <a:no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СУПЕРЗЕМЛЯ</a:t>
            </a:r>
          </a:p>
        </p:txBody>
      </p:sp>
      <p:sp>
        <p:nvSpPr>
          <p:cNvPr id="18" name="TextBox 17"/>
          <p:cNvSpPr txBox="1"/>
          <p:nvPr/>
        </p:nvSpPr>
        <p:spPr>
          <a:xfrm>
            <a:off x="6333155" y="2572591"/>
            <a:ext cx="1671804" cy="369332"/>
          </a:xfrm>
          <a:prstGeom prst="rect">
            <a:avLst/>
          </a:prstGeom>
          <a:no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МЕГАЗЕМЛЯ</a:t>
            </a:r>
          </a:p>
        </p:txBody>
      </p:sp>
      <p:sp>
        <p:nvSpPr>
          <p:cNvPr id="19" name="TextBox 18"/>
          <p:cNvSpPr txBox="1"/>
          <p:nvPr/>
        </p:nvSpPr>
        <p:spPr>
          <a:xfrm>
            <a:off x="6282436" y="3084992"/>
            <a:ext cx="1773242" cy="369332"/>
          </a:xfrm>
          <a:prstGeom prst="rect">
            <a:avLst/>
          </a:prstGeom>
          <a:no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МИНИЗЕМЛЯ</a:t>
            </a:r>
          </a:p>
        </p:txBody>
      </p:sp>
      <p:sp>
        <p:nvSpPr>
          <p:cNvPr id="20" name="TextBox 19"/>
          <p:cNvSpPr txBox="1"/>
          <p:nvPr/>
        </p:nvSpPr>
        <p:spPr>
          <a:xfrm>
            <a:off x="6034900" y="3575628"/>
            <a:ext cx="2268313" cy="369332"/>
          </a:xfrm>
          <a:prstGeom prst="rect">
            <a:avLst/>
          </a:prstGeom>
          <a:no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ПЛАНЕТА-ОКЕАН</a:t>
            </a:r>
          </a:p>
        </p:txBody>
      </p:sp>
      <p:sp>
        <p:nvSpPr>
          <p:cNvPr id="21" name="TextBox 20"/>
          <p:cNvSpPr txBox="1"/>
          <p:nvPr/>
        </p:nvSpPr>
        <p:spPr>
          <a:xfrm>
            <a:off x="5544283" y="4092263"/>
            <a:ext cx="3249544" cy="369332"/>
          </a:xfrm>
          <a:prstGeom prst="rect">
            <a:avLst/>
          </a:prstGeom>
          <a:no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ХТОНИЧЕСКАЯ ПЛАНЕТА</a:t>
            </a:r>
          </a:p>
        </p:txBody>
      </p:sp>
      <p:sp>
        <p:nvSpPr>
          <p:cNvPr id="22" name="TextBox 21"/>
          <p:cNvSpPr txBox="1"/>
          <p:nvPr/>
        </p:nvSpPr>
        <p:spPr>
          <a:xfrm>
            <a:off x="5604397" y="4566797"/>
            <a:ext cx="3129318" cy="369332"/>
          </a:xfrm>
          <a:prstGeom prst="rect">
            <a:avLst/>
          </a:prstGeom>
          <a:no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БЕЗЪЯДЕРНАЯ ПЛАНЕТА</a:t>
            </a:r>
          </a:p>
        </p:txBody>
      </p:sp>
      <p:sp>
        <p:nvSpPr>
          <p:cNvPr id="23" name="TextBox 22"/>
          <p:cNvSpPr txBox="1"/>
          <p:nvPr/>
        </p:nvSpPr>
        <p:spPr>
          <a:xfrm>
            <a:off x="5796949" y="5057760"/>
            <a:ext cx="2744213" cy="369332"/>
          </a:xfrm>
          <a:prstGeom prst="rect">
            <a:avLst/>
          </a:prstGeom>
          <a:no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ЖЕЛЕЗНАЯ ПЛАНЕТА</a:t>
            </a:r>
          </a:p>
        </p:txBody>
      </p:sp>
      <p:sp>
        <p:nvSpPr>
          <p:cNvPr id="24" name="TextBox 23"/>
          <p:cNvSpPr txBox="1"/>
          <p:nvPr/>
        </p:nvSpPr>
        <p:spPr>
          <a:xfrm>
            <a:off x="5681171" y="5531398"/>
            <a:ext cx="2990114" cy="369332"/>
          </a:xfrm>
          <a:prstGeom prst="rect">
            <a:avLst/>
          </a:prstGeom>
          <a:no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УГЛЕРОДНАЯ ПЛАНЕТА</a:t>
            </a:r>
          </a:p>
        </p:txBody>
      </p:sp>
      <p:pic>
        <p:nvPicPr>
          <p:cNvPr id="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4807950"/>
      </p:ext>
    </p:extLst>
  </p:cSld>
  <p:clrMapOvr>
    <a:masterClrMapping/>
  </p:clrMapOvr>
  <p:transition spd="slow">
    <p:cove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1863" y="130628"/>
            <a:ext cx="6380273" cy="646331"/>
          </a:xfrm>
          <a:prstGeom prst="rect">
            <a:avLst/>
          </a:prstGeom>
          <a:solidFill>
            <a:srgbClr val="0070C0"/>
          </a:solidFill>
          <a:ln>
            <a:solidFill>
              <a:srgbClr val="0070C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С ПОМОЩЬЮ ЧЕГО НАБЛЮДАЕМ?</a:t>
            </a:r>
          </a:p>
        </p:txBody>
      </p:sp>
      <p:sp>
        <p:nvSpPr>
          <p:cNvPr id="3" name="TextBox 2"/>
          <p:cNvSpPr txBox="1"/>
          <p:nvPr/>
        </p:nvSpPr>
        <p:spPr>
          <a:xfrm>
            <a:off x="94685" y="1153886"/>
            <a:ext cx="3874779" cy="523220"/>
          </a:xfrm>
          <a:prstGeom prst="rect">
            <a:avLst/>
          </a:prstGeom>
          <a:solidFill>
            <a:srgbClr val="0070C0"/>
          </a:solidFill>
          <a:ln>
            <a:solidFill>
              <a:srgbClr val="0070C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КОСМИЧЕСКИЕ СПУТНИКИ</a:t>
            </a:r>
          </a:p>
        </p:txBody>
      </p:sp>
      <p:sp>
        <p:nvSpPr>
          <p:cNvPr id="5" name="TextBox 4"/>
          <p:cNvSpPr txBox="1"/>
          <p:nvPr/>
        </p:nvSpPr>
        <p:spPr>
          <a:xfrm>
            <a:off x="4885463" y="1153886"/>
            <a:ext cx="4104009" cy="523220"/>
          </a:xfrm>
          <a:prstGeom prst="rect">
            <a:avLst/>
          </a:prstGeom>
          <a:solidFill>
            <a:srgbClr val="0070C0"/>
          </a:solidFill>
          <a:ln>
            <a:solidFill>
              <a:srgbClr val="0070C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НАЗЕМНЫЕ ОБСЕРВАТОРИИ</a:t>
            </a:r>
          </a:p>
        </p:txBody>
      </p:sp>
      <p:sp>
        <p:nvSpPr>
          <p:cNvPr id="6" name="Стрелка вниз 5"/>
          <p:cNvSpPr/>
          <p:nvPr/>
        </p:nvSpPr>
        <p:spPr>
          <a:xfrm>
            <a:off x="2656114" y="776959"/>
            <a:ext cx="457200" cy="37692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Стрелка вниз 6"/>
          <p:cNvSpPr/>
          <p:nvPr/>
        </p:nvSpPr>
        <p:spPr>
          <a:xfrm>
            <a:off x="5836675" y="776959"/>
            <a:ext cx="457200" cy="37692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1264075" y="1823200"/>
            <a:ext cx="15359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COROT</a:t>
            </a:r>
            <a:endParaRPr kumimoji="0" lang="ru-RU"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Прямоугольник 8"/>
          <p:cNvSpPr/>
          <p:nvPr/>
        </p:nvSpPr>
        <p:spPr>
          <a:xfrm>
            <a:off x="94685" y="2195028"/>
            <a:ext cx="387477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космический телескоп, созданный усилиями Национального центра космических исследований Франции</a:t>
            </a:r>
          </a:p>
        </p:txBody>
      </p:sp>
      <p:sp>
        <p:nvSpPr>
          <p:cNvPr id="10" name="Прямоугольник 9"/>
          <p:cNvSpPr/>
          <p:nvPr/>
        </p:nvSpPr>
        <p:spPr>
          <a:xfrm>
            <a:off x="1155872" y="2981254"/>
            <a:ext cx="175240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 </a:t>
            </a:r>
            <a:r>
              <a:rPr kumimoji="0" lang="ru-RU"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КЕПЛЕР </a:t>
            </a:r>
          </a:p>
        </p:txBody>
      </p:sp>
      <p:sp>
        <p:nvSpPr>
          <p:cNvPr id="11" name="Прямоугольник 10"/>
          <p:cNvSpPr/>
          <p:nvPr/>
        </p:nvSpPr>
        <p:spPr>
          <a:xfrm>
            <a:off x="94685" y="3314547"/>
            <a:ext cx="387477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космическая обсерватория НАСА, орбитальный телескоп со сверхчувствительным фотометром,</a:t>
            </a:r>
          </a:p>
        </p:txBody>
      </p:sp>
      <p:sp>
        <p:nvSpPr>
          <p:cNvPr id="12" name="Прямоугольник 11"/>
          <p:cNvSpPr/>
          <p:nvPr/>
        </p:nvSpPr>
        <p:spPr>
          <a:xfrm>
            <a:off x="1400329" y="4145526"/>
            <a:ext cx="126348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 </a:t>
            </a:r>
            <a:r>
              <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GAIA</a:t>
            </a:r>
            <a:endParaRPr kumimoji="0" lang="ru-RU"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p:nvPr/>
        </p:nvSpPr>
        <p:spPr>
          <a:xfrm>
            <a:off x="94685" y="4479660"/>
            <a:ext cx="38747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космический телескоп Европейского космического агентства.</a:t>
            </a:r>
          </a:p>
        </p:txBody>
      </p:sp>
      <p:sp>
        <p:nvSpPr>
          <p:cNvPr id="14" name="Прямоугольник 13"/>
          <p:cNvSpPr/>
          <p:nvPr/>
        </p:nvSpPr>
        <p:spPr>
          <a:xfrm>
            <a:off x="1429567" y="4992178"/>
            <a:ext cx="120501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4. </a:t>
            </a:r>
            <a:r>
              <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TESS</a:t>
            </a:r>
            <a:endParaRPr kumimoji="0" lang="ru-RU"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5" name="Прямоугольник 14"/>
          <p:cNvSpPr/>
          <p:nvPr/>
        </p:nvSpPr>
        <p:spPr>
          <a:xfrm>
            <a:off x="94685" y="5309798"/>
            <a:ext cx="387477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космический телескоп, предназначенный для открытия экзопланет</a:t>
            </a:r>
          </a:p>
        </p:txBody>
      </p:sp>
      <p:sp>
        <p:nvSpPr>
          <p:cNvPr id="16" name="Прямоугольник 15"/>
          <p:cNvSpPr/>
          <p:nvPr/>
        </p:nvSpPr>
        <p:spPr>
          <a:xfrm>
            <a:off x="5921227" y="1823200"/>
            <a:ext cx="203247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24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SuperWASP</a:t>
            </a:r>
            <a:endParaRPr kumimoji="0" lang="ru-RU"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7" name="Прямоугольник 16"/>
          <p:cNvSpPr/>
          <p:nvPr/>
        </p:nvSpPr>
        <p:spPr>
          <a:xfrm>
            <a:off x="4885463" y="2226116"/>
            <a:ext cx="4104009"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телескоп, предназначенный для обнаружения экзопланет.</a:t>
            </a:r>
          </a:p>
        </p:txBody>
      </p:sp>
      <p:sp>
        <p:nvSpPr>
          <p:cNvPr id="18" name="Прямоугольник 17"/>
          <p:cNvSpPr/>
          <p:nvPr/>
        </p:nvSpPr>
        <p:spPr>
          <a:xfrm>
            <a:off x="6169691" y="2833875"/>
            <a:ext cx="153554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 </a:t>
            </a:r>
            <a:r>
              <a:rPr kumimoji="0" lang="en-US" sz="24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HATNet</a:t>
            </a:r>
            <a:endParaRPr kumimoji="0" lang="ru-RU"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9" name="Прямоугольник 18"/>
          <p:cNvSpPr/>
          <p:nvPr/>
        </p:nvSpPr>
        <p:spPr>
          <a:xfrm>
            <a:off x="4885463" y="3172273"/>
            <a:ext cx="4104009"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сеть из шести небольших полностью автоматических телескопов «HAT»</a:t>
            </a:r>
          </a:p>
        </p:txBody>
      </p:sp>
      <p:sp>
        <p:nvSpPr>
          <p:cNvPr id="20" name="Прямоугольник 19"/>
          <p:cNvSpPr/>
          <p:nvPr/>
        </p:nvSpPr>
        <p:spPr>
          <a:xfrm>
            <a:off x="6194313" y="3760561"/>
            <a:ext cx="148630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 </a:t>
            </a:r>
            <a:r>
              <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HARPS</a:t>
            </a:r>
            <a:endParaRPr kumimoji="0" lang="ru-RU"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21" name="Прямоугольник 20"/>
          <p:cNvSpPr/>
          <p:nvPr/>
        </p:nvSpPr>
        <p:spPr>
          <a:xfrm>
            <a:off x="4885462" y="4134281"/>
            <a:ext cx="410401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высокоточный </a:t>
            </a:r>
            <a:r>
              <a:rPr kumimoji="0" lang="ru-RU" sz="1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эшелле</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спектрограф, установленный в 2002 году на 3,6-метровом телескопе в обсерватории Ла-</a:t>
            </a:r>
            <a:r>
              <a:rPr kumimoji="0" lang="ru-RU" sz="1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Силья</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в Чили.</a:t>
            </a:r>
          </a:p>
        </p:txBody>
      </p:sp>
      <p:sp>
        <p:nvSpPr>
          <p:cNvPr id="22" name="Прямоугольник 21"/>
          <p:cNvSpPr/>
          <p:nvPr/>
        </p:nvSpPr>
        <p:spPr>
          <a:xfrm>
            <a:off x="5435195" y="5253227"/>
            <a:ext cx="300454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4. Обсерватория </a:t>
            </a:r>
            <a:r>
              <a:rPr kumimoji="0" lang="ru-RU" sz="24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Кека</a:t>
            </a:r>
            <a:endParaRPr kumimoji="0" lang="ru-RU"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23" name="Прямоугольник 22"/>
          <p:cNvSpPr/>
          <p:nvPr/>
        </p:nvSpPr>
        <p:spPr>
          <a:xfrm>
            <a:off x="4885462" y="5583995"/>
            <a:ext cx="410401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астрономическая обсерватория, расположенная на пике горы </a:t>
            </a:r>
            <a:r>
              <a:rPr kumimoji="0" lang="ru-RU" sz="1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Мауна-Кеа</a:t>
            </a: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2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459541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barn(inVertical)">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arn(inVertical)">
                                      <p:cBhvr>
                                        <p:cTn id="55" dur="500"/>
                                        <p:tgtEl>
                                          <p:spTgt spid="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barn(inVertical)">
                                      <p:cBhvr>
                                        <p:cTn id="58" dur="500"/>
                                        <p:tgtEl>
                                          <p:spTgt spid="5"/>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barn(inVertical)">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barn(inVertical)">
                                      <p:cBhvr>
                                        <p:cTn id="68" dur="500"/>
                                        <p:tgtEl>
                                          <p:spTgt spid="17"/>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barn(inVertical)">
                                      <p:cBhvr>
                                        <p:cTn id="73" dur="500"/>
                                        <p:tgtEl>
                                          <p:spTgt spid="18"/>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barn(inVertical)">
                                      <p:cBhvr>
                                        <p:cTn id="78" dur="500"/>
                                        <p:tgtEl>
                                          <p:spTgt spid="19"/>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barn(inVertical)">
                                      <p:cBhvr>
                                        <p:cTn id="83" dur="500"/>
                                        <p:tgtEl>
                                          <p:spTgt spid="20"/>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21"/>
                                        </p:tgtEl>
                                        <p:attrNameLst>
                                          <p:attrName>style.visibility</p:attrName>
                                        </p:attrNameLst>
                                      </p:cBhvr>
                                      <p:to>
                                        <p:strVal val="visible"/>
                                      </p:to>
                                    </p:set>
                                    <p:animEffect transition="in" filter="barn(inVertical)">
                                      <p:cBhvr>
                                        <p:cTn id="88" dur="500"/>
                                        <p:tgtEl>
                                          <p:spTgt spid="21"/>
                                        </p:tgtEl>
                                      </p:cBhvr>
                                    </p:animEffect>
                                  </p:childTnLst>
                                </p:cTn>
                              </p:par>
                            </p:childTnLst>
                          </p:cTn>
                        </p:par>
                      </p:childTnLst>
                    </p:cTn>
                  </p:par>
                  <p:par>
                    <p:cTn id="89" fill="hold">
                      <p:stCondLst>
                        <p:cond delay="indefinite"/>
                      </p:stCondLst>
                      <p:childTnLst>
                        <p:par>
                          <p:cTn id="90" fill="hold">
                            <p:stCondLst>
                              <p:cond delay="0"/>
                            </p:stCondLst>
                            <p:childTnLst>
                              <p:par>
                                <p:cTn id="91" presetID="6" presetClass="entr" presetSubtype="16" fill="hold" grpId="0" nodeType="click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circle(in)">
                                      <p:cBhvr>
                                        <p:cTn id="93" dur="2000"/>
                                        <p:tgtEl>
                                          <p:spTgt spid="22"/>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grpId="0" nodeType="clickEffect">
                                  <p:stCondLst>
                                    <p:cond delay="0"/>
                                  </p:stCondLst>
                                  <p:childTnLst>
                                    <p:set>
                                      <p:cBhvr>
                                        <p:cTn id="97" dur="1" fill="hold">
                                          <p:stCondLst>
                                            <p:cond delay="0"/>
                                          </p:stCondLst>
                                        </p:cTn>
                                        <p:tgtEl>
                                          <p:spTgt spid="23"/>
                                        </p:tgtEl>
                                        <p:attrNameLst>
                                          <p:attrName>style.visibility</p:attrName>
                                        </p:attrNameLst>
                                      </p:cBhvr>
                                      <p:to>
                                        <p:strVal val="visible"/>
                                      </p:to>
                                    </p:set>
                                    <p:animEffect transition="in" filter="barn(inVertical)">
                                      <p:cBhvr>
                                        <p:cTn id="9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8293" y="216568"/>
            <a:ext cx="5067413" cy="523220"/>
          </a:xfrm>
          <a:prstGeom prst="rect">
            <a:avLst/>
          </a:prstGeom>
          <a:solidFill>
            <a:srgbClr val="0070C0"/>
          </a:solidFill>
          <a:ln>
            <a:solidFill>
              <a:srgbClr val="0070C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МЕТОДЫ ОТКРЫТИЯ ЭКЗОПЛАНЕТ</a:t>
            </a:r>
          </a:p>
        </p:txBody>
      </p:sp>
      <p:sp>
        <p:nvSpPr>
          <p:cNvPr id="3" name="Прямоугольник 2"/>
          <p:cNvSpPr/>
          <p:nvPr/>
        </p:nvSpPr>
        <p:spPr>
          <a:xfrm>
            <a:off x="191618" y="825987"/>
            <a:ext cx="261712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Метод Доплера</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617" y="1373850"/>
            <a:ext cx="2617127" cy="2617127"/>
          </a:xfrm>
          <a:prstGeom prst="rect">
            <a:avLst/>
          </a:prstGeom>
        </p:spPr>
      </p:pic>
      <p:sp>
        <p:nvSpPr>
          <p:cNvPr id="7" name="Прямоугольник 6"/>
          <p:cNvSpPr/>
          <p:nvPr/>
        </p:nvSpPr>
        <p:spPr>
          <a:xfrm>
            <a:off x="2971800" y="968458"/>
            <a:ext cx="6003758"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метод обнаружения экзопланет, заключающийся в спектрометрическом измерении радиальной скорости звезды. </a:t>
            </a:r>
          </a:p>
        </p:txBody>
      </p:sp>
      <p:sp>
        <p:nvSpPr>
          <p:cNvPr id="8" name="Прямоугольник 7"/>
          <p:cNvSpPr/>
          <p:nvPr/>
        </p:nvSpPr>
        <p:spPr>
          <a:xfrm>
            <a:off x="304111" y="4186658"/>
            <a:ext cx="8535776"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Звезда, обладающая планетной системой, будет двигаться по своей собственной небольшой орбите в ответ на притяжение планеты. Это в свою очередь приведёт к изменению скорости, с которой звезда движется по направлению к Земле и от неё. Такая радиальная скорость звезды может быть вычислена из смещения в спектральных линиях, вызванных эффектом Доплера</a:t>
            </a:r>
          </a:p>
        </p:txBody>
      </p:sp>
      <p:grpSp>
        <p:nvGrpSpPr>
          <p:cNvPr id="16" name="Группа 15"/>
          <p:cNvGrpSpPr/>
          <p:nvPr/>
        </p:nvGrpSpPr>
        <p:grpSpPr>
          <a:xfrm>
            <a:off x="6353324" y="1696453"/>
            <a:ext cx="2547389" cy="2408359"/>
            <a:chOff x="6353324" y="1696453"/>
            <a:chExt cx="2547389" cy="2408359"/>
          </a:xfrm>
        </p:grpSpPr>
        <p:grpSp>
          <p:nvGrpSpPr>
            <p:cNvPr id="14" name="Группа 13"/>
            <p:cNvGrpSpPr/>
            <p:nvPr/>
          </p:nvGrpSpPr>
          <p:grpSpPr>
            <a:xfrm>
              <a:off x="6353324" y="1696453"/>
              <a:ext cx="2547389" cy="2408359"/>
              <a:chOff x="6353324" y="1696453"/>
              <a:chExt cx="2547389" cy="2408359"/>
            </a:xfrm>
          </p:grpSpPr>
          <p:pic>
            <p:nvPicPr>
              <p:cNvPr id="12" name="Рисунок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3324" y="1696453"/>
                <a:ext cx="2547389" cy="2408359"/>
              </a:xfrm>
              <a:prstGeom prst="rect">
                <a:avLst/>
              </a:prstGeom>
            </p:spPr>
          </p:pic>
          <p:sp>
            <p:nvSpPr>
              <p:cNvPr id="13" name="TextBox 12"/>
              <p:cNvSpPr txBox="1"/>
              <p:nvPr/>
            </p:nvSpPr>
            <p:spPr>
              <a:xfrm>
                <a:off x="6353324" y="1799455"/>
                <a:ext cx="20727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a:ln>
                      <a:noFill/>
                    </a:ln>
                    <a:solidFill>
                      <a:prstClr val="white"/>
                    </a:solidFill>
                    <a:effectLst/>
                    <a:uLnTx/>
                    <a:uFillTx/>
                    <a:latin typeface="Impact" panose="020B0806030902050204" pitchFamily="34" charset="0"/>
                    <a:ea typeface="+mn-ea"/>
                    <a:cs typeface="+mn-cs"/>
                  </a:rPr>
                  <a:t>Мю Жертвенника </a:t>
                </a:r>
                <a:r>
                  <a:rPr kumimoji="0" lang="en-US" sz="1800" b="0" i="0" u="none" strike="noStrike" kern="1200" cap="none" spc="0" normalizeH="0" baseline="0" noProof="0">
                    <a:ln>
                      <a:noFill/>
                    </a:ln>
                    <a:solidFill>
                      <a:prstClr val="white"/>
                    </a:solidFill>
                    <a:effectLst/>
                    <a:uLnTx/>
                    <a:uFillTx/>
                    <a:latin typeface="Impact" panose="020B0806030902050204" pitchFamily="34" charset="0"/>
                    <a:ea typeface="+mn-ea"/>
                    <a:cs typeface="+mn-cs"/>
                  </a:rPr>
                  <a:t>c</a:t>
                </a:r>
                <a:endParaRPr kumimoji="0" lang="ru-RU" sz="1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grpSp>
        <p:sp>
          <p:nvSpPr>
            <p:cNvPr id="15" name="TextBox 14"/>
            <p:cNvSpPr txBox="1"/>
            <p:nvPr/>
          </p:nvSpPr>
          <p:spPr>
            <a:xfrm>
              <a:off x="6586412" y="3648655"/>
              <a:ext cx="20812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50,6 св.л. от Земли.</a:t>
              </a:r>
              <a:endPar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grpSp>
      <p:grpSp>
        <p:nvGrpSpPr>
          <p:cNvPr id="18" name="Группа 17"/>
          <p:cNvGrpSpPr/>
          <p:nvPr/>
        </p:nvGrpSpPr>
        <p:grpSpPr>
          <a:xfrm>
            <a:off x="2971799" y="1984121"/>
            <a:ext cx="3034670" cy="2120691"/>
            <a:chOff x="2971799" y="1984121"/>
            <a:chExt cx="3034670" cy="2120691"/>
          </a:xfrm>
        </p:grpSpPr>
        <p:grpSp>
          <p:nvGrpSpPr>
            <p:cNvPr id="11" name="Группа 10"/>
            <p:cNvGrpSpPr/>
            <p:nvPr/>
          </p:nvGrpSpPr>
          <p:grpSpPr>
            <a:xfrm>
              <a:off x="2971799" y="1984121"/>
              <a:ext cx="3034670" cy="2120691"/>
              <a:chOff x="2971799" y="1984121"/>
              <a:chExt cx="3034670" cy="2120691"/>
            </a:xfrm>
          </p:grpSpPr>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799" y="1984121"/>
                <a:ext cx="3034670" cy="2120691"/>
              </a:xfrm>
              <a:prstGeom prst="rect">
                <a:avLst/>
              </a:prstGeom>
            </p:spPr>
          </p:pic>
          <p:sp>
            <p:nvSpPr>
              <p:cNvPr id="10" name="TextBox 9"/>
              <p:cNvSpPr txBox="1"/>
              <p:nvPr/>
            </p:nvSpPr>
            <p:spPr>
              <a:xfrm>
                <a:off x="3087788" y="2065967"/>
                <a:ext cx="140134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Gliese 581b</a:t>
                </a:r>
                <a:endParaRPr kumimoji="0" lang="ru-RU" sz="20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grpSp>
        <p:sp>
          <p:nvSpPr>
            <p:cNvPr id="17" name="TextBox 16"/>
            <p:cNvSpPr txBox="1"/>
            <p:nvPr/>
          </p:nvSpPr>
          <p:spPr>
            <a:xfrm>
              <a:off x="4007884" y="3650611"/>
              <a:ext cx="19657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20,4 </a:t>
              </a:r>
              <a:r>
                <a:rPr kumimoji="0" lang="ru-RU" sz="18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св</a:t>
              </a: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a:t>
              </a:r>
              <a:r>
                <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л от Земли</a:t>
              </a:r>
            </a:p>
          </p:txBody>
        </p:sp>
      </p:grpSp>
      <p:pic>
        <p:nvPicPr>
          <p:cNvPr id="1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958706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6" presetClass="entr" presetSubtype="21"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Группа 18"/>
          <p:cNvGrpSpPr/>
          <p:nvPr/>
        </p:nvGrpSpPr>
        <p:grpSpPr>
          <a:xfrm>
            <a:off x="2989847" y="2118058"/>
            <a:ext cx="3892736" cy="2220076"/>
            <a:chOff x="2989847" y="2069930"/>
            <a:chExt cx="3892736" cy="2220076"/>
          </a:xfrm>
        </p:grpSpPr>
        <p:grpSp>
          <p:nvGrpSpPr>
            <p:cNvPr id="13" name="Группа 12"/>
            <p:cNvGrpSpPr/>
            <p:nvPr/>
          </p:nvGrpSpPr>
          <p:grpSpPr>
            <a:xfrm>
              <a:off x="2989847" y="2069930"/>
              <a:ext cx="3892736" cy="2220076"/>
              <a:chOff x="2989847" y="2069930"/>
              <a:chExt cx="3892736" cy="2220076"/>
            </a:xfrm>
          </p:grpSpPr>
          <p:pic>
            <p:nvPicPr>
              <p:cNvPr id="11" name="Рисунок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9847" y="2069930"/>
                <a:ext cx="3892736" cy="2220076"/>
              </a:xfrm>
              <a:prstGeom prst="rect">
                <a:avLst/>
              </a:prstGeom>
            </p:spPr>
          </p:pic>
          <p:sp>
            <p:nvSpPr>
              <p:cNvPr id="12" name="Прямоугольник 11"/>
              <p:cNvSpPr/>
              <p:nvPr/>
            </p:nvSpPr>
            <p:spPr>
              <a:xfrm>
                <a:off x="3019138" y="3835821"/>
                <a:ext cx="155286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V391 </a:t>
                </a:r>
                <a:r>
                  <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Пегаса </a:t>
                </a: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b</a:t>
                </a:r>
                <a:endPar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grpSp>
        <p:sp>
          <p:nvSpPr>
            <p:cNvPr id="18" name="Прямоугольник 17"/>
            <p:cNvSpPr/>
            <p:nvPr/>
          </p:nvSpPr>
          <p:spPr>
            <a:xfrm>
              <a:off x="3750562" y="2134925"/>
              <a:ext cx="228896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4570 св. лет от Земли</a:t>
              </a:r>
            </a:p>
          </p:txBody>
        </p:sp>
      </p:grpSp>
      <p:sp>
        <p:nvSpPr>
          <p:cNvPr id="2" name="TextBox 1"/>
          <p:cNvSpPr txBox="1"/>
          <p:nvPr/>
        </p:nvSpPr>
        <p:spPr>
          <a:xfrm>
            <a:off x="2038293" y="216568"/>
            <a:ext cx="5067413" cy="523220"/>
          </a:xfrm>
          <a:prstGeom prst="rect">
            <a:avLst/>
          </a:prstGeom>
          <a:solidFill>
            <a:srgbClr val="0070C0"/>
          </a:solidFill>
          <a:ln>
            <a:solidFill>
              <a:srgbClr val="0070C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МЕТОДЫ ОТКРЫТИЯ ЭКЗОПЛАНЕТ</a:t>
            </a:r>
          </a:p>
        </p:txBody>
      </p:sp>
      <p:sp>
        <p:nvSpPr>
          <p:cNvPr id="3" name="Прямоугольник 2"/>
          <p:cNvSpPr/>
          <p:nvPr/>
        </p:nvSpPr>
        <p:spPr>
          <a:xfrm>
            <a:off x="167555" y="825987"/>
            <a:ext cx="510562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 Метод периодических пульсаций</a:t>
            </a: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555" y="1373851"/>
            <a:ext cx="2756119" cy="2204895"/>
          </a:xfrm>
          <a:prstGeom prst="rect">
            <a:avLst/>
          </a:prstGeom>
        </p:spPr>
      </p:pic>
      <p:sp>
        <p:nvSpPr>
          <p:cNvPr id="7" name="Прямоугольник 6"/>
          <p:cNvSpPr/>
          <p:nvPr/>
        </p:nvSpPr>
        <p:spPr>
          <a:xfrm>
            <a:off x="2866867" y="1164863"/>
            <a:ext cx="6208295"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метод обнаружения экзопланет около пульсаров, основанный на выявлении изменений в регулярности импульсов.</a:t>
            </a:r>
          </a:p>
        </p:txBody>
      </p:sp>
      <p:sp>
        <p:nvSpPr>
          <p:cNvPr id="8" name="Прямоугольник 7"/>
          <p:cNvSpPr/>
          <p:nvPr/>
        </p:nvSpPr>
        <p:spPr>
          <a:xfrm>
            <a:off x="0" y="4290007"/>
            <a:ext cx="9144000"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Этот метод изначально не предназначался для обнаружения планет, но его очень высокая точность определения движения пульсаров позволила задействовать в обнаружении планет. К примеру, метод позволяет обнаруживать планеты гораздо меньшей массы, чем любой другой способ — вплоть до 1/10 массы Земли. Он также способен обнаружить взаимные гравитационные возмущения между различными объектами планетной системы и тем самым получить дополнительную информацию об этих планетах и параметрах их орбиты.</a:t>
            </a:r>
          </a:p>
        </p:txBody>
      </p:sp>
      <p:grpSp>
        <p:nvGrpSpPr>
          <p:cNvPr id="17" name="Группа 16"/>
          <p:cNvGrpSpPr/>
          <p:nvPr/>
        </p:nvGrpSpPr>
        <p:grpSpPr>
          <a:xfrm>
            <a:off x="6039522" y="2118059"/>
            <a:ext cx="2960100" cy="2220075"/>
            <a:chOff x="6039522" y="2069931"/>
            <a:chExt cx="2960100" cy="2220075"/>
          </a:xfrm>
        </p:grpSpPr>
        <p:grpSp>
          <p:nvGrpSpPr>
            <p:cNvPr id="15" name="Группа 14"/>
            <p:cNvGrpSpPr/>
            <p:nvPr/>
          </p:nvGrpSpPr>
          <p:grpSpPr>
            <a:xfrm>
              <a:off x="6039522" y="2069931"/>
              <a:ext cx="2960100" cy="2220075"/>
              <a:chOff x="6039522" y="2069931"/>
              <a:chExt cx="2960100" cy="2220075"/>
            </a:xfrm>
          </p:grpSpPr>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9522" y="2069931"/>
                <a:ext cx="2960100" cy="2220075"/>
              </a:xfrm>
              <a:prstGeom prst="rect">
                <a:avLst/>
              </a:prstGeom>
            </p:spPr>
          </p:pic>
          <p:sp>
            <p:nvSpPr>
              <p:cNvPr id="14" name="Прямоугольник 13"/>
              <p:cNvSpPr/>
              <p:nvPr/>
            </p:nvSpPr>
            <p:spPr>
              <a:xfrm>
                <a:off x="6885851" y="3835821"/>
                <a:ext cx="170431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PSR B1620−26 b</a:t>
                </a:r>
                <a:endPar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grpSp>
        <p:sp>
          <p:nvSpPr>
            <p:cNvPr id="16" name="Прямоугольник 15"/>
            <p:cNvSpPr/>
            <p:nvPr/>
          </p:nvSpPr>
          <p:spPr>
            <a:xfrm>
              <a:off x="6416857" y="3466488"/>
              <a:ext cx="240963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12 400 </a:t>
              </a:r>
              <a:r>
                <a:rPr kumimoji="0" lang="ru-RU" sz="18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св.лет</a:t>
              </a:r>
              <a:r>
                <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 от Земли</a:t>
              </a:r>
            </a:p>
          </p:txBody>
        </p:sp>
      </p:grpSp>
      <p:pic>
        <p:nvPicPr>
          <p:cNvPr id="2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18965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Группа 16"/>
          <p:cNvGrpSpPr/>
          <p:nvPr/>
        </p:nvGrpSpPr>
        <p:grpSpPr>
          <a:xfrm>
            <a:off x="5642810" y="3035124"/>
            <a:ext cx="3501189" cy="2048743"/>
            <a:chOff x="5642810" y="3035124"/>
            <a:chExt cx="3501189" cy="2048743"/>
          </a:xfrm>
        </p:grpSpPr>
        <p:pic>
          <p:nvPicPr>
            <p:cNvPr id="11" name="Рисунок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2810" y="3035124"/>
              <a:ext cx="3501189" cy="2048743"/>
            </a:xfrm>
            <a:prstGeom prst="rect">
              <a:avLst/>
            </a:prstGeom>
          </p:spPr>
        </p:pic>
        <p:sp>
          <p:nvSpPr>
            <p:cNvPr id="15" name="Прямоугольник 14"/>
            <p:cNvSpPr/>
            <p:nvPr/>
          </p:nvSpPr>
          <p:spPr>
            <a:xfrm>
              <a:off x="7927832" y="3094154"/>
              <a:ext cx="116185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WASP-19 b</a:t>
              </a:r>
              <a:endParaRPr kumimoji="0" lang="ru-RU" sz="1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16" name="Прямоугольник 15"/>
            <p:cNvSpPr/>
            <p:nvPr/>
          </p:nvSpPr>
          <p:spPr>
            <a:xfrm>
              <a:off x="6735510" y="4714535"/>
              <a:ext cx="21788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815 св. лет от Земли</a:t>
              </a:r>
            </a:p>
          </p:txBody>
        </p:sp>
      </p:grpSp>
      <p:sp>
        <p:nvSpPr>
          <p:cNvPr id="2" name="TextBox 1"/>
          <p:cNvSpPr txBox="1"/>
          <p:nvPr/>
        </p:nvSpPr>
        <p:spPr>
          <a:xfrm>
            <a:off x="2038293" y="216568"/>
            <a:ext cx="5067413" cy="523220"/>
          </a:xfrm>
          <a:prstGeom prst="rect">
            <a:avLst/>
          </a:prstGeom>
          <a:solidFill>
            <a:srgbClr val="0070C0"/>
          </a:solidFill>
          <a:ln>
            <a:solidFill>
              <a:srgbClr val="0070C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МЕТОДЫ ОТКРЫТИЯ ЭКЗОПЛАНЕТ</a:t>
            </a:r>
          </a:p>
        </p:txBody>
      </p:sp>
      <p:sp>
        <p:nvSpPr>
          <p:cNvPr id="3" name="Прямоугольник 2"/>
          <p:cNvSpPr/>
          <p:nvPr/>
        </p:nvSpPr>
        <p:spPr>
          <a:xfrm>
            <a:off x="179587" y="739788"/>
            <a:ext cx="310796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 Транзитный метод</a:t>
            </a:r>
          </a:p>
        </p:txBody>
      </p:sp>
      <p:grpSp>
        <p:nvGrpSpPr>
          <p:cNvPr id="7" name="Группа 6"/>
          <p:cNvGrpSpPr/>
          <p:nvPr/>
        </p:nvGrpSpPr>
        <p:grpSpPr>
          <a:xfrm>
            <a:off x="0" y="1263008"/>
            <a:ext cx="3874168" cy="3670045"/>
            <a:chOff x="0" y="1263008"/>
            <a:chExt cx="3874168" cy="3670045"/>
          </a:xfrm>
        </p:grpSpPr>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63008"/>
              <a:ext cx="3874168" cy="1209396"/>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87" y="2472404"/>
              <a:ext cx="3694581" cy="2460649"/>
            </a:xfrm>
            <a:prstGeom prst="rect">
              <a:avLst/>
            </a:prstGeom>
          </p:spPr>
        </p:pic>
      </p:grpSp>
      <p:sp>
        <p:nvSpPr>
          <p:cNvPr id="8" name="Прямоугольник 7"/>
          <p:cNvSpPr/>
          <p:nvPr/>
        </p:nvSpPr>
        <p:spPr>
          <a:xfrm>
            <a:off x="3874168" y="772191"/>
            <a:ext cx="5269832"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метод поиска экзопланет, основанный на обнаружении падения светимости звезды во время прохождения планеты перед её диском</a:t>
            </a:r>
          </a:p>
        </p:txBody>
      </p:sp>
      <p:sp>
        <p:nvSpPr>
          <p:cNvPr id="9" name="Прямоугольник 8"/>
          <p:cNvSpPr/>
          <p:nvPr/>
        </p:nvSpPr>
        <p:spPr>
          <a:xfrm>
            <a:off x="179586" y="5050381"/>
            <a:ext cx="8964413"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Если планета проходит перед диском звезды, то её наблюдаемая светимость немного падает, и эта величина зависит от относительных размеров звезды и планеты.</a:t>
            </a:r>
          </a:p>
        </p:txBody>
      </p:sp>
      <p:grpSp>
        <p:nvGrpSpPr>
          <p:cNvPr id="14" name="Группа 13"/>
          <p:cNvGrpSpPr/>
          <p:nvPr/>
        </p:nvGrpSpPr>
        <p:grpSpPr>
          <a:xfrm>
            <a:off x="3958389" y="1655803"/>
            <a:ext cx="3147317" cy="2139192"/>
            <a:chOff x="3958389" y="1655803"/>
            <a:chExt cx="3147317" cy="2139192"/>
          </a:xfrm>
        </p:grpSpPr>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8389" y="1655803"/>
              <a:ext cx="3147317" cy="2139192"/>
            </a:xfrm>
            <a:prstGeom prst="rect">
              <a:avLst/>
            </a:prstGeom>
          </p:spPr>
        </p:pic>
        <p:sp>
          <p:nvSpPr>
            <p:cNvPr id="12" name="Прямоугольник 11"/>
            <p:cNvSpPr/>
            <p:nvPr/>
          </p:nvSpPr>
          <p:spPr>
            <a:xfrm>
              <a:off x="3958389" y="1727924"/>
              <a:ext cx="120097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Impact" panose="020B0806030902050204" pitchFamily="34" charset="0"/>
                  <a:ea typeface="+mn-ea"/>
                  <a:cs typeface="+mn-cs"/>
                </a:rPr>
                <a:t>55 Рака </a:t>
              </a:r>
              <a:r>
                <a:rPr kumimoji="0" lang="en-US"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Impact" panose="020B0806030902050204" pitchFamily="34" charset="0"/>
                  <a:ea typeface="+mn-ea"/>
                  <a:cs typeface="+mn-cs"/>
                </a:rPr>
                <a:t>e</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13" name="Прямоугольник 12"/>
            <p:cNvSpPr/>
            <p:nvPr/>
          </p:nvSpPr>
          <p:spPr>
            <a:xfrm>
              <a:off x="4053755" y="3404542"/>
              <a:ext cx="23198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40.3 </a:t>
              </a:r>
              <a:r>
                <a:rPr kumimoji="0" lang="ru-RU" sz="18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св.года</a:t>
              </a:r>
              <a:r>
                <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 от Земли</a:t>
              </a:r>
            </a:p>
          </p:txBody>
        </p:sp>
      </p:grpSp>
      <p:pic>
        <p:nvPicPr>
          <p:cNvPr id="1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73176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16654" y="130629"/>
            <a:ext cx="5110694" cy="584775"/>
          </a:xfrm>
          <a:prstGeom prst="rect">
            <a:avLst/>
          </a:prstGeom>
          <a:solidFill>
            <a:srgbClr val="0070C0"/>
          </a:solidFill>
          <a:ln>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ПРЕИМУЩЕСТВА ПРАКТИКУМА</a:t>
            </a:r>
          </a:p>
        </p:txBody>
      </p:sp>
      <p:sp>
        <p:nvSpPr>
          <p:cNvPr id="7" name="TextBox 6"/>
          <p:cNvSpPr txBox="1"/>
          <p:nvPr/>
        </p:nvSpPr>
        <p:spPr>
          <a:xfrm>
            <a:off x="160020" y="845820"/>
            <a:ext cx="667272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Удобная навигация и работа с практикумом</a:t>
            </a:r>
          </a:p>
        </p:txBody>
      </p:sp>
      <p:pic>
        <p:nvPicPr>
          <p:cNvPr id="11" name="Рисунок 10"/>
          <p:cNvPicPr>
            <a:picLocks noChangeAspect="1"/>
          </p:cNvPicPr>
          <p:nvPr/>
        </p:nvPicPr>
        <p:blipFill>
          <a:blip r:embed="rId2" cstate="print"/>
          <a:stretch>
            <a:fillRect/>
          </a:stretch>
        </p:blipFill>
        <p:spPr>
          <a:xfrm>
            <a:off x="160020" y="1307485"/>
            <a:ext cx="4635118" cy="4602245"/>
          </a:xfrm>
          <a:prstGeom prst="rect">
            <a:avLst/>
          </a:prstGeom>
        </p:spPr>
      </p:pic>
      <p:sp>
        <p:nvSpPr>
          <p:cNvPr id="12" name="TextBox 11"/>
          <p:cNvSpPr txBox="1"/>
          <p:nvPr/>
        </p:nvSpPr>
        <p:spPr>
          <a:xfrm>
            <a:off x="4795138" y="1437901"/>
            <a:ext cx="41148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к каждой практической работе</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приводится теоретический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материал, с помощью которого</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выполняется практическая работа;</a:t>
            </a:r>
          </a:p>
        </p:txBody>
      </p:sp>
      <p:sp>
        <p:nvSpPr>
          <p:cNvPr id="14" name="TextBox 13"/>
          <p:cNvSpPr txBox="1"/>
          <p:nvPr/>
        </p:nvSpPr>
        <p:spPr>
          <a:xfrm>
            <a:off x="4795138" y="2578885"/>
            <a:ext cx="3648948" cy="120032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в практикуме содержится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иллюстративный материал,</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позволяющий продемонстрировать</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изучаемое явление;</a:t>
            </a:r>
          </a:p>
        </p:txBody>
      </p:sp>
      <p:sp>
        <p:nvSpPr>
          <p:cNvPr id="15" name="TextBox 14"/>
          <p:cNvSpPr txBox="1"/>
          <p:nvPr/>
        </p:nvSpPr>
        <p:spPr>
          <a:xfrm>
            <a:off x="4812944" y="3759215"/>
            <a:ext cx="4331057" cy="92333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в каждой практической работе</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авторами разработан полный план работы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с поэтапным указанием к выполнению.</a:t>
            </a:r>
          </a:p>
        </p:txBody>
      </p:sp>
      <p:pic>
        <p:nvPicPr>
          <p:cNvPr id="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253719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8293" y="216568"/>
            <a:ext cx="5067413" cy="523220"/>
          </a:xfrm>
          <a:prstGeom prst="rect">
            <a:avLst/>
          </a:prstGeom>
          <a:solidFill>
            <a:srgbClr val="0070C0"/>
          </a:solidFill>
          <a:ln>
            <a:solidFill>
              <a:srgbClr val="0070C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МЕТОДЫ ОТКРЫТИЯ ЭКЗОПЛАНЕТ</a:t>
            </a:r>
          </a:p>
        </p:txBody>
      </p:sp>
      <p:sp>
        <p:nvSpPr>
          <p:cNvPr id="3" name="Прямоугольник 2"/>
          <p:cNvSpPr/>
          <p:nvPr/>
        </p:nvSpPr>
        <p:spPr>
          <a:xfrm>
            <a:off x="143492" y="825987"/>
            <a:ext cx="572778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4. Гравитационное </a:t>
            </a:r>
            <a:r>
              <a:rPr kumimoji="0" lang="ru-RU" sz="2400" b="1" i="0" u="sng"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микролинзирование</a:t>
            </a:r>
            <a:endParaRPr kumimoji="0" lang="ru-RU" sz="24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91" y="1373851"/>
            <a:ext cx="4019435" cy="1899183"/>
          </a:xfrm>
          <a:prstGeom prst="rect">
            <a:avLst/>
          </a:prstGeom>
        </p:spPr>
      </p:pic>
      <p:sp>
        <p:nvSpPr>
          <p:cNvPr id="7" name="Прямоугольник 6"/>
          <p:cNvSpPr/>
          <p:nvPr/>
        </p:nvSpPr>
        <p:spPr>
          <a:xfrm>
            <a:off x="4222065" y="1287652"/>
            <a:ext cx="4921935"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Возникает в том случае, когда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гравитационное поле более близкой звезды увеличивает свет от далёкой звезды, действуя при этом как линза. Если при этом звезда переднего плана имеет планету, то собственное гравитационное поле планеты может внести заметный вклад в эффект </a:t>
            </a:r>
            <a:r>
              <a:rPr kumimoji="0" lang="ru-RU" sz="20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линзирования</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p:txBody>
      </p:sp>
      <p:grpSp>
        <p:nvGrpSpPr>
          <p:cNvPr id="15" name="Группа 14"/>
          <p:cNvGrpSpPr/>
          <p:nvPr/>
        </p:nvGrpSpPr>
        <p:grpSpPr>
          <a:xfrm>
            <a:off x="293799" y="3402626"/>
            <a:ext cx="3718818" cy="2789113"/>
            <a:chOff x="293799" y="3402626"/>
            <a:chExt cx="3718818" cy="2789113"/>
          </a:xfrm>
        </p:grpSpPr>
        <p:grpSp>
          <p:nvGrpSpPr>
            <p:cNvPr id="12" name="Группа 11"/>
            <p:cNvGrpSpPr/>
            <p:nvPr/>
          </p:nvGrpSpPr>
          <p:grpSpPr>
            <a:xfrm>
              <a:off x="293799" y="3402626"/>
              <a:ext cx="3718818" cy="2789113"/>
              <a:chOff x="293799" y="3402626"/>
              <a:chExt cx="3718818" cy="2789113"/>
            </a:xfrm>
          </p:grpSpPr>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799" y="3402626"/>
                <a:ext cx="3718818" cy="2789113"/>
              </a:xfrm>
              <a:prstGeom prst="rect">
                <a:avLst/>
              </a:prstGeom>
            </p:spPr>
          </p:pic>
          <p:sp>
            <p:nvSpPr>
              <p:cNvPr id="11" name="Прямоугольник 10"/>
              <p:cNvSpPr/>
              <p:nvPr/>
            </p:nvSpPr>
            <p:spPr>
              <a:xfrm>
                <a:off x="833982" y="3402626"/>
                <a:ext cx="220624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MOA-2009-BLG-387L b</a:t>
                </a:r>
                <a:endPar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grpSp>
        <p:sp>
          <p:nvSpPr>
            <p:cNvPr id="14" name="Прямоугольник 13"/>
            <p:cNvSpPr/>
            <p:nvPr/>
          </p:nvSpPr>
          <p:spPr>
            <a:xfrm>
              <a:off x="2814879" y="5702538"/>
              <a:ext cx="93326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5700 </a:t>
              </a:r>
              <a:r>
                <a:rPr kumimoji="0" lang="ru-RU" sz="18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пк</a:t>
              </a:r>
              <a:endPar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grpSp>
      <p:grpSp>
        <p:nvGrpSpPr>
          <p:cNvPr id="18" name="Группа 17"/>
          <p:cNvGrpSpPr/>
          <p:nvPr/>
        </p:nvGrpSpPr>
        <p:grpSpPr>
          <a:xfrm>
            <a:off x="4692682" y="3842197"/>
            <a:ext cx="3980699" cy="2559337"/>
            <a:chOff x="4692682" y="3842197"/>
            <a:chExt cx="3980699" cy="2559337"/>
          </a:xfrm>
        </p:grpSpPr>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2682" y="3842197"/>
              <a:ext cx="3980699" cy="2559337"/>
            </a:xfrm>
            <a:prstGeom prst="rect">
              <a:avLst/>
            </a:prstGeom>
          </p:spPr>
        </p:pic>
        <p:sp>
          <p:nvSpPr>
            <p:cNvPr id="16" name="Прямоугольник 15"/>
            <p:cNvSpPr/>
            <p:nvPr/>
          </p:nvSpPr>
          <p:spPr>
            <a:xfrm>
              <a:off x="4768828" y="3934530"/>
              <a:ext cx="220489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OGLE-2005-BLG-071L b</a:t>
              </a:r>
              <a:endPar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17" name="Прямоугольник 16"/>
            <p:cNvSpPr/>
            <p:nvPr/>
          </p:nvSpPr>
          <p:spPr>
            <a:xfrm>
              <a:off x="5061024" y="5887204"/>
              <a:ext cx="191270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3300 </a:t>
              </a:r>
              <a:r>
                <a:rPr kumimoji="0" lang="ru-RU" sz="18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пк</a:t>
              </a:r>
              <a:r>
                <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 от Земли</a:t>
              </a:r>
            </a:p>
          </p:txBody>
        </p:sp>
      </p:grpSp>
      <p:pic>
        <p:nvPicPr>
          <p:cNvPr id="1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012074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460" y="1201453"/>
            <a:ext cx="3526140" cy="2644605"/>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612" y="3846058"/>
            <a:ext cx="2950494" cy="2935742"/>
          </a:xfrm>
          <a:prstGeom prst="rect">
            <a:avLst/>
          </a:prstGeom>
        </p:spPr>
      </p:pic>
      <p:sp>
        <p:nvSpPr>
          <p:cNvPr id="2" name="TextBox 1"/>
          <p:cNvSpPr txBox="1"/>
          <p:nvPr/>
        </p:nvSpPr>
        <p:spPr>
          <a:xfrm>
            <a:off x="2038293" y="216568"/>
            <a:ext cx="5067413" cy="523220"/>
          </a:xfrm>
          <a:prstGeom prst="rect">
            <a:avLst/>
          </a:prstGeom>
          <a:solidFill>
            <a:srgbClr val="0070C0"/>
          </a:solidFill>
          <a:ln>
            <a:solidFill>
              <a:srgbClr val="0070C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МЕТОДЫ ОТКРЫТИЯ ЭКЗОПЛАНЕТ</a:t>
            </a:r>
          </a:p>
        </p:txBody>
      </p:sp>
      <p:sp>
        <p:nvSpPr>
          <p:cNvPr id="3" name="Прямоугольник 2"/>
          <p:cNvSpPr/>
          <p:nvPr/>
        </p:nvSpPr>
        <p:spPr>
          <a:xfrm>
            <a:off x="131460" y="739788"/>
            <a:ext cx="329564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5. Прямое наблюдение</a:t>
            </a:r>
          </a:p>
        </p:txBody>
      </p:sp>
      <p:sp>
        <p:nvSpPr>
          <p:cNvPr id="6" name="Прямоугольник 5"/>
          <p:cNvSpPr/>
          <p:nvPr/>
        </p:nvSpPr>
        <p:spPr>
          <a:xfrm>
            <a:off x="3657599" y="1206847"/>
            <a:ext cx="5329989"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Планеты являются крайне слабыми источниками света в сравнении со звёздами, и незначительный свет, исходящий от них, очень сложно различить из-за высокой яркости родительской звезды.</a:t>
            </a:r>
          </a:p>
        </p:txBody>
      </p:sp>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9" y="2921347"/>
            <a:ext cx="3697168" cy="3697168"/>
          </a:xfrm>
          <a:prstGeom prst="rect">
            <a:avLst/>
          </a:prstGeom>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49855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56251" y="180474"/>
            <a:ext cx="3831498" cy="707886"/>
          </a:xfrm>
          <a:prstGeom prst="rect">
            <a:avLst/>
          </a:prstGeom>
          <a:solidFill>
            <a:srgbClr val="0070C0"/>
          </a:solidFill>
          <a:ln>
            <a:solidFill>
              <a:srgbClr val="0070C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ОБИТАЕМАЯ ЗОНА</a:t>
            </a:r>
          </a:p>
        </p:txBody>
      </p:sp>
      <p:sp>
        <p:nvSpPr>
          <p:cNvPr id="3" name="Прямоугольник 2"/>
          <p:cNvSpPr/>
          <p:nvPr/>
        </p:nvSpPr>
        <p:spPr>
          <a:xfrm>
            <a:off x="72189" y="888360"/>
            <a:ext cx="8999621"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условная область в космосе, определённая из расчёта, что условия на поверхности находящихся в ней планет будут близки к условиям на Земле и будут обеспечивать существование воды в жидкой фазе.</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1420" y="1979558"/>
            <a:ext cx="5081158" cy="3099506"/>
          </a:xfrm>
          <a:prstGeom prst="rect">
            <a:avLst/>
          </a:prstGeom>
        </p:spPr>
      </p:pic>
      <p:sp>
        <p:nvSpPr>
          <p:cNvPr id="7" name="Прямоугольник 6"/>
          <p:cNvSpPr/>
          <p:nvPr/>
        </p:nvSpPr>
        <p:spPr>
          <a:xfrm>
            <a:off x="180473" y="5267901"/>
            <a:ext cx="8783052"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Для того, чтобы оказаться в обитаемой зоне, планета не должна находиться ни слишком далеко от звезды, ни слишком близко к ней, а на «правильном» удалении.</a:t>
            </a: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666" y="1959540"/>
            <a:ext cx="3317717" cy="3043989"/>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9893" y="2943164"/>
            <a:ext cx="2351917" cy="2286970"/>
          </a:xfrm>
          <a:prstGeom prst="rect">
            <a:avLst/>
          </a:prstGeom>
        </p:spPr>
      </p:pic>
      <p:pic>
        <p:nvPicPr>
          <p:cNvPr id="1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943721"/>
      </p:ext>
    </p:extLst>
  </p:cSld>
  <p:clrMapOvr>
    <a:masterClrMapping/>
  </p:clrMapOvr>
  <p:transition spd="slow">
    <p:cove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56251" y="180474"/>
            <a:ext cx="3831498" cy="707886"/>
          </a:xfrm>
          <a:prstGeom prst="rect">
            <a:avLst/>
          </a:prstGeom>
          <a:solidFill>
            <a:srgbClr val="0070C0"/>
          </a:solidFill>
          <a:ln>
            <a:solidFill>
              <a:srgbClr val="0070C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ОБИТАЕМАЯ ЗОНА</a:t>
            </a:r>
          </a:p>
        </p:txBody>
      </p:sp>
      <p:sp>
        <p:nvSpPr>
          <p:cNvPr id="6" name="Прямоугольник 5"/>
          <p:cNvSpPr/>
          <p:nvPr/>
        </p:nvSpPr>
        <p:spPr>
          <a:xfrm>
            <a:off x="0" y="888360"/>
            <a:ext cx="8987589" cy="347787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Границы обитаемой зоны установлены, исходя из требования наличия на находящихся в ней планетах воды в жидком состоянии, поскольку она является необходимым растворителем во многих биохимических реакциях.</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За внешней границей обитаемой зоны планета не получает достаточно солнечной радиации, чтобы компенсировать потери на излучение, и её температура опустится ниже точки замерзания воды. Планета, расположенная ближе к светилу, чем внутренняя граница обитаемой зоны, будет чрезмерно нагреваться его излучением, в результате чего вода испарится.</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Расстояние от звезды, где это явление возможно, вычисляется по размеру и светимости звезды. Центр обитаемой зоны для конкретной звезды описывается уравнением:</a:t>
            </a:r>
          </a:p>
        </p:txBody>
      </p:sp>
      <mc:AlternateContent xmlns:mc="http://schemas.openxmlformats.org/markup-compatibility/2006" xmlns:a14="http://schemas.microsoft.com/office/drawing/2010/main">
        <mc:Choice Requires="a14">
          <p:sp>
            <p:nvSpPr>
              <p:cNvPr id="10" name="TextBox 9"/>
              <p:cNvSpPr txBox="1"/>
              <p:nvPr/>
            </p:nvSpPr>
            <p:spPr>
              <a:xfrm>
                <a:off x="644171" y="4379747"/>
                <a:ext cx="2925673" cy="163685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ru-RU" sz="3600" b="1"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mn-cs"/>
                            </a:rPr>
                          </m:ctrlPr>
                        </m:sSubPr>
                        <m:e>
                          <m:r>
                            <a:rPr kumimoji="0" lang="en-US" sz="3600" b="1"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mn-cs"/>
                            </a:rPr>
                            <m:t>𝒅</m:t>
                          </m:r>
                        </m:e>
                        <m:sub>
                          <m:r>
                            <a:rPr kumimoji="0" lang="en-US" sz="3600" b="1"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mn-cs"/>
                            </a:rPr>
                            <m:t>𝑨𝑼</m:t>
                          </m:r>
                        </m:sub>
                      </m:sSub>
                      <m:r>
                        <a:rPr kumimoji="0" lang="en-US" sz="3600" b="1"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mn-cs"/>
                        </a:rPr>
                        <m:t>= </m:t>
                      </m:r>
                      <m:rad>
                        <m:radPr>
                          <m:degHide m:val="on"/>
                          <m:ctrlPr>
                            <a:rPr kumimoji="0" lang="en-US" sz="3600" b="1"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mn-cs"/>
                            </a:rPr>
                          </m:ctrlPr>
                        </m:radPr>
                        <m:deg/>
                        <m:e>
                          <m:f>
                            <m:fPr>
                              <m:ctrlPr>
                                <a:rPr kumimoji="0" lang="en-US" sz="3600" b="1"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mn-cs"/>
                                </a:rPr>
                              </m:ctrlPr>
                            </m:fPr>
                            <m:num>
                              <m:sSub>
                                <m:sSubPr>
                                  <m:ctrlPr>
                                    <a:rPr kumimoji="0" lang="en-US" sz="3600" b="1"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mn-cs"/>
                                    </a:rPr>
                                  </m:ctrlPr>
                                </m:sSubPr>
                                <m:e>
                                  <m:r>
                                    <a:rPr kumimoji="0" lang="en-US" sz="3600" b="1"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mn-cs"/>
                                    </a:rPr>
                                    <m:t>𝑳</m:t>
                                  </m:r>
                                </m:e>
                                <m:sub>
                                  <m:r>
                                    <a:rPr kumimoji="0" lang="en-US" sz="3600" b="1"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mn-cs"/>
                                    </a:rPr>
                                    <m:t>𝒔𝒕𝒂𝒓</m:t>
                                  </m:r>
                                </m:sub>
                              </m:sSub>
                            </m:num>
                            <m:den>
                              <m:sSub>
                                <m:sSubPr>
                                  <m:ctrlPr>
                                    <a:rPr kumimoji="0" lang="en-US" sz="3600" b="1"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mn-cs"/>
                                    </a:rPr>
                                  </m:ctrlPr>
                                </m:sSubPr>
                                <m:e>
                                  <m:r>
                                    <a:rPr kumimoji="0" lang="en-US" sz="3600" b="1"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mn-cs"/>
                                    </a:rPr>
                                    <m:t>𝑳</m:t>
                                  </m:r>
                                </m:e>
                                <m:sub>
                                  <m:r>
                                    <a:rPr kumimoji="0" lang="en-US" sz="3600" b="1"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mn-cs"/>
                                    </a:rPr>
                                    <m:t>𝒔𝒖𝒏</m:t>
                                  </m:r>
                                </m:sub>
                              </m:sSub>
                            </m:den>
                          </m:f>
                        </m:e>
                      </m:rad>
                    </m:oMath>
                  </m:oMathPara>
                </a14:m>
                <a:endParaRPr kumimoji="0" lang="ru-RU"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644171" y="4379747"/>
                <a:ext cx="2925673" cy="1636858"/>
              </a:xfrm>
              <a:prstGeom prst="rect">
                <a:avLst/>
              </a:prstGeom>
              <a:blipFill>
                <a:blip r:embed="rId3"/>
                <a:stretch>
                  <a:fillRect r="-1042" b="-4833"/>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4042610" y="4160779"/>
                <a:ext cx="4335931" cy="66858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ru-RU" sz="2400" b="1"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mn-cs"/>
                          </a:rPr>
                        </m:ctrlPr>
                      </m:sSubPr>
                      <m:e>
                        <m:r>
                          <a:rPr kumimoji="0" lang="en-US" sz="2400" b="1"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mn-cs"/>
                          </a:rPr>
                          <m:t>𝒅</m:t>
                        </m:r>
                      </m:e>
                      <m:sub>
                        <m:r>
                          <a:rPr kumimoji="0" lang="en-US" sz="2400" b="1"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mn-cs"/>
                          </a:rPr>
                          <m:t>𝑨𝑼</m:t>
                        </m:r>
                      </m:sub>
                    </m:sSub>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средний радиус обитаемой зоны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в астрономических единицах</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4042610" y="4160779"/>
                <a:ext cx="4335931" cy="668581"/>
              </a:xfrm>
              <a:prstGeom prst="rect">
                <a:avLst/>
              </a:prstGeom>
              <a:blipFill>
                <a:blip r:embed="rId4"/>
                <a:stretch>
                  <a:fillRect l="-3516" t="-4587" r="-2672" b="-22936"/>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4042610" y="4920232"/>
                <a:ext cx="3194400"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ru-RU" sz="2000" b="1"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mn-cs"/>
                            </a:rPr>
                          </m:ctrlPr>
                        </m:sSubPr>
                        <m:e>
                          <m:r>
                            <a:rPr kumimoji="0" lang="en-US" sz="2000" b="1"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mn-cs"/>
                            </a:rPr>
                            <m:t>𝑳</m:t>
                          </m:r>
                        </m:e>
                        <m:sub>
                          <m:r>
                            <a:rPr kumimoji="0" lang="en-US" sz="2000" b="1"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mn-cs"/>
                            </a:rPr>
                            <m:t>𝒔𝒕𝒂𝒓</m:t>
                          </m:r>
                        </m:sub>
                      </m:s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ru-RU"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светимость звезды</m:t>
                      </m:r>
                    </m:oMath>
                  </m:oMathPara>
                </a14:m>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4042610" y="4920232"/>
                <a:ext cx="3194400" cy="307777"/>
              </a:xfrm>
              <a:prstGeom prst="rect">
                <a:avLst/>
              </a:prstGeom>
              <a:blipFill>
                <a:blip r:embed="rId5"/>
                <a:stretch>
                  <a:fillRect l="-1527" r="-1336" b="-23529"/>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4042610" y="5378847"/>
                <a:ext cx="3155929"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ru-RU" sz="2000" b="1"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mn-cs"/>
                            </a:rPr>
                          </m:ctrlPr>
                        </m:sSubPr>
                        <m:e>
                          <m:r>
                            <a:rPr kumimoji="0" lang="en-US" sz="2000" b="1"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mn-cs"/>
                            </a:rPr>
                            <m:t>𝑳</m:t>
                          </m:r>
                        </m:e>
                        <m:sub>
                          <m:r>
                            <a:rPr kumimoji="0" lang="en-US" sz="2000" b="1"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mn-cs"/>
                            </a:rPr>
                            <m:t>𝒔𝒖𝒏</m:t>
                          </m:r>
                        </m:sub>
                      </m:s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ru-RU"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светимость Солнца</m:t>
                      </m:r>
                    </m:oMath>
                  </m:oMathPara>
                </a14:m>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4042610" y="5378847"/>
                <a:ext cx="3155929" cy="307777"/>
              </a:xfrm>
              <a:prstGeom prst="rect">
                <a:avLst/>
              </a:prstGeom>
              <a:blipFill>
                <a:blip r:embed="rId6"/>
                <a:stretch>
                  <a:fillRect l="-1544" r="-2124" b="-25490"/>
                </a:stretch>
              </a:blipFill>
            </p:spPr>
            <p:txBody>
              <a:bodyPr/>
              <a:lstStyle/>
              <a:p>
                <a:r>
                  <a:rPr lang="ru-RU">
                    <a:noFill/>
                  </a:rPr>
                  <a:t> </a:t>
                </a:r>
              </a:p>
            </p:txBody>
          </p:sp>
        </mc:Fallback>
      </mc:AlternateContent>
      <p:pic>
        <p:nvPicPr>
          <p:cNvPr id="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2113931"/>
      </p:ext>
    </p:extLst>
  </p:cSld>
  <p:clrMapOvr>
    <a:masterClrMapping/>
  </p:clrMapOvr>
  <p:transition spd="slow">
    <p:cove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2506" y="31851"/>
            <a:ext cx="8153194" cy="707886"/>
          </a:xfrm>
          <a:prstGeom prst="rect">
            <a:avLst/>
          </a:prstGeom>
          <a:solidFill>
            <a:srgbClr val="0070C0"/>
          </a:solidFill>
          <a:ln>
            <a:solidFill>
              <a:srgbClr val="0070C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КРИТИКА ТЕРМИНА «ОБИТАЕМАЯ ЗОНА»</a:t>
            </a:r>
          </a:p>
        </p:txBody>
      </p:sp>
      <p:sp>
        <p:nvSpPr>
          <p:cNvPr id="2" name="Прямоугольник 1"/>
          <p:cNvSpPr/>
          <p:nvPr/>
        </p:nvSpPr>
        <p:spPr>
          <a:xfrm>
            <a:off x="192506" y="4170236"/>
            <a:ext cx="8758988"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Два основных возражения заключаются в том, что, с одной стороны, предполагается что внеземная жизнь имеет те же требования к условиям окружающей среды, что и земная (т. н. «углеродный шовинизм»), а с другой — упускается из виду то обстоятельство, что близость к светилу — не единственный возможный способ создания достаточной температуры на планете.</a:t>
            </a:r>
          </a:p>
        </p:txBody>
      </p:sp>
      <p:grpSp>
        <p:nvGrpSpPr>
          <p:cNvPr id="9" name="Группа 8"/>
          <p:cNvGrpSpPr/>
          <p:nvPr/>
        </p:nvGrpSpPr>
        <p:grpSpPr>
          <a:xfrm>
            <a:off x="1560784" y="1033109"/>
            <a:ext cx="6022432" cy="2956561"/>
            <a:chOff x="300790" y="1213583"/>
            <a:chExt cx="6022432" cy="2956561"/>
          </a:xfrm>
        </p:grpSpPr>
        <p:grpSp>
          <p:nvGrpSpPr>
            <p:cNvPr id="7" name="Группа 6"/>
            <p:cNvGrpSpPr/>
            <p:nvPr/>
          </p:nvGrpSpPr>
          <p:grpSpPr>
            <a:xfrm>
              <a:off x="300790" y="1213583"/>
              <a:ext cx="6022432" cy="2125564"/>
              <a:chOff x="300790" y="1213583"/>
              <a:chExt cx="6022432" cy="2125564"/>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9136" y="1213583"/>
                <a:ext cx="2834086" cy="2125564"/>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790" y="1213583"/>
                <a:ext cx="3188346" cy="2125564"/>
              </a:xfrm>
              <a:prstGeom prst="rect">
                <a:avLst/>
              </a:prstGeom>
            </p:spPr>
          </p:pic>
        </p:grpSp>
        <p:sp>
          <p:nvSpPr>
            <p:cNvPr id="8" name="TextBox 7"/>
            <p:cNvSpPr txBox="1"/>
            <p:nvPr/>
          </p:nvSpPr>
          <p:spPr>
            <a:xfrm>
              <a:off x="300790" y="3339147"/>
              <a:ext cx="6022432" cy="830997"/>
            </a:xfrm>
            <a:prstGeom prst="rect">
              <a:avLst/>
            </a:prstGeom>
            <a:solidFill>
              <a:srgbClr val="0070C0"/>
            </a:solid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Ян Стюарт и Джек Коэн – американские астрофизики</a:t>
              </a:r>
            </a:p>
          </p:txBody>
        </p:sp>
      </p:grpSp>
      <p:pic>
        <p:nvPicPr>
          <p:cNvPr id="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271216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a:stretch>
            <a:fillRect/>
          </a:stretch>
        </p:blipFill>
        <p:spPr>
          <a:xfrm>
            <a:off x="332013" y="289151"/>
            <a:ext cx="8550729" cy="6398796"/>
          </a:xfrm>
          <a:prstGeom prst="rect">
            <a:avLst/>
          </a:prstGeom>
        </p:spPr>
      </p:pic>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3617435"/>
      </p:ext>
    </p:extLst>
  </p:cSld>
  <p:clrMapOvr>
    <a:masterClrMapping/>
  </p:clrMapOvr>
  <p:transition spd="slow">
    <p:cover/>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TextBox 2"/>
          <p:cNvSpPr txBox="1"/>
          <p:nvPr/>
        </p:nvSpPr>
        <p:spPr>
          <a:xfrm>
            <a:off x="0" y="5534561"/>
            <a:ext cx="5275803" cy="1323439"/>
          </a:xfrm>
          <a:prstGeom prst="rect">
            <a:avLst/>
          </a:prstGeom>
          <a:solidFill>
            <a:srgbClr val="0070C0"/>
          </a:solidFill>
          <a:ln>
            <a:solidFill>
              <a:srgbClr val="0070C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ПОИСК ЖИЗНИ И РАЗУМА</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ВО ВСЕЛЕННОЙ</a:t>
            </a:r>
          </a:p>
        </p:txBody>
      </p:sp>
    </p:spTree>
    <p:extLst>
      <p:ext uri="{BB962C8B-B14F-4D97-AF65-F5344CB8AC3E}">
        <p14:creationId xmlns:p14="http://schemas.microsoft.com/office/powerpoint/2010/main" val="3505234828"/>
      </p:ext>
    </p:extLst>
  </p:cSld>
  <p:clrMapOvr>
    <a:masterClrMapping/>
  </p:clrMapOvr>
  <p:transition spd="slow">
    <p:cove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2808514" y="217492"/>
            <a:ext cx="3526972" cy="60960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УРАВНЕНИЕ ДРЕЙКА</a:t>
            </a: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7049" y="995390"/>
            <a:ext cx="2716297" cy="1970647"/>
          </a:xfrm>
          <a:prstGeom prst="rect">
            <a:avLst/>
          </a:prstGeom>
        </p:spPr>
      </p:pic>
      <p:sp>
        <p:nvSpPr>
          <p:cNvPr id="9" name="Скругленный прямоугольник 8"/>
          <p:cNvSpPr/>
          <p:nvPr/>
        </p:nvSpPr>
        <p:spPr>
          <a:xfrm>
            <a:off x="6217049" y="2966037"/>
            <a:ext cx="2716297" cy="843963"/>
          </a:xfrm>
          <a:prstGeom prst="roundRect">
            <a:avLst/>
          </a:prstGeom>
          <a:solidFill>
            <a:schemeClr val="accent2">
              <a:lumMod val="60000"/>
              <a:lumOff val="40000"/>
            </a:schemeClr>
          </a:solidFill>
          <a:ln w="254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err="1">
                <a:ln>
                  <a:solidFill>
                    <a:sysClr val="windowText" lastClr="000000"/>
                  </a:solidFill>
                </a:ln>
                <a:solidFill>
                  <a:sysClr val="windowText" lastClr="000000"/>
                </a:solidFill>
                <a:effectLst/>
                <a:uLnTx/>
                <a:uFillTx/>
                <a:latin typeface="Times New Roman" panose="02020603050405020304" pitchFamily="18" charset="0"/>
                <a:ea typeface="+mn-ea"/>
                <a:cs typeface="Times New Roman" panose="02020603050405020304" pitchFamily="18" charset="0"/>
              </a:rPr>
              <a:t>Френк</a:t>
            </a:r>
            <a:r>
              <a:rPr kumimoji="0" lang="ru-RU" sz="2000" b="0" i="0" u="none" strike="noStrike" kern="1200" cap="none" spc="0" normalizeH="0" baseline="0" noProof="0" dirty="0">
                <a:ln>
                  <a:solidFill>
                    <a:sysClr val="windowText" lastClr="000000"/>
                  </a:solidFill>
                </a:ln>
                <a:solidFill>
                  <a:sysClr val="windowText" lastClr="000000"/>
                </a:solidFill>
                <a:effectLst/>
                <a:uLnTx/>
                <a:uFillTx/>
                <a:latin typeface="Times New Roman" panose="02020603050405020304" pitchFamily="18" charset="0"/>
                <a:ea typeface="+mn-ea"/>
                <a:cs typeface="Times New Roman" panose="02020603050405020304" pitchFamily="18" charset="0"/>
              </a:rPr>
              <a:t> Дрейк</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solidFill>
                    <a:sysClr val="windowText" lastClr="000000"/>
                  </a:solidFill>
                </a:ln>
                <a:solidFill>
                  <a:sysClr val="windowText" lastClr="000000"/>
                </a:solidFill>
                <a:effectLst/>
                <a:uLnTx/>
                <a:uFillTx/>
                <a:latin typeface="Times New Roman" panose="02020603050405020304" pitchFamily="18" charset="0"/>
                <a:ea typeface="+mn-ea"/>
                <a:cs typeface="Times New Roman" panose="02020603050405020304" pitchFamily="18" charset="0"/>
              </a:rPr>
              <a:t>американский профессор астрофизики</a:t>
            </a:r>
          </a:p>
        </p:txBody>
      </p:sp>
      <p:pic>
        <p:nvPicPr>
          <p:cNvPr id="11" name="Рисунок 10"/>
          <p:cNvPicPr>
            <a:picLocks noChangeAspect="1"/>
          </p:cNvPicPr>
          <p:nvPr/>
        </p:nvPicPr>
        <p:blipFill>
          <a:blip r:embed="rId3"/>
          <a:stretch>
            <a:fillRect/>
          </a:stretch>
        </p:blipFill>
        <p:spPr>
          <a:xfrm>
            <a:off x="406173" y="995390"/>
            <a:ext cx="5389526" cy="744499"/>
          </a:xfrm>
          <a:prstGeom prst="rect">
            <a:avLst/>
          </a:prstGeom>
        </p:spPr>
      </p:pic>
      <p:sp>
        <p:nvSpPr>
          <p:cNvPr id="13" name="TextBox 12"/>
          <p:cNvSpPr txBox="1"/>
          <p:nvPr/>
        </p:nvSpPr>
        <p:spPr>
          <a:xfrm>
            <a:off x="406173" y="1739889"/>
            <a:ext cx="470103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 – </a:t>
            </a:r>
            <a:r>
              <a:rPr kumimoji="0" lang="ru-RU"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число разумных цивилизаций,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готовых вступить в контакт</a:t>
            </a:r>
          </a:p>
        </p:txBody>
      </p:sp>
      <p:sp>
        <p:nvSpPr>
          <p:cNvPr id="14" name="TextBox 13"/>
          <p:cNvSpPr txBox="1"/>
          <p:nvPr/>
        </p:nvSpPr>
        <p:spPr>
          <a:xfrm>
            <a:off x="406173" y="2362764"/>
            <a:ext cx="57468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R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количество звёзд, образующихся в год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в</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нашей галактике</a:t>
            </a:r>
          </a:p>
        </p:txBody>
      </p:sp>
      <p:sp>
        <p:nvSpPr>
          <p:cNvPr id="15" name="TextBox 14"/>
          <p:cNvSpPr txBox="1"/>
          <p:nvPr/>
        </p:nvSpPr>
        <p:spPr>
          <a:xfrm>
            <a:off x="406173" y="3080881"/>
            <a:ext cx="535685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f</a:t>
            </a:r>
            <a:r>
              <a:rPr kumimoji="0" lang="en-US" sz="2400" b="1" i="1" u="none" strike="noStrike" kern="1200" cap="none" spc="0" normalizeH="0" baseline="-2500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p</a:t>
            </a:r>
            <a:r>
              <a:rPr kumimoji="0" lang="en-US" sz="2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доля звёзд, обладающих планетами</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ru-RU"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p:cNvSpPr txBox="1"/>
          <p:nvPr/>
        </p:nvSpPr>
        <p:spPr>
          <a:xfrm>
            <a:off x="356618" y="3438532"/>
            <a:ext cx="42365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a:t>
            </a:r>
            <a:r>
              <a:rPr kumimoji="0" lang="en-US" sz="2400" b="1" i="1"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e</a:t>
            </a:r>
            <a:r>
              <a:rPr kumimoji="0" lang="en-US" sz="2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среднее количество планет</a:t>
            </a:r>
          </a:p>
        </p:txBody>
      </p:sp>
      <p:sp>
        <p:nvSpPr>
          <p:cNvPr id="17" name="TextBox 16"/>
          <p:cNvSpPr txBox="1"/>
          <p:nvPr/>
        </p:nvSpPr>
        <p:spPr>
          <a:xfrm>
            <a:off x="356618" y="3816636"/>
            <a:ext cx="62011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f</a:t>
            </a:r>
            <a:r>
              <a:rPr kumimoji="0" lang="en-US" sz="2400" b="1" i="1" u="none" strike="noStrike" kern="1200" cap="none" spc="0" normalizeH="0" baseline="-2500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a:t>
            </a:r>
            <a:r>
              <a:rPr kumimoji="0" lang="en-US" sz="2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ru-RU"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вероятность зарождения жизни на планете</a:t>
            </a:r>
          </a:p>
        </p:txBody>
      </p:sp>
      <p:sp>
        <p:nvSpPr>
          <p:cNvPr id="18" name="TextBox 17"/>
          <p:cNvSpPr txBox="1"/>
          <p:nvPr/>
        </p:nvSpPr>
        <p:spPr>
          <a:xfrm>
            <a:off x="356618" y="4242965"/>
            <a:ext cx="876252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f</a:t>
            </a:r>
            <a:r>
              <a:rPr kumimoji="0" lang="en-US" sz="2400" b="1" i="1"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i</a:t>
            </a:r>
            <a:r>
              <a:rPr kumimoji="0" lang="en-US" sz="2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вероятность возникновения разумных форм жизни на планете</a:t>
            </a:r>
          </a:p>
        </p:txBody>
      </p:sp>
      <p:sp>
        <p:nvSpPr>
          <p:cNvPr id="19" name="TextBox 18"/>
          <p:cNvSpPr txBox="1"/>
          <p:nvPr/>
        </p:nvSpPr>
        <p:spPr>
          <a:xfrm>
            <a:off x="356618" y="4618844"/>
            <a:ext cx="8245655"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f</a:t>
            </a:r>
            <a:r>
              <a:rPr kumimoji="0" lang="en-US" sz="2400" b="1" i="1"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a:t>
            </a:r>
            <a:r>
              <a:rPr kumimoji="0" lang="en-US" sz="2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отношение количества планет, разумные жители</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которых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способны к контакту и ищут его,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к количеству планет, на которых есть разумная жизнь</a:t>
            </a:r>
          </a:p>
        </p:txBody>
      </p:sp>
      <p:sp>
        <p:nvSpPr>
          <p:cNvPr id="20" name="TextBox 19"/>
          <p:cNvSpPr txBox="1"/>
          <p:nvPr/>
        </p:nvSpPr>
        <p:spPr>
          <a:xfrm>
            <a:off x="362588" y="5700276"/>
            <a:ext cx="48918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 - </a:t>
            </a:r>
            <a:r>
              <a:rPr kumimoji="0" lang="ru-RU"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время жизни такой цивилизации</a:t>
            </a:r>
          </a:p>
        </p:txBody>
      </p:sp>
      <p:pic>
        <p:nvPicPr>
          <p:cNvPr id="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484863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randombar(horizont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randombar(horizont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randombar(horizontal)">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143423" y="2809875"/>
            <a:ext cx="7064200" cy="2388860"/>
          </a:xfrm>
          <a:prstGeom prst="rect">
            <a:avLst/>
          </a:prstGeom>
        </p:spPr>
      </p:pic>
      <p:sp>
        <p:nvSpPr>
          <p:cNvPr id="5" name="Скругленный прямоугольник 4"/>
          <p:cNvSpPr/>
          <p:nvPr/>
        </p:nvSpPr>
        <p:spPr>
          <a:xfrm>
            <a:off x="2808514" y="217492"/>
            <a:ext cx="3526972" cy="60960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УРАВНЕНИЕ ДРЕЙКА</a:t>
            </a: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049" y="995390"/>
            <a:ext cx="2716297" cy="1970647"/>
          </a:xfrm>
          <a:prstGeom prst="rect">
            <a:avLst/>
          </a:prstGeom>
        </p:spPr>
      </p:pic>
      <p:sp>
        <p:nvSpPr>
          <p:cNvPr id="9" name="Скругленный прямоугольник 8"/>
          <p:cNvSpPr/>
          <p:nvPr/>
        </p:nvSpPr>
        <p:spPr>
          <a:xfrm>
            <a:off x="6217049" y="2966037"/>
            <a:ext cx="2716297" cy="843963"/>
          </a:xfrm>
          <a:prstGeom prst="roundRect">
            <a:avLst/>
          </a:prstGeom>
          <a:solidFill>
            <a:schemeClr val="accent2">
              <a:lumMod val="60000"/>
              <a:lumOff val="40000"/>
            </a:schemeClr>
          </a:solidFill>
          <a:ln w="254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err="1">
                <a:ln>
                  <a:solidFill>
                    <a:sysClr val="windowText" lastClr="000000"/>
                  </a:solidFill>
                </a:ln>
                <a:solidFill>
                  <a:sysClr val="windowText" lastClr="000000"/>
                </a:solidFill>
                <a:effectLst/>
                <a:uLnTx/>
                <a:uFillTx/>
                <a:latin typeface="Times New Roman" panose="02020603050405020304" pitchFamily="18" charset="0"/>
                <a:ea typeface="+mn-ea"/>
                <a:cs typeface="Times New Roman" panose="02020603050405020304" pitchFamily="18" charset="0"/>
              </a:rPr>
              <a:t>Френк</a:t>
            </a:r>
            <a:r>
              <a:rPr kumimoji="0" lang="ru-RU" sz="2000" b="0" i="0" u="none" strike="noStrike" kern="1200" cap="none" spc="0" normalizeH="0" baseline="0" noProof="0" dirty="0">
                <a:ln>
                  <a:solidFill>
                    <a:sysClr val="windowText" lastClr="000000"/>
                  </a:solidFill>
                </a:ln>
                <a:solidFill>
                  <a:sysClr val="windowText" lastClr="000000"/>
                </a:solidFill>
                <a:effectLst/>
                <a:uLnTx/>
                <a:uFillTx/>
                <a:latin typeface="Times New Roman" panose="02020603050405020304" pitchFamily="18" charset="0"/>
                <a:ea typeface="+mn-ea"/>
                <a:cs typeface="Times New Roman" panose="02020603050405020304" pitchFamily="18" charset="0"/>
              </a:rPr>
              <a:t> Дрейк</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solidFill>
                    <a:sysClr val="windowText" lastClr="000000"/>
                  </a:solidFill>
                </a:ln>
                <a:solidFill>
                  <a:sysClr val="windowText" lastClr="000000"/>
                </a:solidFill>
                <a:effectLst/>
                <a:uLnTx/>
                <a:uFillTx/>
                <a:latin typeface="Times New Roman" panose="02020603050405020304" pitchFamily="18" charset="0"/>
                <a:ea typeface="+mn-ea"/>
                <a:cs typeface="Times New Roman" panose="02020603050405020304" pitchFamily="18" charset="0"/>
              </a:rPr>
              <a:t>американский профессор астрофизики</a:t>
            </a:r>
          </a:p>
        </p:txBody>
      </p:sp>
      <p:pic>
        <p:nvPicPr>
          <p:cNvPr id="11" name="Рисунок 10"/>
          <p:cNvPicPr>
            <a:picLocks noChangeAspect="1"/>
          </p:cNvPicPr>
          <p:nvPr/>
        </p:nvPicPr>
        <p:blipFill>
          <a:blip r:embed="rId4"/>
          <a:stretch>
            <a:fillRect/>
          </a:stretch>
        </p:blipFill>
        <p:spPr>
          <a:xfrm>
            <a:off x="406173" y="995390"/>
            <a:ext cx="5389526" cy="744499"/>
          </a:xfrm>
          <a:prstGeom prst="rect">
            <a:avLst/>
          </a:prstGeom>
        </p:spPr>
      </p:pic>
      <p:sp>
        <p:nvSpPr>
          <p:cNvPr id="2" name="Прямоугольник 1"/>
          <p:cNvSpPr/>
          <p:nvPr/>
        </p:nvSpPr>
        <p:spPr>
          <a:xfrm>
            <a:off x="304800" y="1712459"/>
            <a:ext cx="5344886" cy="1015663"/>
          </a:xfrm>
          <a:prstGeom prst="rect">
            <a:avLst/>
          </a:prstGeom>
          <a:ln w="50800">
            <a:solidFill>
              <a:schemeClr val="accent1">
                <a:lumMod val="50000"/>
              </a:schemeClr>
            </a:solidFill>
            <a:prstDash val="sys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Существует множество мнений по большинству параметров, приведём числа, использованные Дрейком в 1961:</a:t>
            </a:r>
          </a:p>
        </p:txBody>
      </p:sp>
      <p:sp>
        <p:nvSpPr>
          <p:cNvPr id="7" name="TextBox 6"/>
          <p:cNvSpPr txBox="1"/>
          <p:nvPr/>
        </p:nvSpPr>
        <p:spPr>
          <a:xfrm>
            <a:off x="2867449" y="5198735"/>
            <a:ext cx="1616148" cy="707886"/>
          </a:xfrm>
          <a:prstGeom prst="rect">
            <a:avLst/>
          </a:prstGeom>
          <a:noFill/>
          <a:ln w="50800">
            <a:solidFill>
              <a:srgbClr val="FF0000"/>
            </a:solidFill>
            <a:prstDash val="sys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 = 10</a:t>
            </a:r>
            <a:endParaRPr kumimoji="0" lang="ru-RU" sz="4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563197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2808514" y="217492"/>
            <a:ext cx="3526972" cy="60960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УРАВНЕНИЕ ДРЕЙКА</a:t>
            </a: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7049" y="995390"/>
            <a:ext cx="2716297" cy="1970647"/>
          </a:xfrm>
          <a:prstGeom prst="rect">
            <a:avLst/>
          </a:prstGeom>
        </p:spPr>
      </p:pic>
      <p:sp>
        <p:nvSpPr>
          <p:cNvPr id="9" name="Скругленный прямоугольник 8"/>
          <p:cNvSpPr/>
          <p:nvPr/>
        </p:nvSpPr>
        <p:spPr>
          <a:xfrm>
            <a:off x="6217049" y="2966037"/>
            <a:ext cx="2716297" cy="843963"/>
          </a:xfrm>
          <a:prstGeom prst="roundRect">
            <a:avLst/>
          </a:prstGeom>
          <a:solidFill>
            <a:schemeClr val="accent2">
              <a:lumMod val="60000"/>
              <a:lumOff val="40000"/>
            </a:schemeClr>
          </a:solidFill>
          <a:ln w="254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err="1">
                <a:ln>
                  <a:solidFill>
                    <a:sysClr val="windowText" lastClr="000000"/>
                  </a:solidFill>
                </a:ln>
                <a:solidFill>
                  <a:sysClr val="windowText" lastClr="000000"/>
                </a:solidFill>
                <a:effectLst/>
                <a:uLnTx/>
                <a:uFillTx/>
                <a:latin typeface="Times New Roman" panose="02020603050405020304" pitchFamily="18" charset="0"/>
                <a:ea typeface="+mn-ea"/>
                <a:cs typeface="Times New Roman" panose="02020603050405020304" pitchFamily="18" charset="0"/>
              </a:rPr>
              <a:t>Френк</a:t>
            </a:r>
            <a:r>
              <a:rPr kumimoji="0" lang="ru-RU" sz="2000" b="0" i="0" u="none" strike="noStrike" kern="1200" cap="none" spc="0" normalizeH="0" baseline="0" noProof="0" dirty="0">
                <a:ln>
                  <a:solidFill>
                    <a:sysClr val="windowText" lastClr="000000"/>
                  </a:solidFill>
                </a:ln>
                <a:solidFill>
                  <a:sysClr val="windowText" lastClr="000000"/>
                </a:solidFill>
                <a:effectLst/>
                <a:uLnTx/>
                <a:uFillTx/>
                <a:latin typeface="Times New Roman" panose="02020603050405020304" pitchFamily="18" charset="0"/>
                <a:ea typeface="+mn-ea"/>
                <a:cs typeface="Times New Roman" panose="02020603050405020304" pitchFamily="18" charset="0"/>
              </a:rPr>
              <a:t> Дрейк</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solidFill>
                    <a:sysClr val="windowText" lastClr="000000"/>
                  </a:solidFill>
                </a:ln>
                <a:solidFill>
                  <a:sysClr val="windowText" lastClr="000000"/>
                </a:solidFill>
                <a:effectLst/>
                <a:uLnTx/>
                <a:uFillTx/>
                <a:latin typeface="Times New Roman" panose="02020603050405020304" pitchFamily="18" charset="0"/>
                <a:ea typeface="+mn-ea"/>
                <a:cs typeface="Times New Roman" panose="02020603050405020304" pitchFamily="18" charset="0"/>
              </a:rPr>
              <a:t>американский профессор астрофизики</a:t>
            </a:r>
          </a:p>
        </p:txBody>
      </p:sp>
      <p:pic>
        <p:nvPicPr>
          <p:cNvPr id="11" name="Рисунок 10"/>
          <p:cNvPicPr>
            <a:picLocks noChangeAspect="1"/>
          </p:cNvPicPr>
          <p:nvPr/>
        </p:nvPicPr>
        <p:blipFill>
          <a:blip r:embed="rId3"/>
          <a:stretch>
            <a:fillRect/>
          </a:stretch>
        </p:blipFill>
        <p:spPr>
          <a:xfrm>
            <a:off x="406173" y="995390"/>
            <a:ext cx="5389526" cy="744499"/>
          </a:xfrm>
          <a:prstGeom prst="rect">
            <a:avLst/>
          </a:prstGeom>
        </p:spPr>
      </p:pic>
      <p:sp>
        <p:nvSpPr>
          <p:cNvPr id="8" name="TextBox 7"/>
          <p:cNvSpPr txBox="1"/>
          <p:nvPr/>
        </p:nvSpPr>
        <p:spPr>
          <a:xfrm>
            <a:off x="887028" y="1739889"/>
            <a:ext cx="4427815" cy="584775"/>
          </a:xfrm>
          <a:prstGeom prst="rect">
            <a:avLst/>
          </a:prstGeom>
          <a:solidFill>
            <a:srgbClr val="0070C0"/>
          </a:solidFill>
          <a:ln>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a:ln>
                  <a:noFill/>
                </a:ln>
                <a:solidFill>
                  <a:prstClr val="white"/>
                </a:solidFill>
                <a:effectLst/>
                <a:uLnTx/>
                <a:uFillTx/>
                <a:latin typeface="Impact" panose="020B0806030902050204" pitchFamily="34" charset="0"/>
                <a:ea typeface="+mn-ea"/>
                <a:cs typeface="Times New Roman" panose="02020603050405020304" pitchFamily="18" charset="0"/>
              </a:rPr>
              <a:t>СОВРЕМЕННЫЕ ВЗГЛЯДЫ</a:t>
            </a:r>
          </a:p>
        </p:txBody>
      </p:sp>
      <p:sp>
        <p:nvSpPr>
          <p:cNvPr id="10" name="TextBox 9"/>
          <p:cNvSpPr txBox="1"/>
          <p:nvPr/>
        </p:nvSpPr>
        <p:spPr>
          <a:xfrm>
            <a:off x="2181745" y="2471172"/>
            <a:ext cx="183838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R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f</a:t>
            </a:r>
            <a:r>
              <a:rPr kumimoji="0" lang="en-US" sz="2400" b="1" i="1" u="none" strike="noStrike" kern="1200" cap="none" spc="0" normalizeH="0" baseline="-2500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20-60 %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a:t>
            </a:r>
            <a:r>
              <a:rPr kumimoji="0" lang="en-US" sz="2400" b="1" i="1"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&gt; 0,014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f</a:t>
            </a:r>
            <a:r>
              <a:rPr kumimoji="0" lang="en-US" sz="2400" b="1" i="1" u="none" strike="noStrike" kern="1200" cap="none" spc="0" normalizeH="0" baseline="-2500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&gt; 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f</a:t>
            </a:r>
            <a:r>
              <a:rPr kumimoji="0" lang="en-US" sz="2400" b="1" i="1"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i</a:t>
            </a:r>
            <a:r>
              <a:rPr kumimoji="0" lang="en-US" sz="24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0,01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f</a:t>
            </a:r>
            <a:r>
              <a:rPr kumimoji="0" lang="en-US" sz="2400" b="1" i="1"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0,01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10000</a:t>
            </a:r>
            <a:endParaRPr kumimoji="0" lang="ru-RU"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708773" y="5339911"/>
            <a:ext cx="4784323" cy="523220"/>
          </a:xfrm>
          <a:prstGeom prst="rect">
            <a:avLst/>
          </a:prstGeom>
          <a:noFill/>
          <a:ln w="50800">
            <a:solidFill>
              <a:srgbClr val="FF0000"/>
            </a:solidFill>
            <a:prstDash val="sys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 = </a:t>
            </a:r>
            <a:r>
              <a:rPr kumimoji="0" lang="ru-RU"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0,00637 </a:t>
            </a:r>
            <a:r>
              <a:rPr kumimoji="0" lang="ru-RU"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(нет </a:t>
            </a:r>
            <a:r>
              <a:rPr kumimoji="0" lang="ru-RU"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контактёров</a:t>
            </a:r>
            <a:r>
              <a:rPr kumimoji="0" lang="ru-RU"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7082" y="3959846"/>
            <a:ext cx="3126264" cy="2125268"/>
          </a:xfrm>
          <a:prstGeom prst="rect">
            <a:avLst/>
          </a:prstGeom>
        </p:spPr>
      </p:pic>
      <p:pic>
        <p:nvPicPr>
          <p:cNvPr id="1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36352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394114" y="117928"/>
            <a:ext cx="6021200"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МАТЕРИАЛЫ ДЛЯ г.</a:t>
            </a:r>
            <a:r>
              <a:rPr lang="ru-RU" sz="3200" dirty="0" smtClean="0">
                <a:solidFill>
                  <a:prstClr val="white"/>
                </a:solidFill>
                <a:effectLst>
                  <a:outerShdw blurRad="38100" dist="38100" dir="2700000" algn="tl">
                    <a:srgbClr val="000000">
                      <a:alpha val="43137"/>
                    </a:srgbClr>
                  </a:outerShdw>
                </a:effectLst>
                <a:latin typeface="Impact" panose="020B0806030902050204" pitchFamily="34" charset="0"/>
              </a:rPr>
              <a:t>СИМФЕРОПОЛЬ</a:t>
            </a: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 </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6" name="TextBox 5"/>
          <p:cNvSpPr txBox="1"/>
          <p:nvPr/>
        </p:nvSpPr>
        <p:spPr>
          <a:xfrm>
            <a:off x="1471289" y="849085"/>
            <a:ext cx="1425391" cy="523220"/>
          </a:xfrm>
          <a:prstGeom prst="rect">
            <a:avLst/>
          </a:prstGeom>
          <a:solidFill>
            <a:schemeClr val="accent6">
              <a:lumMod val="50000"/>
            </a:schemeClr>
          </a:solidFill>
          <a:ln>
            <a:solidFill>
              <a:schemeClr val="accent6">
                <a:lumMod val="50000"/>
              </a:schemeClr>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ФИЗИКА</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cxnSp>
        <p:nvCxnSpPr>
          <p:cNvPr id="8" name="Прямая соединительная линия 7"/>
          <p:cNvCxnSpPr/>
          <p:nvPr/>
        </p:nvCxnSpPr>
        <p:spPr>
          <a:xfrm>
            <a:off x="4619503" y="1197429"/>
            <a:ext cx="0" cy="5660571"/>
          </a:xfrm>
          <a:prstGeom prst="line">
            <a:avLst/>
          </a:prstGeom>
          <a:ln w="3492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867400" y="849085"/>
            <a:ext cx="2146742" cy="523220"/>
          </a:xfrm>
          <a:prstGeom prst="rect">
            <a:avLst/>
          </a:prstGeom>
          <a:solidFill>
            <a:srgbClr val="7030A0"/>
          </a:solidFill>
          <a:ln>
            <a:solidFill>
              <a:srgbClr val="7030A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АСТРОНОМИЯ</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10" name="TextBox 9"/>
          <p:cNvSpPr txBox="1"/>
          <p:nvPr/>
        </p:nvSpPr>
        <p:spPr>
          <a:xfrm>
            <a:off x="223393" y="1372305"/>
            <a:ext cx="21541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I. </a:t>
            </a:r>
            <a:r>
              <a:rPr kumimoji="0" lang="ru-RU" sz="18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Основная школа</a:t>
            </a:r>
            <a:endParaRPr kumimoji="0" lang="ru-RU" sz="18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1" y="1776983"/>
            <a:ext cx="4539343" cy="258532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Презентация;</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УМК «Сферы» материалы для свободного скачивания (</a:t>
            </a: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поурочные методические разработки, рабочие программы</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УМК «Архимед» материалы для свободного скачивания (</a:t>
            </a: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книга для учителя, поурочные методические разработки</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p:txBody>
      </p:sp>
      <p:sp>
        <p:nvSpPr>
          <p:cNvPr id="12" name="TextBox 11"/>
          <p:cNvSpPr txBox="1"/>
          <p:nvPr/>
        </p:nvSpPr>
        <p:spPr>
          <a:xfrm>
            <a:off x="227642" y="4415498"/>
            <a:ext cx="2180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II. </a:t>
            </a:r>
            <a:r>
              <a:rPr kumimoji="0" lang="ru-RU" sz="18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Старшая школа</a:t>
            </a:r>
            <a:endParaRPr kumimoji="0" lang="ru-RU" sz="18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p:nvPr/>
        </p:nvSpPr>
        <p:spPr>
          <a:xfrm>
            <a:off x="0" y="4996480"/>
            <a:ext cx="4539343"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УМК «Классический» материалы для свободного скачивания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УМК «Профильный» материалы для свободного скачивания</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TIMSS 2019</a:t>
            </a:r>
            <a:endParaRPr lang="ru-RU"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ОГЭ 2020</a:t>
            </a:r>
          </a:p>
        </p:txBody>
      </p:sp>
      <p:sp>
        <p:nvSpPr>
          <p:cNvPr id="14" name="TextBox 13"/>
          <p:cNvSpPr txBox="1"/>
          <p:nvPr/>
        </p:nvSpPr>
        <p:spPr>
          <a:xfrm>
            <a:off x="4767371" y="1407651"/>
            <a:ext cx="19832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I. </a:t>
            </a:r>
            <a:r>
              <a:rPr kumimoji="0" lang="ru-RU" sz="18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УМК «Сферы»</a:t>
            </a:r>
            <a:endParaRPr kumimoji="0" lang="ru-RU" sz="18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5" name="TextBox 14"/>
          <p:cNvSpPr txBox="1"/>
          <p:nvPr/>
        </p:nvSpPr>
        <p:spPr>
          <a:xfrm>
            <a:off x="4767371" y="1812329"/>
            <a:ext cx="4539343"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Методическое пособие</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Поурочные разработки</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Методическое пособие к практикуму</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 практические работы</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Дополнительные материалы</a:t>
            </a:r>
          </a:p>
        </p:txBody>
      </p:sp>
      <p:sp>
        <p:nvSpPr>
          <p:cNvPr id="16" name="TextBox 15"/>
          <p:cNvSpPr txBox="1"/>
          <p:nvPr/>
        </p:nvSpPr>
        <p:spPr>
          <a:xfrm>
            <a:off x="4767370" y="3360349"/>
            <a:ext cx="28100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II. </a:t>
            </a:r>
            <a:r>
              <a:rPr kumimoji="0" lang="ru-RU" sz="18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УМК «Классический»</a:t>
            </a:r>
            <a:endParaRPr kumimoji="0" lang="ru-RU" sz="18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4767371" y="3735877"/>
            <a:ext cx="3984744"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Методическое пособие</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Поурочные разработки</a:t>
            </a:r>
          </a:p>
        </p:txBody>
      </p:sp>
      <p:cxnSp>
        <p:nvCxnSpPr>
          <p:cNvPr id="19" name="Прямая соединительная линия 18"/>
          <p:cNvCxnSpPr/>
          <p:nvPr/>
        </p:nvCxnSpPr>
        <p:spPr>
          <a:xfrm>
            <a:off x="4619503" y="4784830"/>
            <a:ext cx="4524497" cy="0"/>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422039" y="4873841"/>
            <a:ext cx="1037463" cy="461665"/>
          </a:xfrm>
          <a:prstGeom prst="rect">
            <a:avLst/>
          </a:prstGeom>
          <a:solidFill>
            <a:srgbClr val="FF0000"/>
          </a:solid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ОБЩЕЕ</a:t>
            </a:r>
            <a:endParaRPr kumimoji="0" lang="ru-RU"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21" name="TextBox 20"/>
          <p:cNvSpPr txBox="1"/>
          <p:nvPr/>
        </p:nvSpPr>
        <p:spPr>
          <a:xfrm>
            <a:off x="4726963" y="5347091"/>
            <a:ext cx="4309578" cy="707886"/>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ФПУ</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Нормативная база по астрономии</a:t>
            </a:r>
          </a:p>
        </p:txBody>
      </p:sp>
    </p:spTree>
    <p:extLst>
      <p:ext uri="{BB962C8B-B14F-4D97-AF65-F5344CB8AC3E}">
        <p14:creationId xmlns:p14="http://schemas.microsoft.com/office/powerpoint/2010/main" val="22712403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16654" y="130629"/>
            <a:ext cx="5110694" cy="584775"/>
          </a:xfrm>
          <a:prstGeom prst="rect">
            <a:avLst/>
          </a:prstGeom>
          <a:solidFill>
            <a:srgbClr val="0070C0"/>
          </a:solidFill>
          <a:ln>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ПРЕИМУЩЕСТВА ПРАКТИКУМА</a:t>
            </a:r>
          </a:p>
        </p:txBody>
      </p:sp>
      <p:sp>
        <p:nvSpPr>
          <p:cNvPr id="7" name="TextBox 6"/>
          <p:cNvSpPr txBox="1"/>
          <p:nvPr/>
        </p:nvSpPr>
        <p:spPr>
          <a:xfrm>
            <a:off x="297180" y="811530"/>
            <a:ext cx="67617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 Гибкость в выполнении практических работ</a:t>
            </a:r>
          </a:p>
        </p:txBody>
      </p:sp>
      <p:pic>
        <p:nvPicPr>
          <p:cNvPr id="5" name="Рисунок 4"/>
          <p:cNvPicPr>
            <a:picLocks noChangeAspect="1"/>
          </p:cNvPicPr>
          <p:nvPr/>
        </p:nvPicPr>
        <p:blipFill>
          <a:blip r:embed="rId2" cstate="print"/>
          <a:stretch>
            <a:fillRect/>
          </a:stretch>
        </p:blipFill>
        <p:spPr>
          <a:xfrm>
            <a:off x="297181" y="1211641"/>
            <a:ext cx="3360420" cy="2568162"/>
          </a:xfrm>
          <a:prstGeom prst="rect">
            <a:avLst/>
          </a:prstGeom>
        </p:spPr>
      </p:pic>
      <p:sp>
        <p:nvSpPr>
          <p:cNvPr id="3" name="TextBox 2"/>
          <p:cNvSpPr txBox="1"/>
          <p:nvPr/>
        </p:nvSpPr>
        <p:spPr>
          <a:xfrm>
            <a:off x="3749515" y="1284803"/>
            <a:ext cx="3979679" cy="646331"/>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можно выполнять вне класса </a:t>
            </a:r>
            <a:r>
              <a:rPr kumimoji="0" lang="ru-RU" sz="1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т.к</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не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задействуется сложное оборудование; </a:t>
            </a:r>
          </a:p>
        </p:txBody>
      </p:sp>
      <p:sp>
        <p:nvSpPr>
          <p:cNvPr id="6" name="TextBox 5"/>
          <p:cNvSpPr txBox="1"/>
          <p:nvPr/>
        </p:nvSpPr>
        <p:spPr>
          <a:xfrm>
            <a:off x="3749515" y="1895835"/>
            <a:ext cx="3423886" cy="646331"/>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не обязательно выполнять все</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практические работы;</a:t>
            </a:r>
          </a:p>
        </p:txBody>
      </p:sp>
      <p:sp>
        <p:nvSpPr>
          <p:cNvPr id="8" name="TextBox 7"/>
          <p:cNvSpPr txBox="1"/>
          <p:nvPr/>
        </p:nvSpPr>
        <p:spPr>
          <a:xfrm>
            <a:off x="3749515" y="2444824"/>
            <a:ext cx="3078279" cy="646331"/>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возможность выстраивать</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индивидуальные траектории;</a:t>
            </a:r>
          </a:p>
        </p:txBody>
      </p:sp>
      <p:sp>
        <p:nvSpPr>
          <p:cNvPr id="9" name="TextBox 8"/>
          <p:cNvSpPr txBox="1"/>
          <p:nvPr/>
        </p:nvSpPr>
        <p:spPr>
          <a:xfrm>
            <a:off x="297180" y="4379059"/>
            <a:ext cx="4005455" cy="646331"/>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удобно использовать в внеклассной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работе;</a:t>
            </a:r>
          </a:p>
        </p:txBody>
      </p:sp>
      <p:sp>
        <p:nvSpPr>
          <p:cNvPr id="10" name="TextBox 9"/>
          <p:cNvSpPr txBox="1"/>
          <p:nvPr/>
        </p:nvSpPr>
        <p:spPr>
          <a:xfrm>
            <a:off x="297180" y="5063254"/>
            <a:ext cx="3920560" cy="646331"/>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весь необходимый инвентарь УЖЕ</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находится в практикуме.</a:t>
            </a:r>
            <a:endPar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1" name="Рисунок 10"/>
          <p:cNvPicPr>
            <a:picLocks noChangeAspect="1"/>
          </p:cNvPicPr>
          <p:nvPr/>
        </p:nvPicPr>
        <p:blipFill>
          <a:blip r:embed="rId3" cstate="print"/>
          <a:stretch>
            <a:fillRect/>
          </a:stretch>
        </p:blipFill>
        <p:spPr>
          <a:xfrm>
            <a:off x="4221966" y="3369424"/>
            <a:ext cx="4780766" cy="2585605"/>
          </a:xfrm>
          <a:prstGeom prst="rect">
            <a:avLst/>
          </a:prstGeom>
        </p:spPr>
      </p:pic>
      <p:pic>
        <p:nvPicPr>
          <p:cNvPr id="1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88918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513036" y="141514"/>
            <a:ext cx="811792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КАК СЛЕДУЕТ ПОНИМАТЬ ТЕРМИН «РАЗУМНАЯ ЖИЗНЬ»?</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099" y="937986"/>
            <a:ext cx="2107781" cy="2491014"/>
          </a:xfrm>
          <a:prstGeom prst="rect">
            <a:avLst/>
          </a:prstGeom>
          <a:ln>
            <a:noFill/>
          </a:ln>
          <a:effectLst>
            <a:outerShdw blurRad="292100" dist="139700" dir="2700000" algn="tl" rotWithShape="0">
              <a:srgbClr val="333333">
                <a:alpha val="65000"/>
              </a:srgbClr>
            </a:outerShdw>
          </a:effectLst>
        </p:spPr>
      </p:pic>
      <p:sp>
        <p:nvSpPr>
          <p:cNvPr id="5" name="Прямоугольник 4"/>
          <p:cNvSpPr/>
          <p:nvPr/>
        </p:nvSpPr>
        <p:spPr>
          <a:xfrm>
            <a:off x="0" y="3429000"/>
            <a:ext cx="2710543"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Linux Libertine"/>
                <a:ea typeface="+mn-ea"/>
                <a:cs typeface="+mn-cs"/>
              </a:rPr>
              <a:t>Г.А.Тихонов</a:t>
            </a:r>
            <a:endParaRPr kumimoji="0" lang="ru-RU"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Linux Libertin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Linux Libertine"/>
                <a:ea typeface="+mn-ea"/>
                <a:cs typeface="+mn-cs"/>
              </a:rPr>
              <a:t>1875-1960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Linux Libertine"/>
                <a:ea typeface="+mn-ea"/>
                <a:cs typeface="+mn-cs"/>
              </a:rPr>
              <a:t>Советский физик</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Linux Libertine"/>
                <a:ea typeface="+mn-ea"/>
                <a:cs typeface="+mn-cs"/>
              </a:rPr>
              <a:t>Член РАН</a:t>
            </a:r>
          </a:p>
        </p:txBody>
      </p:sp>
      <p:sp>
        <p:nvSpPr>
          <p:cNvPr id="6" name="TextBox 5"/>
          <p:cNvSpPr txBox="1"/>
          <p:nvPr/>
        </p:nvSpPr>
        <p:spPr>
          <a:xfrm>
            <a:off x="3657600" y="664734"/>
            <a:ext cx="398852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1" i="0" u="none" strike="noStrike" kern="1200" cap="none" spc="0" normalizeH="0" baseline="0" noProof="0" dirty="0">
                <a:ln>
                  <a:noFill/>
                </a:ln>
                <a:solidFill>
                  <a:prstClr val="white"/>
                </a:solidFill>
                <a:effectLst>
                  <a:outerShdw blurRad="50800" dist="38100" dir="18900000" algn="bl" rotWithShape="0">
                    <a:prstClr val="black">
                      <a:alpha val="40000"/>
                    </a:prstClr>
                  </a:outerShdw>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АСТРОБИОЛОГИЯ</a:t>
            </a:r>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2547937" y="1398663"/>
            <a:ext cx="6324600"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prstClr val="white"/>
                </a:solidFill>
                <a:effectLst>
                  <a:outerShdw blurRad="50800" dist="38100" algn="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Экзобиология</a:t>
            </a:r>
            <a:r>
              <a:rPr kumimoji="0" lang="ru-RU" sz="2400" b="0" i="0" u="none" strike="noStrike" kern="1200" cap="none" spc="0" normalizeH="0" baseline="0" noProof="0" dirty="0">
                <a:ln>
                  <a:noFill/>
                </a:ln>
                <a:solidFill>
                  <a:prstClr val="white"/>
                </a:solidFill>
                <a:effectLst>
                  <a:outerShdw blurRad="50800" dist="38100" algn="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 наука, предметом которой является изучение происхождения эволюции и распространения жизни на других планетах во Вселенной. </a:t>
            </a:r>
          </a:p>
        </p:txBody>
      </p:sp>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2744" y="2968323"/>
            <a:ext cx="5394985" cy="37405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78623187"/>
      </p:ext>
    </p:extLst>
  </p:cSld>
  <p:clrMapOvr>
    <a:masterClrMapping/>
  </p:clrMapOvr>
  <p:transition spd="slow">
    <p:cover/>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image1.png"/>
          <p:cNvPicPr>
            <a:picLocks noChangeAspect="1"/>
          </p:cNvPicPr>
          <p:nvPr/>
        </p:nvPicPr>
        <p:blipFill>
          <a:blip r:embed="rId2" cstate="print">
            <a:extLst/>
          </a:blip>
          <a:stretch>
            <a:fillRect/>
          </a:stretch>
        </p:blipFill>
        <p:spPr>
          <a:xfrm>
            <a:off x="0" y="6321332"/>
            <a:ext cx="9144000" cy="454186"/>
          </a:xfrm>
          <a:prstGeom prst="rect">
            <a:avLst/>
          </a:prstGeom>
          <a:ln w="12700">
            <a:miter lim="400000"/>
          </a:ln>
        </p:spPr>
      </p:pic>
      <p:sp>
        <p:nvSpPr>
          <p:cNvPr id="2" name="TextBox 1"/>
          <p:cNvSpPr txBox="1"/>
          <p:nvPr/>
        </p:nvSpPr>
        <p:spPr>
          <a:xfrm>
            <a:off x="783142" y="106325"/>
            <a:ext cx="7577715" cy="646331"/>
          </a:xfrm>
          <a:prstGeom prst="rect">
            <a:avLst/>
          </a:prstGeom>
          <a:solidFill>
            <a:srgbClr val="0070C0"/>
          </a:solidFill>
          <a:ln>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ОСНОВНЫЕ ПРОБЛЕМЫ ЭКЗОБИОЛОГИИ</a:t>
            </a:r>
          </a:p>
        </p:txBody>
      </p:sp>
      <p:sp>
        <p:nvSpPr>
          <p:cNvPr id="9" name="Скругленный прямоугольник 8"/>
          <p:cNvSpPr/>
          <p:nvPr/>
        </p:nvSpPr>
        <p:spPr>
          <a:xfrm>
            <a:off x="783142" y="967562"/>
            <a:ext cx="2785730" cy="2679405"/>
          </a:xfrm>
          <a:prstGeom prst="roundRect">
            <a:avLst/>
          </a:prstGeom>
          <a:pattFill prst="pct80">
            <a:fgClr>
              <a:schemeClr val="accent1">
                <a:lumMod val="75000"/>
              </a:schemeClr>
            </a:fgClr>
            <a:bgClr>
              <a:schemeClr val="accent2">
                <a:lumMod val="75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Определение пределов и изучение механизмов выживаемости земных организмов в экстремальных условиях окружающей среды</a:t>
            </a:r>
          </a:p>
        </p:txBody>
      </p:sp>
      <p:sp>
        <p:nvSpPr>
          <p:cNvPr id="10" name="Плюс 9"/>
          <p:cNvSpPr/>
          <p:nvPr/>
        </p:nvSpPr>
        <p:spPr>
          <a:xfrm>
            <a:off x="3806455" y="1467291"/>
            <a:ext cx="1531088" cy="1679945"/>
          </a:xfrm>
          <a:prstGeom prst="mathPlus">
            <a:avLst/>
          </a:prstGeom>
          <a:solidFill>
            <a:srgbClr val="FF0000"/>
          </a:solidFill>
          <a:ln>
            <a:solidFill>
              <a:srgbClr val="FF0000"/>
            </a:solidFill>
          </a:ln>
          <a:effectLst>
            <a:outerShdw blurRad="50800" dist="38100" algn="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Скругленный прямоугольник 10"/>
          <p:cNvSpPr/>
          <p:nvPr/>
        </p:nvSpPr>
        <p:spPr>
          <a:xfrm>
            <a:off x="5575127" y="965042"/>
            <a:ext cx="2785730" cy="2679405"/>
          </a:xfrm>
          <a:prstGeom prst="roundRect">
            <a:avLst/>
          </a:prstGeom>
          <a:pattFill prst="pct80">
            <a:fgClr>
              <a:schemeClr val="accent1">
                <a:lumMod val="75000"/>
              </a:schemeClr>
            </a:fgClr>
            <a:bgClr>
              <a:schemeClr val="accent2">
                <a:lumMod val="75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Выяснение путей абиогенного синтеза важнейших биоорганических соединений и этапов предбиологической эволюции</a:t>
            </a:r>
          </a:p>
        </p:txBody>
      </p:sp>
      <p:sp>
        <p:nvSpPr>
          <p:cNvPr id="12" name="Стрелка углом 11"/>
          <p:cNvSpPr/>
          <p:nvPr/>
        </p:nvSpPr>
        <p:spPr>
          <a:xfrm flipV="1">
            <a:off x="1084521" y="3644447"/>
            <a:ext cx="1201478" cy="1863218"/>
          </a:xfrm>
          <a:prstGeom prst="bentArrow">
            <a:avLst>
              <a:gd name="adj1" fmla="val 8829"/>
              <a:gd name="adj2" fmla="val 14236"/>
              <a:gd name="adj3" fmla="val 28540"/>
              <a:gd name="adj4" fmla="val 43750"/>
            </a:avLst>
          </a:prstGeom>
          <a:solidFill>
            <a:srgbClr val="FF0000"/>
          </a:solidFill>
          <a:ln>
            <a:solidFill>
              <a:srgbClr val="FF0000"/>
            </a:solidFill>
          </a:ln>
          <a:effectLst/>
          <a:scene3d>
            <a:camera prst="orthographicFront"/>
            <a:lightRig rig="sof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Стрелка углом 13"/>
          <p:cNvSpPr/>
          <p:nvPr/>
        </p:nvSpPr>
        <p:spPr>
          <a:xfrm flipH="1" flipV="1">
            <a:off x="6808381" y="3644447"/>
            <a:ext cx="1229834" cy="1863218"/>
          </a:xfrm>
          <a:prstGeom prst="bentArrow">
            <a:avLst>
              <a:gd name="adj1" fmla="val 8829"/>
              <a:gd name="adj2" fmla="val 14236"/>
              <a:gd name="adj3" fmla="val 28540"/>
              <a:gd name="adj4" fmla="val 43750"/>
            </a:avLst>
          </a:prstGeom>
          <a:solidFill>
            <a:srgbClr val="FF0000"/>
          </a:solidFill>
          <a:ln>
            <a:solidFill>
              <a:srgbClr val="FF0000"/>
            </a:solidFill>
          </a:ln>
          <a:effectLst/>
          <a:scene3d>
            <a:camera prst="orthographicFront"/>
            <a:lightRig rig="sof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Скругленный прямоугольник 14"/>
          <p:cNvSpPr/>
          <p:nvPr/>
        </p:nvSpPr>
        <p:spPr>
          <a:xfrm>
            <a:off x="2285999" y="4359082"/>
            <a:ext cx="4522381" cy="1967290"/>
          </a:xfrm>
          <a:prstGeom prst="roundRect">
            <a:avLst/>
          </a:prstGeom>
          <a:pattFill prst="pct80">
            <a:fgClr>
              <a:schemeClr val="accent1">
                <a:lumMod val="75000"/>
              </a:schemeClr>
            </a:fgClr>
            <a:bgClr>
              <a:schemeClr val="accent2">
                <a:lumMod val="75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Установление критериев существования и разработка автоматических методов обнаружения жизни на др. планетах с помощью автоматических биологических лабораторий (АБЛ)</a:t>
            </a:r>
          </a:p>
        </p:txBody>
      </p:sp>
    </p:spTree>
    <p:extLst>
      <p:ext uri="{BB962C8B-B14F-4D97-AF65-F5344CB8AC3E}">
        <p14:creationId xmlns:p14="http://schemas.microsoft.com/office/powerpoint/2010/main" val="287219722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P spid="15"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711027" y="120134"/>
            <a:ext cx="1766830" cy="707886"/>
          </a:xfrm>
          <a:prstGeom prst="rect">
            <a:avLst/>
          </a:prstGeom>
          <a:solidFill>
            <a:srgbClr val="0070C0"/>
          </a:solidFill>
          <a:ln>
            <a:solidFill>
              <a:srgbClr val="0070C0"/>
            </a:solidFill>
          </a:ln>
        </p:spPr>
        <p:txBody>
          <a:bodyPr wrap="non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ЕВРОПА</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673" y="1340198"/>
            <a:ext cx="3812041" cy="2647541"/>
          </a:xfrm>
          <a:prstGeom prst="rect">
            <a:avLst/>
          </a:prstGeom>
        </p:spPr>
      </p:pic>
      <p:sp>
        <p:nvSpPr>
          <p:cNvPr id="5" name="Прямоугольник 4"/>
          <p:cNvSpPr/>
          <p:nvPr/>
        </p:nvSpPr>
        <p:spPr>
          <a:xfrm>
            <a:off x="4136572" y="1221038"/>
            <a:ext cx="4778828"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srgbClr val="282828"/>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Один из спутников газового гиганта Солнечной системы, Юпитера. Еще один кандидат на роль обитаемого мира, потому что там есть вода, которая, согласно теории, может содержаться в жидком состоянии.</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Прямоугольник 5"/>
          <p:cNvSpPr/>
          <p:nvPr/>
        </p:nvSpPr>
        <p:spPr>
          <a:xfrm>
            <a:off x="48985" y="4347514"/>
            <a:ext cx="9046029"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srgbClr val="282828"/>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Астрономы уверены, что Европа обладает всеми необходимыми компонентами для жизни: там есть вода, источники энергии и правильный химический состав среды. Вода скрывается под толстой ледяной коркой, составляющей поверхность Европы.</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7" name="Прямоугольник 6"/>
          <p:cNvSpPr/>
          <p:nvPr/>
        </p:nvSpPr>
        <p:spPr>
          <a:xfrm>
            <a:off x="4136572" y="3113862"/>
            <a:ext cx="5470072"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srgbClr val="282828"/>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начале этого года было объявлено, что в течение ближайших лет должна стартовать миссия </a:t>
            </a:r>
            <a:r>
              <a:rPr kumimoji="0" lang="ru-RU" sz="2000" b="0" i="0" u="none" strike="noStrike" kern="1200" cap="none" spc="0" normalizeH="0" baseline="0" noProof="0" dirty="0" err="1">
                <a:ln>
                  <a:noFill/>
                </a:ln>
                <a:solidFill>
                  <a:srgbClr val="282828"/>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Europa</a:t>
            </a:r>
            <a:r>
              <a:rPr kumimoji="0" lang="ru-RU" sz="2000" b="0" i="0" u="none" strike="noStrike" kern="1200" cap="none" spc="0" normalizeH="0" baseline="0" noProof="0" dirty="0">
                <a:ln>
                  <a:noFill/>
                </a:ln>
                <a:solidFill>
                  <a:srgbClr val="282828"/>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err="1">
                <a:ln>
                  <a:noFill/>
                </a:ln>
                <a:solidFill>
                  <a:srgbClr val="282828"/>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Clipper</a:t>
            </a:r>
            <a:r>
              <a:rPr kumimoji="0" lang="ru-RU" sz="2000" b="0" i="0" u="none" strike="noStrike" kern="1200" cap="none" spc="0" normalizeH="0" baseline="0" noProof="0" dirty="0">
                <a:ln>
                  <a:noFill/>
                </a:ln>
                <a:solidFill>
                  <a:srgbClr val="282828"/>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8272936"/>
      </p:ext>
    </p:extLst>
  </p:cSld>
  <p:clrMapOvr>
    <a:masterClrMapping/>
  </p:clrMapOvr>
  <p:transition spd="slow">
    <p:cover/>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711027" y="120134"/>
            <a:ext cx="1766830" cy="707886"/>
          </a:xfrm>
          <a:prstGeom prst="rect">
            <a:avLst/>
          </a:prstGeom>
          <a:solidFill>
            <a:srgbClr val="0070C0"/>
          </a:solidFill>
          <a:ln>
            <a:solidFill>
              <a:srgbClr val="0070C0"/>
            </a:solidFill>
          </a:ln>
        </p:spPr>
        <p:txBody>
          <a:bodyPr wrap="non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ЕВРОПА</a:t>
            </a:r>
          </a:p>
        </p:txBody>
      </p:sp>
      <p:pic>
        <p:nvPicPr>
          <p:cNvPr id="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Рисунок 8"/>
          <p:cNvPicPr>
            <a:picLocks noChangeAspect="1"/>
          </p:cNvPicPr>
          <p:nvPr/>
        </p:nvPicPr>
        <p:blipFill>
          <a:blip r:embed="rId3"/>
          <a:stretch>
            <a:fillRect/>
          </a:stretch>
        </p:blipFill>
        <p:spPr>
          <a:xfrm>
            <a:off x="244929" y="947737"/>
            <a:ext cx="3466098" cy="3471875"/>
          </a:xfrm>
          <a:prstGeom prst="rect">
            <a:avLst/>
          </a:prstGeom>
        </p:spPr>
      </p:pic>
      <p:pic>
        <p:nvPicPr>
          <p:cNvPr id="10" name="Рисунок 9"/>
          <p:cNvPicPr>
            <a:picLocks noChangeAspect="1"/>
          </p:cNvPicPr>
          <p:nvPr/>
        </p:nvPicPr>
        <p:blipFill>
          <a:blip r:embed="rId4"/>
          <a:stretch>
            <a:fillRect/>
          </a:stretch>
        </p:blipFill>
        <p:spPr>
          <a:xfrm>
            <a:off x="4099833" y="947736"/>
            <a:ext cx="4644597" cy="3471875"/>
          </a:xfrm>
          <a:prstGeom prst="rect">
            <a:avLst/>
          </a:prstGeom>
        </p:spPr>
      </p:pic>
      <p:sp>
        <p:nvSpPr>
          <p:cNvPr id="11" name="Прямоугольник 10"/>
          <p:cNvSpPr/>
          <p:nvPr/>
        </p:nvSpPr>
        <p:spPr>
          <a:xfrm>
            <a:off x="97971" y="4794260"/>
            <a:ext cx="9046029"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srgbClr val="282828"/>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Астрономы уверены, что Европа обладает всеми необходимыми компонентами для жизни: там есть вода, источники энергии и правильный химический состав среды. Вода скрывается под толстой ледяной коркой, составляющей поверхность Европы.</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45090250"/>
      </p:ext>
    </p:extLst>
  </p:cSld>
  <p:clrMapOvr>
    <a:masterClrMapping/>
  </p:clrMapOvr>
  <p:transition spd="slow">
    <p:cove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97827" y="109248"/>
            <a:ext cx="2148345" cy="707886"/>
          </a:xfrm>
          <a:prstGeom prst="rect">
            <a:avLst/>
          </a:prstGeom>
          <a:solidFill>
            <a:srgbClr val="0070C0"/>
          </a:solidFill>
          <a:ln>
            <a:solidFill>
              <a:srgbClr val="0070C0"/>
            </a:solidFill>
          </a:ln>
        </p:spPr>
        <p:txBody>
          <a:bodyPr wrap="non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ГАНИМЕД</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 y="899433"/>
            <a:ext cx="5098596" cy="3087095"/>
          </a:xfrm>
          <a:prstGeom prst="rect">
            <a:avLst/>
          </a:prstGeom>
        </p:spPr>
      </p:pic>
      <p:sp>
        <p:nvSpPr>
          <p:cNvPr id="5" name="Прямоугольник 4"/>
          <p:cNvSpPr/>
          <p:nvPr/>
        </p:nvSpPr>
        <p:spPr>
          <a:xfrm>
            <a:off x="201384" y="4068827"/>
            <a:ext cx="8741229"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srgbClr val="282828"/>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Еще один из спутников Юпитера, на котором может быть жизнь. Как и у других лун, у Ганимеда подозревается наличие подповерхностного океана. Причем в таком объеме, что воды в нем может содержаться даже больше, чем на Земле. Что интересно, наблюдение за поверхностью Ганимеда показало наличие признаков того, что когда-то по ней текла жидкая вода, просочившаяся через трещины в ледяной корке спутника.</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Прямоугольник 5"/>
          <p:cNvSpPr/>
          <p:nvPr/>
        </p:nvSpPr>
        <p:spPr>
          <a:xfrm>
            <a:off x="5203371" y="899433"/>
            <a:ext cx="4022273" cy="31700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srgbClr val="282828"/>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 данный момент Ганимед не исследует ни один космический аппарат. Однако в 2022 году планируется отправить к нему </a:t>
            </a:r>
            <a:r>
              <a:rPr kumimoji="0" lang="ru-RU" sz="2000" b="0" i="0" u="none" strike="noStrike" kern="1200" cap="none" spc="0" normalizeH="0" baseline="0" noProof="0" dirty="0" err="1">
                <a:ln>
                  <a:noFill/>
                </a:ln>
                <a:solidFill>
                  <a:srgbClr val="282828"/>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Jupiter</a:t>
            </a:r>
            <a:r>
              <a:rPr kumimoji="0" lang="ru-RU" sz="2000" b="0" i="0" u="none" strike="noStrike" kern="1200" cap="none" spc="0" normalizeH="0" baseline="0" noProof="0" dirty="0">
                <a:ln>
                  <a:noFill/>
                </a:ln>
                <a:solidFill>
                  <a:srgbClr val="282828"/>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err="1">
                <a:ln>
                  <a:noFill/>
                </a:ln>
                <a:solidFill>
                  <a:srgbClr val="282828"/>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Icy</a:t>
            </a:r>
            <a:r>
              <a:rPr kumimoji="0" lang="ru-RU" sz="2000" b="0" i="0" u="none" strike="noStrike" kern="1200" cap="none" spc="0" normalizeH="0" baseline="0" noProof="0" dirty="0">
                <a:ln>
                  <a:noFill/>
                </a:ln>
                <a:solidFill>
                  <a:srgbClr val="282828"/>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err="1">
                <a:ln>
                  <a:noFill/>
                </a:ln>
                <a:solidFill>
                  <a:srgbClr val="282828"/>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Moon</a:t>
            </a:r>
            <a:r>
              <a:rPr kumimoji="0" lang="ru-RU" sz="2000" b="0" i="0" u="none" strike="noStrike" kern="1200" cap="none" spc="0" normalizeH="0" baseline="0" noProof="0" dirty="0">
                <a:ln>
                  <a:noFill/>
                </a:ln>
                <a:solidFill>
                  <a:srgbClr val="282828"/>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err="1">
                <a:ln>
                  <a:noFill/>
                </a:ln>
                <a:solidFill>
                  <a:srgbClr val="282828"/>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Explorer</a:t>
            </a:r>
            <a:r>
              <a:rPr kumimoji="0" lang="ru-RU" sz="2000" b="0" i="0" u="none" strike="noStrike" kern="1200" cap="none" spc="0" normalizeH="0" baseline="0" noProof="0" dirty="0">
                <a:ln>
                  <a:noFill/>
                </a:ln>
                <a:solidFill>
                  <a:srgbClr val="282828"/>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или просто JUICE, – межпланетную автономную станцию, которая, добравшись Юпитера где-то к 2030 году, займется изучением его системы.</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0827677"/>
      </p:ext>
    </p:extLst>
  </p:cSld>
  <p:clrMapOvr>
    <a:masterClrMapping/>
  </p:clrMapOvr>
  <p:transition spd="slow">
    <p:cove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154441" y="192540"/>
            <a:ext cx="8717416" cy="6519991"/>
          </a:xfrm>
          <a:prstGeom prst="rect">
            <a:avLst/>
          </a:prstGeom>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5102496"/>
      </p:ext>
    </p:extLst>
  </p:cSld>
  <p:clrMapOvr>
    <a:masterClrMapping/>
  </p:clrMapOvr>
  <p:transition spd="slow">
    <p:cover/>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896173" y="139837"/>
            <a:ext cx="1351652" cy="646331"/>
          </a:xfrm>
          <a:prstGeom prst="rect">
            <a:avLst/>
          </a:prstGeom>
          <a:solidFill>
            <a:srgbClr val="0070C0"/>
          </a:solidFill>
          <a:ln>
            <a:solidFill>
              <a:schemeClr val="accent1"/>
            </a:solidFill>
          </a:ln>
        </p:spPr>
        <p:txBody>
          <a:bodyPr wrap="non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ТИТАН</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787" y="833161"/>
            <a:ext cx="5686425" cy="3185956"/>
          </a:xfrm>
          <a:prstGeom prst="rect">
            <a:avLst/>
          </a:prstGeom>
        </p:spPr>
      </p:pic>
      <p:sp>
        <p:nvSpPr>
          <p:cNvPr id="5" name="Прямоугольник 4"/>
          <p:cNvSpPr/>
          <p:nvPr/>
        </p:nvSpPr>
        <p:spPr>
          <a:xfrm>
            <a:off x="304800" y="4033844"/>
            <a:ext cx="8839200" cy="224676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srgbClr val="282828"/>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Крупнейший спутник Сатурна, шестой планеты от Солнца. Эта луна рассматривается в качестве потенциального кандидата на роль обитаемого мира, но, возможно, не в том смысле, в котором мы могли подумать. Спутник не совсем подходит под описание мира, находящегося в обитаемой зоне. Но на нем есть вода и другие жидкости. Просто на нем нет жидкой воды. Вода на этом планетарном объекте представлена в виде льда – температуры там очень низкие.</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1737768"/>
      </p:ext>
    </p:extLst>
  </p:cSld>
  <p:clrMapOvr>
    <a:masterClrMapping/>
  </p:clrMapOvr>
  <p:transition spd="slow">
    <p:cover/>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00232" y="174563"/>
            <a:ext cx="2143536" cy="707886"/>
          </a:xfrm>
          <a:prstGeom prst="rect">
            <a:avLst/>
          </a:prstGeom>
          <a:solidFill>
            <a:srgbClr val="0070C0"/>
          </a:solidFill>
          <a:ln>
            <a:solidFill>
              <a:srgbClr val="0070C0"/>
            </a:solidFill>
          </a:ln>
        </p:spPr>
        <p:txBody>
          <a:bodyPr wrap="non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ЭНЦЕЛАД</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4024" y="1000806"/>
            <a:ext cx="4262261" cy="3030292"/>
          </a:xfrm>
          <a:prstGeom prst="rect">
            <a:avLst/>
          </a:prstGeom>
        </p:spPr>
      </p:pic>
      <p:sp>
        <p:nvSpPr>
          <p:cNvPr id="5" name="Прямоугольник 4"/>
          <p:cNvSpPr/>
          <p:nvPr/>
        </p:nvSpPr>
        <p:spPr>
          <a:xfrm>
            <a:off x="92024" y="1000806"/>
            <a:ext cx="4572000" cy="286232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srgbClr val="282828"/>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Еще один из многих спутников Сатурна, который рассматривается астрономами как потенциально обитаемый мир, который, в отличие от углеводородного брата Титана, вероятнее всего, богат водой. По предположениям вода, так же как на Европе, спрятана под толстой ледяной коркой поверхности.</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Прямоугольник 5"/>
          <p:cNvSpPr/>
          <p:nvPr/>
        </p:nvSpPr>
        <p:spPr>
          <a:xfrm>
            <a:off x="111326" y="4333206"/>
            <a:ext cx="8921347"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srgbClr val="282828"/>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В начале этого года аппарат «</a:t>
            </a:r>
            <a:r>
              <a:rPr kumimoji="0" lang="ru-RU" sz="2000" b="0" i="0" u="none" strike="noStrike" kern="1200" cap="none" spc="0" normalizeH="0" baseline="0" noProof="0" dirty="0" err="1">
                <a:ln>
                  <a:noFill/>
                </a:ln>
                <a:solidFill>
                  <a:srgbClr val="282828"/>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Кассини</a:t>
            </a:r>
            <a:r>
              <a:rPr kumimoji="0" lang="ru-RU" sz="2000" b="0" i="0" u="none" strike="noStrike" kern="1200" cap="none" spc="0" normalizeH="0" baseline="0" noProof="0" dirty="0">
                <a:ln>
                  <a:noFill/>
                </a:ln>
                <a:solidFill>
                  <a:srgbClr val="282828"/>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нашел у спутника молекулы водорода, указывающие на присутствие химических реакций, происходящих под его поверхностью. Предположительно в рамках этих реакций океанская вода </a:t>
            </a:r>
            <a:r>
              <a:rPr kumimoji="0" lang="ru-RU" sz="2000" b="0" i="0" u="none" strike="noStrike" kern="1200" cap="none" spc="0" normalizeH="0" baseline="0" noProof="0" dirty="0" err="1">
                <a:ln>
                  <a:noFill/>
                </a:ln>
                <a:solidFill>
                  <a:srgbClr val="282828"/>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Энцелада</a:t>
            </a:r>
            <a:r>
              <a:rPr kumimoji="0" lang="ru-RU" sz="2000" b="0" i="0" u="none" strike="noStrike" kern="1200" cap="none" spc="0" normalizeH="0" baseline="0" noProof="0" dirty="0">
                <a:ln>
                  <a:noFill/>
                </a:ln>
                <a:solidFill>
                  <a:srgbClr val="282828"/>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взаимодействует с глубинной породой, в результате чего производится энергия, которая могла бы быть полезной для живых организмов.</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4304321"/>
      </p:ext>
    </p:extLst>
  </p:cSld>
  <p:clrMapOvr>
    <a:masterClrMapping/>
  </p:clrMapOvr>
  <p:transition spd="slow">
    <p:cove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Рисунок 6"/>
          <p:cNvPicPr>
            <a:picLocks noChangeAspect="1"/>
          </p:cNvPicPr>
          <p:nvPr/>
        </p:nvPicPr>
        <p:blipFill>
          <a:blip r:embed="rId3"/>
          <a:stretch>
            <a:fillRect/>
          </a:stretch>
        </p:blipFill>
        <p:spPr>
          <a:xfrm>
            <a:off x="153081" y="982435"/>
            <a:ext cx="4266520" cy="3208764"/>
          </a:xfrm>
          <a:prstGeom prst="rect">
            <a:avLst/>
          </a:prstGeom>
        </p:spPr>
      </p:pic>
      <p:sp>
        <p:nvSpPr>
          <p:cNvPr id="8" name="Прямоугольник 7"/>
          <p:cNvSpPr/>
          <p:nvPr/>
        </p:nvSpPr>
        <p:spPr>
          <a:xfrm>
            <a:off x="3500232" y="174563"/>
            <a:ext cx="2143536" cy="707886"/>
          </a:xfrm>
          <a:prstGeom prst="rect">
            <a:avLst/>
          </a:prstGeom>
          <a:solidFill>
            <a:srgbClr val="0070C0"/>
          </a:solidFill>
          <a:ln>
            <a:solidFill>
              <a:srgbClr val="0070C0"/>
            </a:solidFill>
          </a:ln>
        </p:spPr>
        <p:txBody>
          <a:bodyPr wrap="non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ЭНЦЕЛАД</a:t>
            </a:r>
          </a:p>
        </p:txBody>
      </p:sp>
      <p:pic>
        <p:nvPicPr>
          <p:cNvPr id="9" name="Рисунок 8"/>
          <p:cNvPicPr>
            <a:picLocks noChangeAspect="1"/>
          </p:cNvPicPr>
          <p:nvPr/>
        </p:nvPicPr>
        <p:blipFill>
          <a:blip r:embed="rId4"/>
          <a:stretch>
            <a:fillRect/>
          </a:stretch>
        </p:blipFill>
        <p:spPr>
          <a:xfrm>
            <a:off x="4737398" y="982435"/>
            <a:ext cx="4268866" cy="3208764"/>
          </a:xfrm>
          <a:prstGeom prst="rect">
            <a:avLst/>
          </a:prstGeom>
        </p:spPr>
      </p:pic>
      <p:sp>
        <p:nvSpPr>
          <p:cNvPr id="10" name="Прямоугольник 9"/>
          <p:cNvSpPr/>
          <p:nvPr/>
        </p:nvSpPr>
        <p:spPr>
          <a:xfrm>
            <a:off x="153081" y="4191199"/>
            <a:ext cx="4266520"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Северная часть покрыта метеоритными кратерами, а это значит, что лед старый, что на него миллионы лет падали метеориты</a:t>
            </a:r>
          </a:p>
        </p:txBody>
      </p:sp>
      <p:sp>
        <p:nvSpPr>
          <p:cNvPr id="11" name="Прямоугольник 10"/>
          <p:cNvSpPr/>
          <p:nvPr/>
        </p:nvSpPr>
        <p:spPr>
          <a:xfrm>
            <a:off x="4737398" y="4191199"/>
            <a:ext cx="426886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srgbClr val="1A1A1A"/>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Южная </a:t>
            </a:r>
            <a:r>
              <a:rPr kumimoji="0" lang="ru-RU" sz="2000" b="0" i="0" u="none" strike="noStrike" kern="1200" cap="none" spc="0" normalizeH="0" baseline="0" noProof="0" dirty="0">
                <a:ln>
                  <a:noFill/>
                </a:ln>
                <a:solidFill>
                  <a:srgbClr val="1A1A1A"/>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часть не содержит ни одного </a:t>
            </a:r>
            <a:r>
              <a:rPr kumimoji="0" lang="ru-RU" sz="2000" b="0" i="0" u="none" strike="noStrike" kern="1200" cap="none" spc="0" normalizeH="0" baseline="0" noProof="0" dirty="0" smtClean="0">
                <a:ln>
                  <a:noFill/>
                </a:ln>
                <a:solidFill>
                  <a:srgbClr val="1A1A1A"/>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кратера. </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2" name="Стрелка вниз 11"/>
          <p:cNvSpPr/>
          <p:nvPr/>
        </p:nvSpPr>
        <p:spPr>
          <a:xfrm>
            <a:off x="6251345" y="4643527"/>
            <a:ext cx="1240972" cy="51111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Прямоугольник 12"/>
          <p:cNvSpPr/>
          <p:nvPr/>
        </p:nvSpPr>
        <p:spPr>
          <a:xfrm>
            <a:off x="4737398" y="5067554"/>
            <a:ext cx="426886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Какой-то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геологический процесс постоянно обновляет южные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льды.</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4" name="Прямоугольник 13"/>
          <p:cNvSpPr/>
          <p:nvPr/>
        </p:nvSpPr>
        <p:spPr>
          <a:xfrm>
            <a:off x="697026" y="5775440"/>
            <a:ext cx="7749947"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Что значит «обновить лед»? Это значит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—жидкая  вода заполняет и «уничтожает» кратеры.</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35405808"/>
      </p:ext>
    </p:extLst>
  </p:cSld>
  <p:clrMapOvr>
    <a:masterClrMapping/>
  </p:clrMapOvr>
  <p:transition spd="slow">
    <p:cove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910318" y="286543"/>
            <a:ext cx="7495971" cy="5646965"/>
          </a:xfrm>
          <a:prstGeom prst="rect">
            <a:avLst/>
          </a:prstGeom>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286450" y="5933508"/>
            <a:ext cx="674370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«tiger stripes</a:t>
            </a:r>
            <a:r>
              <a:rPr kumimoji="0" lang="en-US"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(«следы от когтей») на поверхности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Энцелада</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533257710"/>
      </p:ext>
    </p:extLst>
  </p:cSld>
  <p:clrMapOvr>
    <a:masterClrMapping/>
  </p:clrMapOvr>
  <p:transition spd="slow">
    <p:cove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16654" y="130629"/>
            <a:ext cx="5110694" cy="584775"/>
          </a:xfrm>
          <a:prstGeom prst="rect">
            <a:avLst/>
          </a:prstGeom>
          <a:solidFill>
            <a:srgbClr val="0070C0"/>
          </a:solidFill>
          <a:ln>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ПРЕИМУЩЕСТВА ПРАКТИКУМА</a:t>
            </a:r>
          </a:p>
        </p:txBody>
      </p:sp>
      <p:sp>
        <p:nvSpPr>
          <p:cNvPr id="7" name="TextBox 6"/>
          <p:cNvSpPr txBox="1"/>
          <p:nvPr/>
        </p:nvSpPr>
        <p:spPr>
          <a:xfrm>
            <a:off x="297180" y="811530"/>
            <a:ext cx="822045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 Не требует задействования специального оборудования</a:t>
            </a:r>
          </a:p>
        </p:txBody>
      </p:sp>
      <p:pic>
        <p:nvPicPr>
          <p:cNvPr id="13" name="Рисунок 12"/>
          <p:cNvPicPr>
            <a:picLocks noChangeAspect="1"/>
          </p:cNvPicPr>
          <p:nvPr/>
        </p:nvPicPr>
        <p:blipFill>
          <a:blip r:embed="rId2" cstate="print"/>
          <a:stretch>
            <a:fillRect/>
          </a:stretch>
        </p:blipFill>
        <p:spPr>
          <a:xfrm>
            <a:off x="297179" y="3339668"/>
            <a:ext cx="6774110" cy="2590800"/>
          </a:xfrm>
          <a:prstGeom prst="rect">
            <a:avLst/>
          </a:prstGeom>
        </p:spPr>
      </p:pic>
      <p:pic>
        <p:nvPicPr>
          <p:cNvPr id="14" name="Рисунок 13"/>
          <p:cNvPicPr>
            <a:picLocks noChangeAspect="1"/>
          </p:cNvPicPr>
          <p:nvPr/>
        </p:nvPicPr>
        <p:blipFill>
          <a:blip r:embed="rId3" cstate="print"/>
          <a:stretch>
            <a:fillRect/>
          </a:stretch>
        </p:blipFill>
        <p:spPr>
          <a:xfrm>
            <a:off x="297179" y="1211640"/>
            <a:ext cx="6310450" cy="2149714"/>
          </a:xfrm>
          <a:prstGeom prst="rect">
            <a:avLst/>
          </a:prstGeom>
        </p:spPr>
      </p:pic>
      <p:pic>
        <p:nvPicPr>
          <p:cNvPr id="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46612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42900" y="286543"/>
            <a:ext cx="8443232" cy="6374640"/>
          </a:xfrm>
          <a:prstGeom prst="rect">
            <a:avLst/>
          </a:prstGeom>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1655930"/>
      </p:ext>
    </p:extLst>
  </p:cSld>
  <p:clrMapOvr>
    <a:masterClrMapping/>
  </p:clrMapOvr>
  <p:transition spd="slow">
    <p:cover/>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a:blip r:embed="rId3"/>
          <a:stretch>
            <a:fillRect/>
          </a:stretch>
        </p:blipFill>
        <p:spPr>
          <a:xfrm>
            <a:off x="138793" y="186417"/>
            <a:ext cx="8472580" cy="6312353"/>
          </a:xfrm>
          <a:prstGeom prst="rect">
            <a:avLst/>
          </a:prstGeom>
        </p:spPr>
      </p:pic>
    </p:spTree>
    <p:extLst>
      <p:ext uri="{BB962C8B-B14F-4D97-AF65-F5344CB8AC3E}">
        <p14:creationId xmlns:p14="http://schemas.microsoft.com/office/powerpoint/2010/main" val="272220568"/>
      </p:ext>
    </p:extLst>
  </p:cSld>
  <p:clrMapOvr>
    <a:masterClrMapping/>
  </p:clrMapOvr>
  <p:transition spd="slow">
    <p:cover/>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3"/>
          <a:stretch>
            <a:fillRect/>
          </a:stretch>
        </p:blipFill>
        <p:spPr>
          <a:xfrm>
            <a:off x="283709" y="286543"/>
            <a:ext cx="8317366" cy="6241484"/>
          </a:xfrm>
          <a:prstGeom prst="rect">
            <a:avLst/>
          </a:prstGeom>
        </p:spPr>
      </p:pic>
    </p:spTree>
    <p:extLst>
      <p:ext uri="{BB962C8B-B14F-4D97-AF65-F5344CB8AC3E}">
        <p14:creationId xmlns:p14="http://schemas.microsoft.com/office/powerpoint/2010/main" val="3442177870"/>
      </p:ext>
    </p:extLst>
  </p:cSld>
  <p:clrMapOvr>
    <a:masterClrMapping/>
  </p:clrMapOvr>
  <p:transition spd="slow">
    <p:cover/>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195262" y="125865"/>
            <a:ext cx="8589074" cy="6438221"/>
          </a:xfrm>
          <a:prstGeom prst="rect">
            <a:avLst/>
          </a:prstGeom>
        </p:spPr>
      </p:pic>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8085393"/>
      </p:ext>
    </p:extLst>
  </p:cSld>
  <p:clrMapOvr>
    <a:masterClrMapping/>
  </p:clrMapOvr>
  <p:transition spd="slow">
    <p:cover/>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266013" y="116341"/>
            <a:ext cx="8606524" cy="6447745"/>
          </a:xfrm>
          <a:prstGeom prst="rect">
            <a:avLst/>
          </a:prstGeom>
        </p:spPr>
      </p:pic>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4792108"/>
      </p:ext>
    </p:extLst>
  </p:cSld>
  <p:clrMapOvr>
    <a:masterClrMapping/>
  </p:clrMapOvr>
  <p:transition spd="slow">
    <p:cover/>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3"/>
          <a:stretch>
            <a:fillRect/>
          </a:stretch>
        </p:blipFill>
        <p:spPr>
          <a:xfrm>
            <a:off x="235403" y="175531"/>
            <a:ext cx="8365671" cy="6253409"/>
          </a:xfrm>
          <a:prstGeom prst="rect">
            <a:avLst/>
          </a:prstGeom>
        </p:spPr>
      </p:pic>
    </p:spTree>
    <p:extLst>
      <p:ext uri="{BB962C8B-B14F-4D97-AF65-F5344CB8AC3E}">
        <p14:creationId xmlns:p14="http://schemas.microsoft.com/office/powerpoint/2010/main" val="1880298783"/>
      </p:ext>
    </p:extLst>
  </p:cSld>
  <p:clrMapOvr>
    <a:masterClrMapping/>
  </p:clrMapOvr>
  <p:transition spd="slow">
    <p:cover/>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p:cNvPicPr>
            <a:picLocks noChangeAspect="1"/>
          </p:cNvPicPr>
          <p:nvPr/>
        </p:nvPicPr>
        <p:blipFill>
          <a:blip r:embed="rId3"/>
          <a:stretch>
            <a:fillRect/>
          </a:stretch>
        </p:blipFill>
        <p:spPr>
          <a:xfrm>
            <a:off x="240374" y="410255"/>
            <a:ext cx="8360701" cy="6284460"/>
          </a:xfrm>
          <a:prstGeom prst="rect">
            <a:avLst/>
          </a:prstGeom>
        </p:spPr>
      </p:pic>
    </p:spTree>
    <p:extLst>
      <p:ext uri="{BB962C8B-B14F-4D97-AF65-F5344CB8AC3E}">
        <p14:creationId xmlns:p14="http://schemas.microsoft.com/office/powerpoint/2010/main" val="892449326"/>
      </p:ext>
    </p:extLst>
  </p:cSld>
  <p:clrMapOvr>
    <a:masterClrMapping/>
  </p:clrMapOvr>
  <p:transition spd="slow">
    <p:cover/>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3"/>
          <a:stretch>
            <a:fillRect/>
          </a:stretch>
        </p:blipFill>
        <p:spPr>
          <a:xfrm>
            <a:off x="272823" y="286543"/>
            <a:ext cx="8239806" cy="6196992"/>
          </a:xfrm>
          <a:prstGeom prst="rect">
            <a:avLst/>
          </a:prstGeom>
        </p:spPr>
      </p:pic>
    </p:spTree>
    <p:extLst>
      <p:ext uri="{BB962C8B-B14F-4D97-AF65-F5344CB8AC3E}">
        <p14:creationId xmlns:p14="http://schemas.microsoft.com/office/powerpoint/2010/main" val="1617199053"/>
      </p:ext>
    </p:extLst>
  </p:cSld>
  <p:clrMapOvr>
    <a:masterClrMapping/>
  </p:clrMapOvr>
  <p:transition spd="slow">
    <p:cover/>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3"/>
          <a:stretch>
            <a:fillRect/>
          </a:stretch>
        </p:blipFill>
        <p:spPr>
          <a:xfrm>
            <a:off x="214191" y="286543"/>
            <a:ext cx="8386884" cy="6279697"/>
          </a:xfrm>
          <a:prstGeom prst="rect">
            <a:avLst/>
          </a:prstGeom>
        </p:spPr>
      </p:pic>
    </p:spTree>
    <p:extLst>
      <p:ext uri="{BB962C8B-B14F-4D97-AF65-F5344CB8AC3E}">
        <p14:creationId xmlns:p14="http://schemas.microsoft.com/office/powerpoint/2010/main" val="246785557"/>
      </p:ext>
    </p:extLst>
  </p:cSld>
  <p:clrMapOvr>
    <a:masterClrMapping/>
  </p:clrMapOvr>
  <p:transition spd="slow">
    <p:cover/>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p:cNvPicPr>
            <a:picLocks noChangeAspect="1"/>
          </p:cNvPicPr>
          <p:nvPr/>
        </p:nvPicPr>
        <p:blipFill>
          <a:blip r:embed="rId3"/>
          <a:stretch>
            <a:fillRect/>
          </a:stretch>
        </p:blipFill>
        <p:spPr>
          <a:xfrm>
            <a:off x="489176" y="830036"/>
            <a:ext cx="7827509" cy="5906568"/>
          </a:xfrm>
          <a:prstGeom prst="rect">
            <a:avLst/>
          </a:prstGeom>
        </p:spPr>
      </p:pic>
      <p:sp>
        <p:nvSpPr>
          <p:cNvPr id="5" name="TextBox 4"/>
          <p:cNvSpPr txBox="1"/>
          <p:nvPr/>
        </p:nvSpPr>
        <p:spPr>
          <a:xfrm>
            <a:off x="1009549" y="95641"/>
            <a:ext cx="6764993" cy="646331"/>
          </a:xfrm>
          <a:prstGeom prst="rect">
            <a:avLst/>
          </a:prstGeom>
          <a:solidFill>
            <a:srgbClr val="0070C0"/>
          </a:solidFill>
          <a:ln>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rPr>
              <a:t>ПОСАДОЧНЫЙ АППАРАТ «ГЮЙГЕНС»</a:t>
            </a:r>
            <a:endParaRPr kumimoji="0" lang="ru-RU"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488711766"/>
      </p:ext>
    </p:extLst>
  </p:cSld>
  <p:clrMapOvr>
    <a:masterClrMapping/>
  </p:clrMapOvr>
  <p:transition spd="slow">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6498771" y="2819147"/>
            <a:ext cx="2449288" cy="3614675"/>
          </a:xfrm>
          <a:prstGeom prst="rect">
            <a:avLst/>
          </a:prstGeom>
          <a:scene3d>
            <a:camera prst="perspectiveLeft"/>
            <a:lightRig rig="threePt" dir="t"/>
          </a:scene3d>
          <a:sp3d>
            <a:bevelT w="165100" prst="coolSlant"/>
          </a:sp3d>
        </p:spPr>
      </p:pic>
      <p:sp>
        <p:nvSpPr>
          <p:cNvPr id="5" name="TextBox 4"/>
          <p:cNvSpPr txBox="1"/>
          <p:nvPr/>
        </p:nvSpPr>
        <p:spPr>
          <a:xfrm>
            <a:off x="208020" y="163953"/>
            <a:ext cx="7752443" cy="646331"/>
          </a:xfrm>
          <a:prstGeom prst="rect">
            <a:avLst/>
          </a:prstGeom>
          <a:solidFill>
            <a:srgbClr val="0070C0"/>
          </a:solidFill>
          <a:ln>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МЕТОДИЧЕСКОЕ ПОСОБИЕ К ПРАКТИКУМУ</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515" y="1172251"/>
            <a:ext cx="1428750" cy="1905000"/>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208020" y="775953"/>
            <a:ext cx="129573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Об авторах:</a:t>
            </a:r>
          </a:p>
        </p:txBody>
      </p:sp>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4910" y="1172251"/>
            <a:ext cx="1428750" cy="1905000"/>
          </a:xfrm>
          <a:prstGeom prst="rect">
            <a:avLst/>
          </a:prstGeom>
          <a:ln>
            <a:noFill/>
          </a:ln>
          <a:effectLst>
            <a:outerShdw blurRad="292100" dist="139700" dir="2700000" algn="tl" rotWithShape="0">
              <a:srgbClr val="333333">
                <a:alpha val="65000"/>
              </a:srgbClr>
            </a:outerShdw>
          </a:effectLst>
        </p:spPr>
      </p:pic>
      <p:sp>
        <p:nvSpPr>
          <p:cNvPr id="8" name="Прямоугольник 7"/>
          <p:cNvSpPr/>
          <p:nvPr/>
        </p:nvSpPr>
        <p:spPr>
          <a:xfrm>
            <a:off x="3328304" y="1114507"/>
            <a:ext cx="4650925"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Кондакова</a:t>
            </a:r>
            <a:r>
              <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Елена Владимировна</a:t>
            </a:r>
            <a:endPar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кандидат педагогических наук, доцент ЕГУ им. И.А. БУНИНА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Клыков Дмитрий Юрьевич</a:t>
            </a:r>
            <a:endPar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Учитель информатики и астрономии,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I </a:t>
            </a:r>
            <a:r>
              <a:rPr kumimoji="0" lang="ru-RU" sz="1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кв.категории</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ГБОУ СОШ № 1566 </a:t>
            </a:r>
            <a:r>
              <a:rPr kumimoji="0" lang="ru-RU" sz="1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г.Москвы</a:t>
            </a: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2" name="Прямоугольник 11"/>
          <p:cNvSpPr/>
          <p:nvPr/>
        </p:nvSpPr>
        <p:spPr>
          <a:xfrm>
            <a:off x="208020" y="3374662"/>
            <a:ext cx="5976258"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Методические рекомендации позволят учителю:</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грамотно спланировать и провести практическую работу;</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отобрать необходимый материал для проведения практической работы;</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«спрогнозировать» сложности, которые могут возникнуть у учащихся при выполнении практической работы.</a:t>
            </a:r>
          </a:p>
        </p:txBody>
      </p:sp>
      <p:pic>
        <p:nvPicPr>
          <p:cNvPr id="1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70639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3"/>
          <a:stretch>
            <a:fillRect/>
          </a:stretch>
        </p:blipFill>
        <p:spPr>
          <a:xfrm>
            <a:off x="708250" y="834798"/>
            <a:ext cx="7815263" cy="5864698"/>
          </a:xfrm>
          <a:prstGeom prst="rect">
            <a:avLst/>
          </a:prstGeom>
        </p:spPr>
      </p:pic>
      <p:sp>
        <p:nvSpPr>
          <p:cNvPr id="6" name="TextBox 5"/>
          <p:cNvSpPr txBox="1"/>
          <p:nvPr/>
        </p:nvSpPr>
        <p:spPr>
          <a:xfrm>
            <a:off x="1596464" y="106527"/>
            <a:ext cx="6038833" cy="646331"/>
          </a:xfrm>
          <a:prstGeom prst="rect">
            <a:avLst/>
          </a:prstGeom>
          <a:solidFill>
            <a:srgbClr val="0070C0"/>
          </a:solidFill>
          <a:ln>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rPr>
              <a:t>ПОСАДКА АППАРАТА «ГЮЙГЕНС»</a:t>
            </a:r>
            <a:endParaRPr kumimoji="0" lang="ru-RU"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3435934910"/>
      </p:ext>
    </p:extLst>
  </p:cSld>
  <p:clrMapOvr>
    <a:masterClrMapping/>
  </p:clrMapOvr>
  <p:transition spd="slow">
    <p:cover/>
  </p:transition>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3"/>
          <a:stretch>
            <a:fillRect/>
          </a:stretch>
        </p:blipFill>
        <p:spPr>
          <a:xfrm>
            <a:off x="0" y="0"/>
            <a:ext cx="5715000" cy="4295775"/>
          </a:xfrm>
          <a:prstGeom prst="rect">
            <a:avLst/>
          </a:prstGeom>
        </p:spPr>
      </p:pic>
      <p:pic>
        <p:nvPicPr>
          <p:cNvPr id="4" name="Рисунок 3"/>
          <p:cNvPicPr>
            <a:picLocks noChangeAspect="1"/>
          </p:cNvPicPr>
          <p:nvPr/>
        </p:nvPicPr>
        <p:blipFill>
          <a:blip r:embed="rId4"/>
          <a:stretch>
            <a:fillRect/>
          </a:stretch>
        </p:blipFill>
        <p:spPr>
          <a:xfrm>
            <a:off x="3438525" y="2581275"/>
            <a:ext cx="5705475" cy="4276725"/>
          </a:xfrm>
          <a:prstGeom prst="rect">
            <a:avLst/>
          </a:prstGeom>
        </p:spPr>
      </p:pic>
    </p:spTree>
    <p:extLst>
      <p:ext uri="{BB962C8B-B14F-4D97-AF65-F5344CB8AC3E}">
        <p14:creationId xmlns:p14="http://schemas.microsoft.com/office/powerpoint/2010/main" val="2840165502"/>
      </p:ext>
    </p:extLst>
  </p:cSld>
  <p:clrMapOvr>
    <a:masterClrMapping/>
  </p:clrMapOvr>
  <p:transition spd="slow">
    <p:cover/>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3"/>
          <a:stretch>
            <a:fillRect/>
          </a:stretch>
        </p:blipFill>
        <p:spPr>
          <a:xfrm>
            <a:off x="417059" y="32658"/>
            <a:ext cx="8184016" cy="6134619"/>
          </a:xfrm>
          <a:prstGeom prst="rect">
            <a:avLst/>
          </a:prstGeom>
        </p:spPr>
      </p:pic>
      <p:sp>
        <p:nvSpPr>
          <p:cNvPr id="4" name="TextBox 3"/>
          <p:cNvSpPr txBox="1"/>
          <p:nvPr/>
        </p:nvSpPr>
        <p:spPr>
          <a:xfrm>
            <a:off x="1449351" y="6199935"/>
            <a:ext cx="61194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Аппарат «Гюйгенс» проработал всего 2 часа!</a:t>
            </a:r>
            <a:endParaRPr kumimoji="0" lang="ru-RU"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46473910"/>
      </p:ext>
    </p:extLst>
  </p:cSld>
  <p:clrMapOvr>
    <a:masterClrMapping/>
  </p:clrMapOvr>
  <p:transition spd="slow">
    <p:cover/>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Рисунок 6"/>
          <p:cNvPicPr>
            <a:picLocks noChangeAspect="1"/>
          </p:cNvPicPr>
          <p:nvPr/>
        </p:nvPicPr>
        <p:blipFill>
          <a:blip r:embed="rId3"/>
          <a:stretch>
            <a:fillRect/>
          </a:stretch>
        </p:blipFill>
        <p:spPr>
          <a:xfrm>
            <a:off x="211935" y="286543"/>
            <a:ext cx="8389140" cy="6295345"/>
          </a:xfrm>
          <a:prstGeom prst="rect">
            <a:avLst/>
          </a:prstGeom>
        </p:spPr>
      </p:pic>
    </p:spTree>
    <p:extLst>
      <p:ext uri="{BB962C8B-B14F-4D97-AF65-F5344CB8AC3E}">
        <p14:creationId xmlns:p14="http://schemas.microsoft.com/office/powerpoint/2010/main" val="4193246012"/>
      </p:ext>
    </p:extLst>
  </p:cSld>
  <p:clrMapOvr>
    <a:masterClrMapping/>
  </p:clrMapOvr>
  <p:transition spd="slow">
    <p:cover/>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p:cNvPicPr>
            <a:picLocks noChangeAspect="1"/>
          </p:cNvPicPr>
          <p:nvPr/>
        </p:nvPicPr>
        <p:blipFill>
          <a:blip r:embed="rId3"/>
          <a:stretch>
            <a:fillRect/>
          </a:stretch>
        </p:blipFill>
        <p:spPr>
          <a:xfrm>
            <a:off x="332013" y="289151"/>
            <a:ext cx="8550729" cy="6398796"/>
          </a:xfrm>
          <a:prstGeom prst="rect">
            <a:avLst/>
          </a:prstGeom>
        </p:spPr>
      </p:pic>
    </p:spTree>
    <p:extLst>
      <p:ext uri="{BB962C8B-B14F-4D97-AF65-F5344CB8AC3E}">
        <p14:creationId xmlns:p14="http://schemas.microsoft.com/office/powerpoint/2010/main" val="3049487950"/>
      </p:ext>
    </p:extLst>
  </p:cSld>
  <p:clrMapOvr>
    <a:masterClrMapping/>
  </p:clrMapOvr>
  <p:transition spd="slow">
    <p:cover/>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3"/>
          <a:stretch>
            <a:fillRect/>
          </a:stretch>
        </p:blipFill>
        <p:spPr>
          <a:xfrm>
            <a:off x="316366" y="141513"/>
            <a:ext cx="8284709" cy="6175623"/>
          </a:xfrm>
          <a:prstGeom prst="rect">
            <a:avLst/>
          </a:prstGeom>
        </p:spPr>
      </p:pic>
      <p:sp>
        <p:nvSpPr>
          <p:cNvPr id="4" name="TextBox 3"/>
          <p:cNvSpPr txBox="1"/>
          <p:nvPr/>
        </p:nvSpPr>
        <p:spPr>
          <a:xfrm>
            <a:off x="2498087" y="6317136"/>
            <a:ext cx="392126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Impact" panose="020B0806030902050204" pitchFamily="34" charset="0"/>
                <a:ea typeface="+mn-ea"/>
                <a:cs typeface="+mn-cs"/>
              </a:rPr>
              <a:t>Возможное будущее Земли</a:t>
            </a:r>
            <a:endParaRPr kumimoji="0" lang="ru-RU"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Tree>
    <p:extLst>
      <p:ext uri="{BB962C8B-B14F-4D97-AF65-F5344CB8AC3E}">
        <p14:creationId xmlns:p14="http://schemas.microsoft.com/office/powerpoint/2010/main" val="3354432620"/>
      </p:ext>
    </p:extLst>
  </p:cSld>
  <p:clrMapOvr>
    <a:masterClrMapping/>
  </p:clrMapOvr>
  <p:transition spd="slow">
    <p:cover/>
  </p:transition>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65992" y="141905"/>
            <a:ext cx="2212016" cy="646331"/>
          </a:xfrm>
          <a:prstGeom prst="rect">
            <a:avLst/>
          </a:prstGeom>
          <a:solidFill>
            <a:srgbClr val="0070C0"/>
          </a:solidFill>
        </p:spPr>
        <p:txBody>
          <a:bodyPr wrap="non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TRAPPIST-1</a:t>
            </a:r>
          </a:p>
        </p:txBody>
      </p:sp>
      <p:sp>
        <p:nvSpPr>
          <p:cNvPr id="5" name="Прямоугольник 4"/>
          <p:cNvSpPr/>
          <p:nvPr/>
        </p:nvSpPr>
        <p:spPr>
          <a:xfrm>
            <a:off x="4898571" y="1100690"/>
            <a:ext cx="4339065" cy="34778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srgbClr val="282828"/>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Об открытии планетарной системы, находящейся в нескольких десятках световых лет от нас, было объявлено в начале этого года. Система состоит из 7 </a:t>
            </a:r>
            <a:r>
              <a:rPr kumimoji="0" lang="ru-RU" sz="2000" b="0" i="0" u="none" strike="noStrike" kern="1200" cap="none" spc="0" normalizeH="0" baseline="0" noProof="0" dirty="0" err="1">
                <a:ln>
                  <a:noFill/>
                </a:ln>
                <a:solidFill>
                  <a:srgbClr val="282828"/>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земплеподобных</a:t>
            </a:r>
            <a:r>
              <a:rPr kumimoji="0" lang="ru-RU" sz="2000" b="0" i="0" u="none" strike="noStrike" kern="1200" cap="none" spc="0" normalizeH="0" baseline="0" noProof="0" dirty="0">
                <a:ln>
                  <a:noFill/>
                </a:ln>
                <a:solidFill>
                  <a:srgbClr val="282828"/>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планет, оборачивающихся вокруг «</a:t>
            </a:r>
            <a:r>
              <a:rPr kumimoji="0" lang="ru-RU" sz="2000" b="0" i="0" u="none" strike="noStrike" kern="1200" cap="none" spc="0" normalizeH="0" baseline="0" noProof="0" dirty="0" err="1">
                <a:ln>
                  <a:noFill/>
                </a:ln>
                <a:solidFill>
                  <a:srgbClr val="282828"/>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ультрахолодной</a:t>
            </a:r>
            <a:r>
              <a:rPr kumimoji="0" lang="ru-RU" sz="2000" b="0" i="0" u="none" strike="noStrike" kern="1200" cap="none" spc="0" normalizeH="0" baseline="0" noProof="0" dirty="0">
                <a:ln>
                  <a:noFill/>
                </a:ln>
                <a:solidFill>
                  <a:srgbClr val="282828"/>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звезды, и представляет собой идеальную на данный момент цель для поиска жизни за пределами Солнечной системы.</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Прямоугольник 5"/>
          <p:cNvSpPr/>
          <p:nvPr/>
        </p:nvSpPr>
        <p:spPr>
          <a:xfrm>
            <a:off x="255814" y="4636327"/>
            <a:ext cx="8632371"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srgbClr val="282828"/>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Астрономы предполагают наличие относительно комфортной температуры на этих планетах, вполне подходящей для того, чтобы на их поверхности могла образоваться вода.</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285" y="1170690"/>
            <a:ext cx="4648201" cy="2614613"/>
          </a:xfrm>
          <a:prstGeom prst="rect">
            <a:avLst/>
          </a:prstGeom>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5139140"/>
      </p:ext>
    </p:extLst>
  </p:cSld>
  <p:clrMapOvr>
    <a:masterClrMapping/>
  </p:clrMapOvr>
  <p:transition spd="slow">
    <p:cover/>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7000" r="-17000"/>
          </a:stretch>
        </a:blipFill>
        <a:effectLst/>
      </p:bgPr>
    </p:bg>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86466" y="573087"/>
            <a:ext cx="7475123" cy="1015663"/>
          </a:xfrm>
          <a:prstGeom prst="rect">
            <a:avLst/>
          </a:prstGeom>
          <a:noFill/>
        </p:spPr>
        <p:txBody>
          <a:bodyPr wrap="none" rtlCol="0">
            <a:spAutoFit/>
            <a:scene3d>
              <a:camera prst="orthographicFront"/>
              <a:lightRig rig="threePt" dir="t"/>
            </a:scene3d>
            <a:sp3d extrusionH="57150">
              <a:bevelT w="50800" h="38100" prst="riblet"/>
            </a:sp3d>
          </a:bodyPr>
          <a:lstStyle/>
          <a:p>
            <a:pPr>
              <a:defRPr/>
            </a:pPr>
            <a:r>
              <a:rPr lang="ru-RU" sz="6000" dirty="0" smtClean="0">
                <a:solidFill>
                  <a:prstClr val="white"/>
                </a:solidFill>
                <a:effectLst>
                  <a:outerShdw blurRad="50800" dist="38100" algn="l" rotWithShape="0">
                    <a:prstClr val="black">
                      <a:alpha val="40000"/>
                    </a:prstClr>
                  </a:outerShdw>
                  <a:reflection blurRad="6350" stA="55000" endA="300" endPos="45500" dir="5400000" sy="-100000" algn="bl" rotWithShape="0"/>
                </a:effectLst>
                <a:latin typeface="Impact" panose="020B0806030902050204" pitchFamily="34" charset="0"/>
              </a:rPr>
              <a:t>ПРАКТИЧЕСКАЯ РАБОТА</a:t>
            </a:r>
            <a:endParaRPr lang="ru-RU" sz="6000" dirty="0">
              <a:solidFill>
                <a:prstClr val="white"/>
              </a:solidFill>
              <a:effectLst>
                <a:outerShdw blurRad="50800" dist="38100" algn="l" rotWithShape="0">
                  <a:prstClr val="black">
                    <a:alpha val="40000"/>
                  </a:prstClr>
                </a:outerShdw>
                <a:reflection blurRad="6350" stA="55000" endA="300" endPos="45500" dir="5400000" sy="-100000" algn="bl" rotWithShape="0"/>
              </a:effectLst>
              <a:latin typeface="Impact" panose="020B0806030902050204" pitchFamily="34" charset="0"/>
            </a:endParaRPr>
          </a:p>
        </p:txBody>
      </p:sp>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4299" y="4180714"/>
            <a:ext cx="2109701" cy="2677286"/>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11" y="2901722"/>
            <a:ext cx="5659345" cy="4043363"/>
          </a:xfrm>
          <a:prstGeom prst="rect">
            <a:avLst/>
          </a:prstGeom>
        </p:spPr>
      </p:pic>
    </p:spTree>
    <p:extLst>
      <p:ext uri="{BB962C8B-B14F-4D97-AF65-F5344CB8AC3E}">
        <p14:creationId xmlns:p14="http://schemas.microsoft.com/office/powerpoint/2010/main" val="33025118"/>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3"/>
          <a:stretch>
            <a:fillRect/>
          </a:stretch>
        </p:blipFill>
        <p:spPr>
          <a:xfrm>
            <a:off x="221797" y="945696"/>
            <a:ext cx="8813346" cy="5843718"/>
          </a:xfrm>
          <a:prstGeom prst="rect">
            <a:avLst/>
          </a:prstGeom>
        </p:spPr>
      </p:pic>
      <p:sp>
        <p:nvSpPr>
          <p:cNvPr id="4" name="TextBox 3"/>
          <p:cNvSpPr txBox="1"/>
          <p:nvPr/>
        </p:nvSpPr>
        <p:spPr>
          <a:xfrm>
            <a:off x="1812602" y="236172"/>
            <a:ext cx="5631735" cy="523220"/>
          </a:xfrm>
          <a:prstGeom prst="rect">
            <a:avLst/>
          </a:prstGeom>
          <a:solidFill>
            <a:srgbClr val="0070C0"/>
          </a:solidFill>
          <a:ln>
            <a:solidFill>
              <a:srgbClr val="0070C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ПРАКТИЧЕСКАЯ РАБОТА № 10</a:t>
            </a:r>
            <a:endParaRPr kumimoji="0" lang="ru-RU"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40386276"/>
      </p:ext>
    </p:extLst>
  </p:cSld>
  <p:clrMapOvr>
    <a:masterClrMapping/>
  </p:clrMapOvr>
  <p:transition spd="slow">
    <p:cover/>
  </p:transition>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699657" y="76200"/>
            <a:ext cx="3193503" cy="646331"/>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ЦЕЛИ И ЗАДАЧИ:</a:t>
            </a:r>
            <a:endParaRPr kumimoji="0" lang="ru-RU"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5" name="Рисунок 4"/>
          <p:cNvPicPr>
            <a:picLocks noChangeAspect="1"/>
          </p:cNvPicPr>
          <p:nvPr/>
        </p:nvPicPr>
        <p:blipFill>
          <a:blip r:embed="rId3"/>
          <a:stretch>
            <a:fillRect/>
          </a:stretch>
        </p:blipFill>
        <p:spPr>
          <a:xfrm>
            <a:off x="305480" y="964746"/>
            <a:ext cx="8479291" cy="3280055"/>
          </a:xfrm>
          <a:prstGeom prst="rect">
            <a:avLst/>
          </a:prstGeom>
        </p:spPr>
      </p:pic>
      <p:pic>
        <p:nvPicPr>
          <p:cNvPr id="6" name="Рисунок 5"/>
          <p:cNvPicPr>
            <a:picLocks noChangeAspect="1"/>
          </p:cNvPicPr>
          <p:nvPr/>
        </p:nvPicPr>
        <p:blipFill>
          <a:blip r:embed="rId4"/>
          <a:stretch>
            <a:fillRect/>
          </a:stretch>
        </p:blipFill>
        <p:spPr>
          <a:xfrm>
            <a:off x="305480" y="4636460"/>
            <a:ext cx="8479291" cy="1182885"/>
          </a:xfrm>
          <a:prstGeom prst="rect">
            <a:avLst/>
          </a:prstGeom>
        </p:spPr>
      </p:pic>
    </p:spTree>
    <p:extLst>
      <p:ext uri="{BB962C8B-B14F-4D97-AF65-F5344CB8AC3E}">
        <p14:creationId xmlns:p14="http://schemas.microsoft.com/office/powerpoint/2010/main" val="315491982"/>
      </p:ext>
    </p:extLst>
  </p:cSld>
  <p:clrMapOvr>
    <a:masterClrMapping/>
  </p:clrMapOvr>
  <p:transition spd="slow">
    <p:cov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078" y="58503"/>
            <a:ext cx="8311891" cy="646331"/>
          </a:xfrm>
          <a:prstGeom prst="rect">
            <a:avLst/>
          </a:prstGeom>
          <a:solidFill>
            <a:srgbClr val="0070C0"/>
          </a:solidFill>
          <a:ln>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ПРЕИМУЩЕСТВА МЕТОДИЧЕСКОГО ПОСОБИЯ</a:t>
            </a:r>
          </a:p>
        </p:txBody>
      </p:sp>
      <p:pic>
        <p:nvPicPr>
          <p:cNvPr id="3" name="Рисунок 2"/>
          <p:cNvPicPr>
            <a:picLocks noChangeAspect="1"/>
          </p:cNvPicPr>
          <p:nvPr/>
        </p:nvPicPr>
        <p:blipFill>
          <a:blip r:embed="rId2"/>
          <a:stretch>
            <a:fillRect/>
          </a:stretch>
        </p:blipFill>
        <p:spPr>
          <a:xfrm>
            <a:off x="1681502" y="896703"/>
            <a:ext cx="5780995" cy="3406830"/>
          </a:xfrm>
          <a:prstGeom prst="rect">
            <a:avLst/>
          </a:prstGeom>
        </p:spPr>
      </p:pic>
      <p:sp>
        <p:nvSpPr>
          <p:cNvPr id="5" name="TextBox 4"/>
          <p:cNvSpPr txBox="1"/>
          <p:nvPr/>
        </p:nvSpPr>
        <p:spPr>
          <a:xfrm>
            <a:off x="770028" y="4466819"/>
            <a:ext cx="7603941"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каждой практической работе приводятся методические задачи 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метапредметные</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умения;</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 каждой практической работе сформулирована цель работы;</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приведено планируемое время выполнения.</a:t>
            </a:r>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03433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3"/>
          <a:stretch>
            <a:fillRect/>
          </a:stretch>
        </p:blipFill>
        <p:spPr>
          <a:xfrm>
            <a:off x="210910" y="286543"/>
            <a:ext cx="7953375" cy="6346277"/>
          </a:xfrm>
          <a:prstGeom prst="rect">
            <a:avLst/>
          </a:prstGeom>
        </p:spPr>
      </p:pic>
    </p:spTree>
    <p:extLst>
      <p:ext uri="{BB962C8B-B14F-4D97-AF65-F5344CB8AC3E}">
        <p14:creationId xmlns:p14="http://schemas.microsoft.com/office/powerpoint/2010/main" val="352769058"/>
      </p:ext>
    </p:extLst>
  </p:cSld>
  <p:clrMapOvr>
    <a:masterClrMapping/>
  </p:clrMapOvr>
  <p:transition spd="slow">
    <p:cover/>
  </p:transition>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3"/>
          <a:stretch>
            <a:fillRect/>
          </a:stretch>
        </p:blipFill>
        <p:spPr>
          <a:xfrm>
            <a:off x="1080407" y="3267075"/>
            <a:ext cx="6896100" cy="3067050"/>
          </a:xfrm>
          <a:prstGeom prst="rect">
            <a:avLst/>
          </a:prstGeom>
        </p:spPr>
      </p:pic>
      <p:pic>
        <p:nvPicPr>
          <p:cNvPr id="4" name="Рисунок 3"/>
          <p:cNvPicPr>
            <a:picLocks noChangeAspect="1"/>
          </p:cNvPicPr>
          <p:nvPr/>
        </p:nvPicPr>
        <p:blipFill>
          <a:blip r:embed="rId4"/>
          <a:stretch>
            <a:fillRect/>
          </a:stretch>
        </p:blipFill>
        <p:spPr>
          <a:xfrm>
            <a:off x="672533" y="286543"/>
            <a:ext cx="7711848" cy="2582143"/>
          </a:xfrm>
          <a:prstGeom prst="rect">
            <a:avLst/>
          </a:prstGeom>
        </p:spPr>
      </p:pic>
    </p:spTree>
    <p:extLst>
      <p:ext uri="{BB962C8B-B14F-4D97-AF65-F5344CB8AC3E}">
        <p14:creationId xmlns:p14="http://schemas.microsoft.com/office/powerpoint/2010/main" val="279976045"/>
      </p:ext>
    </p:extLst>
  </p:cSld>
  <p:clrMapOvr>
    <a:masterClrMapping/>
  </p:clrMapOvr>
  <p:transition spd="slow">
    <p:cover/>
  </p:transition>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3"/>
          <a:stretch>
            <a:fillRect/>
          </a:stretch>
        </p:blipFill>
        <p:spPr>
          <a:xfrm>
            <a:off x="562654" y="173037"/>
            <a:ext cx="7669076" cy="556306"/>
          </a:xfrm>
          <a:prstGeom prst="rect">
            <a:avLst/>
          </a:prstGeom>
        </p:spPr>
      </p:pic>
      <p:pic>
        <p:nvPicPr>
          <p:cNvPr id="4" name="Рисунок 3"/>
          <p:cNvPicPr>
            <a:picLocks noChangeAspect="1"/>
          </p:cNvPicPr>
          <p:nvPr/>
        </p:nvPicPr>
        <p:blipFill>
          <a:blip r:embed="rId4"/>
          <a:stretch>
            <a:fillRect/>
          </a:stretch>
        </p:blipFill>
        <p:spPr>
          <a:xfrm>
            <a:off x="2888115" y="729343"/>
            <a:ext cx="3055485" cy="371832"/>
          </a:xfrm>
          <a:prstGeom prst="rect">
            <a:avLst/>
          </a:prstGeom>
        </p:spPr>
      </p:pic>
      <p:pic>
        <p:nvPicPr>
          <p:cNvPr id="5" name="Рисунок 4"/>
          <p:cNvPicPr>
            <a:picLocks noChangeAspect="1"/>
          </p:cNvPicPr>
          <p:nvPr/>
        </p:nvPicPr>
        <p:blipFill>
          <a:blip r:embed="rId5"/>
          <a:stretch>
            <a:fillRect/>
          </a:stretch>
        </p:blipFill>
        <p:spPr>
          <a:xfrm>
            <a:off x="692603" y="1129393"/>
            <a:ext cx="8015967" cy="2053405"/>
          </a:xfrm>
          <a:prstGeom prst="rect">
            <a:avLst/>
          </a:prstGeom>
        </p:spPr>
      </p:pic>
      <p:pic>
        <p:nvPicPr>
          <p:cNvPr id="6" name="Рисунок 5"/>
          <p:cNvPicPr>
            <a:picLocks noChangeAspect="1"/>
          </p:cNvPicPr>
          <p:nvPr/>
        </p:nvPicPr>
        <p:blipFill>
          <a:blip r:embed="rId6"/>
          <a:stretch>
            <a:fillRect/>
          </a:stretch>
        </p:blipFill>
        <p:spPr>
          <a:xfrm>
            <a:off x="562654" y="3338914"/>
            <a:ext cx="8038421" cy="549431"/>
          </a:xfrm>
          <a:prstGeom prst="rect">
            <a:avLst/>
          </a:prstGeom>
        </p:spPr>
      </p:pic>
      <p:pic>
        <p:nvPicPr>
          <p:cNvPr id="7" name="Рисунок 6"/>
          <p:cNvPicPr>
            <a:picLocks noChangeAspect="1"/>
          </p:cNvPicPr>
          <p:nvPr/>
        </p:nvPicPr>
        <p:blipFill>
          <a:blip r:embed="rId7"/>
          <a:stretch>
            <a:fillRect/>
          </a:stretch>
        </p:blipFill>
        <p:spPr>
          <a:xfrm>
            <a:off x="3841295" y="3710746"/>
            <a:ext cx="1492706" cy="539671"/>
          </a:xfrm>
          <a:prstGeom prst="rect">
            <a:avLst/>
          </a:prstGeom>
        </p:spPr>
      </p:pic>
      <p:pic>
        <p:nvPicPr>
          <p:cNvPr id="8" name="Рисунок 7"/>
          <p:cNvPicPr>
            <a:picLocks noChangeAspect="1"/>
          </p:cNvPicPr>
          <p:nvPr/>
        </p:nvPicPr>
        <p:blipFill>
          <a:blip r:embed="rId8"/>
          <a:stretch>
            <a:fillRect/>
          </a:stretch>
        </p:blipFill>
        <p:spPr>
          <a:xfrm>
            <a:off x="1024276" y="4325493"/>
            <a:ext cx="7115175" cy="2438400"/>
          </a:xfrm>
          <a:prstGeom prst="rect">
            <a:avLst/>
          </a:prstGeom>
        </p:spPr>
      </p:pic>
    </p:spTree>
    <p:extLst>
      <p:ext uri="{BB962C8B-B14F-4D97-AF65-F5344CB8AC3E}">
        <p14:creationId xmlns:p14="http://schemas.microsoft.com/office/powerpoint/2010/main" val="837904201"/>
      </p:ext>
    </p:extLst>
  </p:cSld>
  <p:clrMapOvr>
    <a:masterClrMapping/>
  </p:clrMapOvr>
  <p:transition spd="slow">
    <p:cover/>
  </p:transition>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0"/>
            <a:ext cx="1794081" cy="707886"/>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ВЫВОД</a:t>
            </a:r>
            <a:endParaRPr kumimoji="0" lang="ru-RU"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4" name="Рисунок 3"/>
          <p:cNvPicPr>
            <a:picLocks noChangeAspect="1"/>
          </p:cNvPicPr>
          <p:nvPr/>
        </p:nvPicPr>
        <p:blipFill>
          <a:blip r:embed="rId3"/>
          <a:stretch>
            <a:fillRect/>
          </a:stretch>
        </p:blipFill>
        <p:spPr>
          <a:xfrm>
            <a:off x="1278289" y="707886"/>
            <a:ext cx="6558644" cy="2468307"/>
          </a:xfrm>
          <a:prstGeom prst="rect">
            <a:avLst/>
          </a:prstGeom>
        </p:spPr>
      </p:pic>
      <p:pic>
        <p:nvPicPr>
          <p:cNvPr id="5" name="Рисунок 4"/>
          <p:cNvPicPr>
            <a:picLocks noChangeAspect="1"/>
          </p:cNvPicPr>
          <p:nvPr/>
        </p:nvPicPr>
        <p:blipFill>
          <a:blip r:embed="rId4"/>
          <a:stretch>
            <a:fillRect/>
          </a:stretch>
        </p:blipFill>
        <p:spPr>
          <a:xfrm>
            <a:off x="971448" y="3526971"/>
            <a:ext cx="7172325" cy="2847975"/>
          </a:xfrm>
          <a:prstGeom prst="rect">
            <a:avLst/>
          </a:prstGeom>
        </p:spPr>
      </p:pic>
    </p:spTree>
    <p:extLst>
      <p:ext uri="{BB962C8B-B14F-4D97-AF65-F5344CB8AC3E}">
        <p14:creationId xmlns:p14="http://schemas.microsoft.com/office/powerpoint/2010/main" val="2226816034"/>
      </p:ext>
    </p:extLst>
  </p:cSld>
  <p:clrMapOvr>
    <a:masterClrMapping/>
  </p:clrMapOvr>
  <p:transition spd="slow">
    <p:cover/>
  </p:transition>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939143" y="108858"/>
            <a:ext cx="3243196"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СЕРИЯ ВЕБИНАРОВ</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423" y="108858"/>
            <a:ext cx="1638397" cy="2164799"/>
          </a:xfrm>
          <a:prstGeom prst="rect">
            <a:avLst/>
          </a:prstGeom>
        </p:spPr>
      </p:pic>
      <p:sp>
        <p:nvSpPr>
          <p:cNvPr id="6" name="Прямоугольник 5"/>
          <p:cNvSpPr/>
          <p:nvPr/>
        </p:nvSpPr>
        <p:spPr>
          <a:xfrm>
            <a:off x="170195" y="2273656"/>
            <a:ext cx="2146852" cy="390469"/>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Литвинов О.А.</a:t>
            </a:r>
          </a:p>
        </p:txBody>
      </p:sp>
      <p:sp>
        <p:nvSpPr>
          <p:cNvPr id="7" name="TextBox 6"/>
          <p:cNvSpPr txBox="1"/>
          <p:nvPr/>
        </p:nvSpPr>
        <p:spPr>
          <a:xfrm>
            <a:off x="2416628" y="693633"/>
            <a:ext cx="6346371" cy="535531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Практическая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часть астрономии по УМК В.М. Чаругина на примере темы «Движение небесных тел</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5"/>
              </a:rPr>
              <a:t>https://</a:t>
            </a:r>
            <a:r>
              <a:rPr kumimoji="0" lang="en-US"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5"/>
              </a:rPr>
              <a:t>www.youtube.com/watch?v=KIeMnzd9e8o&amp;feature=youtu.be</a:t>
            </a:r>
            <a:endParaRPr kumimoji="0" lang="ru-RU"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Практическая часть астрономии по УМК В.М. Чаругина на примере раздела «Астрофизика</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часть 1 Солнечная система </a:t>
            </a: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6"/>
              </a:rPr>
              <a:t>https://</a:t>
            </a:r>
            <a:r>
              <a:rPr kumimoji="0" lang="en-US"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6"/>
              </a:rPr>
              <a:t>www.youtube.com/watch?v=qYTe6dYEgQU&amp;feature=youtu.be</a:t>
            </a:r>
            <a:endParaRPr kumimoji="0" lang="ru-RU"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Практическая часть астрономии по УМК В.М. Чаругина на примере раздела «Астрофизика» часть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 Звёзды </a:t>
            </a: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6"/>
              </a:rPr>
              <a:t>https://</a:t>
            </a:r>
            <a:r>
              <a:rPr kumimoji="0" lang="en-US"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6"/>
              </a:rPr>
              <a:t>www.youtube.com/watch?v=qYTe6dYEgQU&amp;feature=youtu.be</a:t>
            </a:r>
            <a:endParaRPr kumimoji="0" lang="ru-RU"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Современные проблемы астрономии и их отображение в УМК В.М.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Чаругина </a:t>
            </a: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7"/>
              </a:rPr>
              <a:t>https://</a:t>
            </a:r>
            <a:r>
              <a:rPr kumimoji="0" lang="en-US"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7"/>
              </a:rPr>
              <a:t>www.youtube.com/watch?v=XESzw16BG10&amp;feature=youtu.be</a:t>
            </a:r>
            <a:endParaRPr kumimoji="0" lang="ru-RU"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Практическая часть астрономии по УМК В.М. Чаругина на примере раздела «Наша галактика</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Сегодня!</a:t>
            </a:r>
            <a:endPar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42767826"/>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127432" y="49867"/>
            <a:ext cx="4826963" cy="523220"/>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РЕШЕНИЕ ЗАДАЧ ИЗ ЗАДАЧНИКА</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10" name="Рисунок 9"/>
          <p:cNvPicPr>
            <a:picLocks noChangeAspect="1"/>
          </p:cNvPicPr>
          <p:nvPr/>
        </p:nvPicPr>
        <p:blipFill>
          <a:blip r:embed="rId4" cstate="print"/>
          <a:stretch>
            <a:fillRect/>
          </a:stretch>
        </p:blipFill>
        <p:spPr>
          <a:xfrm>
            <a:off x="132186" y="342826"/>
            <a:ext cx="1718385" cy="2254423"/>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2127432" y="740229"/>
            <a:ext cx="6905172" cy="424731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Решение задач «Введение в астрономию»</a:t>
            </a: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5"/>
              </a:rPr>
              <a:t>https://</a:t>
            </a:r>
            <a:r>
              <a:rPr kumimoji="0" lang="en-US"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5"/>
              </a:rPr>
              <a:t>www.youtube.com/watch?v=WZZWqKIy1Tc&amp;feature=youtu.be</a:t>
            </a:r>
            <a:endPar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Решение задач «Астрометрия» </a:t>
            </a: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6"/>
              </a:rPr>
              <a:t>https://</a:t>
            </a:r>
            <a:r>
              <a:rPr kumimoji="0" lang="en-US"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6"/>
              </a:rPr>
              <a:t>www.youtube.com/watch?v=bft9vnypeho&amp;feature=youtu.be</a:t>
            </a:r>
            <a:endPar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Решение задач «Небесная механика» </a:t>
            </a: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7"/>
              </a:rPr>
              <a:t>https://</a:t>
            </a:r>
            <a:r>
              <a:rPr kumimoji="0" lang="en-US"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7"/>
              </a:rPr>
              <a:t>www.youtube.com/watch?v=bg2fsyZb9Oo&amp;feature=youtu.be</a:t>
            </a:r>
            <a:endPar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Решение задач «Строение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олнечной системы» </a:t>
            </a: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8"/>
              </a:rPr>
              <a:t>https://</a:t>
            </a:r>
            <a:r>
              <a:rPr kumimoji="0" lang="en-US"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8"/>
              </a:rPr>
              <a:t>www.youtube.com/watch?v=RIDMddqONoo&amp;feature=youtu.be</a:t>
            </a:r>
            <a:endPar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Решение задач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Астрофизика и звездная астрономия</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9"/>
              </a:rPr>
              <a:t>https://</a:t>
            </a:r>
            <a:r>
              <a:rPr kumimoji="0" lang="en-US"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9"/>
              </a:rPr>
              <a:t>www.youtube.com/watch?v=7E7FgYkbfnc&amp;feature=youtu.be</a:t>
            </a:r>
            <a:endPar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Решение задач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Млечный путь – наша Галактика</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10"/>
              </a:rPr>
              <a:t>https://</a:t>
            </a:r>
            <a:r>
              <a:rPr kumimoji="0" lang="en-US"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10"/>
              </a:rPr>
              <a:t>www.youtube.com/watch?v=Q4pSu0-zCkQ&amp;feature=youtu.be</a:t>
            </a:r>
            <a:endPar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Рисунок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2186" y="3004457"/>
            <a:ext cx="1806201" cy="2296886"/>
          </a:xfrm>
          <a:prstGeom prst="rect">
            <a:avLst/>
          </a:prstGeom>
          <a:ln>
            <a:noFill/>
          </a:ln>
          <a:effectLst>
            <a:outerShdw blurRad="292100" dist="139700" dir="2700000" algn="tl" rotWithShape="0">
              <a:srgbClr val="333333">
                <a:alpha val="65000"/>
              </a:srgbClr>
            </a:outerShdw>
          </a:effectLst>
        </p:spPr>
      </p:pic>
      <p:sp>
        <p:nvSpPr>
          <p:cNvPr id="7" name="Прямоугольник 6"/>
          <p:cNvSpPr/>
          <p:nvPr/>
        </p:nvSpPr>
        <p:spPr>
          <a:xfrm>
            <a:off x="132186" y="5327551"/>
            <a:ext cx="1806201" cy="923330"/>
          </a:xfrm>
          <a:prstGeom prst="rect">
            <a:avLst/>
          </a:prstGeom>
          <a:solidFill>
            <a:srgbClr val="0070C0"/>
          </a:solidFill>
          <a:ln>
            <a:solidFill>
              <a:srgbClr val="00B0F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Кузнецов Михаил Владимирович</a:t>
            </a:r>
          </a:p>
        </p:txBody>
      </p:sp>
    </p:spTree>
    <p:extLst>
      <p:ext uri="{BB962C8B-B14F-4D97-AF65-F5344CB8AC3E}">
        <p14:creationId xmlns:p14="http://schemas.microsoft.com/office/powerpoint/2010/main" val="1658796964"/>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091543" y="76201"/>
            <a:ext cx="3275256"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rPr>
              <a:t>ОСНОВНАЯ ШКОЛА</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endParaRPr>
          </a:p>
        </p:txBody>
      </p:sp>
      <p:grpSp>
        <p:nvGrpSpPr>
          <p:cNvPr id="24" name="Группа 23"/>
          <p:cNvGrpSpPr/>
          <p:nvPr/>
        </p:nvGrpSpPr>
        <p:grpSpPr>
          <a:xfrm>
            <a:off x="758948" y="914398"/>
            <a:ext cx="2474107" cy="4249741"/>
            <a:chOff x="301750" y="914398"/>
            <a:chExt cx="2474107" cy="4249741"/>
          </a:xfrm>
        </p:grpSpPr>
        <p:grpSp>
          <p:nvGrpSpPr>
            <p:cNvPr id="7" name="Группа 6"/>
            <p:cNvGrpSpPr/>
            <p:nvPr/>
          </p:nvGrpSpPr>
          <p:grpSpPr>
            <a:xfrm>
              <a:off x="301750" y="914398"/>
              <a:ext cx="2474107" cy="2002973"/>
              <a:chOff x="377950" y="936169"/>
              <a:chExt cx="3083708" cy="2503717"/>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950" y="936169"/>
                <a:ext cx="1473492" cy="1959431"/>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696" y="1208312"/>
                <a:ext cx="1514641" cy="1959431"/>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1396" y="1484162"/>
                <a:ext cx="1490262" cy="1955724"/>
              </a:xfrm>
              <a:prstGeom prst="rect">
                <a:avLst/>
              </a:prstGeom>
            </p:spPr>
          </p:pic>
        </p:grpSp>
        <p:sp>
          <p:nvSpPr>
            <p:cNvPr id="8" name="TextBox 7"/>
            <p:cNvSpPr txBox="1"/>
            <p:nvPr/>
          </p:nvSpPr>
          <p:spPr>
            <a:xfrm>
              <a:off x="301750" y="2917370"/>
              <a:ext cx="2474107" cy="923330"/>
            </a:xfrm>
            <a:prstGeom prst="rect">
              <a:avLst/>
            </a:prstGeom>
            <a:solidFill>
              <a:srgbClr val="7030A0"/>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УМК «Сферы»</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 </a:t>
              </a:r>
              <a:r>
                <a:rPr kumimoji="0" lang="ru-RU" sz="1800" b="0"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Ю.А.Панебратцев</a:t>
              </a:r>
              <a:r>
                <a:rPr kumimoji="0" lang="ru-RU"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В.В.Белага</a:t>
              </a:r>
              <a:r>
                <a:rPr kumimoji="0" lang="ru-RU"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и др.</a:t>
              </a:r>
              <a:endPar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301750" y="3840700"/>
              <a:ext cx="2474107" cy="1323439"/>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ФПУ</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1.2.5.1.1.1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1.2.5.1.1.2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1.2.5.1.1.3</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3" name="Группа 22"/>
          <p:cNvGrpSpPr/>
          <p:nvPr/>
        </p:nvGrpSpPr>
        <p:grpSpPr>
          <a:xfrm>
            <a:off x="3548741" y="914398"/>
            <a:ext cx="2374065" cy="4249741"/>
            <a:chOff x="3091543" y="914398"/>
            <a:chExt cx="2374065" cy="4249741"/>
          </a:xfrm>
        </p:grpSpPr>
        <p:grpSp>
          <p:nvGrpSpPr>
            <p:cNvPr id="13" name="Группа 12"/>
            <p:cNvGrpSpPr/>
            <p:nvPr/>
          </p:nvGrpSpPr>
          <p:grpSpPr>
            <a:xfrm>
              <a:off x="3091543" y="914398"/>
              <a:ext cx="2374064" cy="1997835"/>
              <a:chOff x="3091543" y="914398"/>
              <a:chExt cx="2374064" cy="1997835"/>
            </a:xfrm>
          </p:grpSpPr>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91543" y="914398"/>
                <a:ext cx="1142489" cy="1567544"/>
              </a:xfrm>
              <a:prstGeom prst="rect">
                <a:avLst/>
              </a:prstGeom>
              <a:ln>
                <a:noFill/>
              </a:ln>
              <a:effectLst>
                <a:outerShdw blurRad="292100" dist="139700" dir="2700000" algn="tl" rotWithShape="0">
                  <a:srgbClr val="333333">
                    <a:alpha val="65000"/>
                  </a:srgbClr>
                </a:outerShdw>
              </a:effectLst>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7258" y="1126975"/>
                <a:ext cx="1162634" cy="1572681"/>
              </a:xfrm>
              <a:prstGeom prst="rect">
                <a:avLst/>
              </a:prstGeom>
              <a:ln>
                <a:noFill/>
              </a:ln>
              <a:effectLst>
                <a:outerShdw blurRad="292100" dist="139700" dir="2700000" algn="tl" rotWithShape="0">
                  <a:srgbClr val="333333">
                    <a:alpha val="65000"/>
                  </a:srgbClr>
                </a:outerShdw>
              </a:effectLst>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09084" y="1352792"/>
                <a:ext cx="1156523" cy="1559441"/>
              </a:xfrm>
              <a:prstGeom prst="rect">
                <a:avLst/>
              </a:prstGeom>
              <a:ln>
                <a:noFill/>
              </a:ln>
              <a:effectLst>
                <a:outerShdw blurRad="292100" dist="139700" dir="2700000" algn="tl" rotWithShape="0">
                  <a:srgbClr val="333333">
                    <a:alpha val="65000"/>
                  </a:srgbClr>
                </a:outerShdw>
              </a:effectLst>
            </p:spPr>
          </p:pic>
        </p:grpSp>
        <p:sp>
          <p:nvSpPr>
            <p:cNvPr id="14" name="TextBox 13"/>
            <p:cNvSpPr txBox="1"/>
            <p:nvPr/>
          </p:nvSpPr>
          <p:spPr>
            <a:xfrm>
              <a:off x="3091543" y="2912233"/>
              <a:ext cx="2374064" cy="923330"/>
            </a:xfrm>
            <a:prstGeom prst="rect">
              <a:avLst/>
            </a:prstGeom>
            <a:solidFill>
              <a:srgbClr val="0070C0"/>
            </a:solid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УМК «Классический»</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 </a:t>
              </a:r>
              <a:r>
                <a:rPr kumimoji="0" lang="ru-RU" sz="1800" b="0"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С.В.Громов</a:t>
              </a:r>
              <a:endParaRPr kumimoji="0" lang="ru-RU"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Н.А.Родина</a:t>
              </a:r>
              <a:endPar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5" name="TextBox 14"/>
            <p:cNvSpPr txBox="1"/>
            <p:nvPr/>
          </p:nvSpPr>
          <p:spPr>
            <a:xfrm>
              <a:off x="3091544" y="3840700"/>
              <a:ext cx="2374064" cy="1323439"/>
            </a:xfrm>
            <a:prstGeom prst="rect">
              <a:avLst/>
            </a:prstGeom>
            <a:no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ФПУ</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1.2.5.1.4.1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1.2.5.1.4.2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1.2.5.1.4.3</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2" name="Группа 21"/>
          <p:cNvGrpSpPr/>
          <p:nvPr/>
        </p:nvGrpSpPr>
        <p:grpSpPr>
          <a:xfrm>
            <a:off x="6150196" y="914398"/>
            <a:ext cx="2381611" cy="4269971"/>
            <a:chOff x="5692998" y="914398"/>
            <a:chExt cx="2381611" cy="4269971"/>
          </a:xfrm>
        </p:grpSpPr>
        <p:grpSp>
          <p:nvGrpSpPr>
            <p:cNvPr id="19" name="Группа 18"/>
            <p:cNvGrpSpPr/>
            <p:nvPr/>
          </p:nvGrpSpPr>
          <p:grpSpPr>
            <a:xfrm>
              <a:off x="5695591" y="914398"/>
              <a:ext cx="2379018" cy="1997834"/>
              <a:chOff x="5695591" y="914398"/>
              <a:chExt cx="2379018" cy="1997834"/>
            </a:xfrm>
          </p:grpSpPr>
          <p:pic>
            <p:nvPicPr>
              <p:cNvPr id="18" name="Рисунок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95591" y="914398"/>
                <a:ext cx="1161784" cy="1559441"/>
              </a:xfrm>
              <a:prstGeom prst="rect">
                <a:avLst/>
              </a:prstGeom>
              <a:ln>
                <a:noFill/>
              </a:ln>
              <a:effectLst>
                <a:outerShdw blurRad="292100" dist="139700" dir="2700000" algn="tl" rotWithShape="0">
                  <a:srgbClr val="333333">
                    <a:alpha val="65000"/>
                  </a:srgbClr>
                </a:outerShdw>
              </a:effectLst>
            </p:spPr>
          </p:pic>
          <p:pic>
            <p:nvPicPr>
              <p:cNvPr id="16" name="Рисунок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32798" y="1127531"/>
                <a:ext cx="1149224" cy="1572125"/>
              </a:xfrm>
              <a:prstGeom prst="rect">
                <a:avLst/>
              </a:prstGeom>
              <a:ln>
                <a:noFill/>
              </a:ln>
              <a:effectLst>
                <a:outerShdw blurRad="292100" dist="139700" dir="2700000" algn="tl" rotWithShape="0">
                  <a:srgbClr val="333333">
                    <a:alpha val="65000"/>
                  </a:srgbClr>
                </a:outerShdw>
              </a:effectLst>
            </p:spPr>
          </p:pic>
          <p:pic>
            <p:nvPicPr>
              <p:cNvPr id="17" name="Рисунок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89434" y="1352791"/>
                <a:ext cx="1185175" cy="1559441"/>
              </a:xfrm>
              <a:prstGeom prst="rect">
                <a:avLst/>
              </a:prstGeom>
              <a:ln>
                <a:noFill/>
              </a:ln>
              <a:effectLst>
                <a:outerShdw blurRad="292100" dist="139700" dir="2700000" algn="tl" rotWithShape="0">
                  <a:srgbClr val="333333">
                    <a:alpha val="65000"/>
                  </a:srgbClr>
                </a:outerShdw>
              </a:effectLst>
            </p:spPr>
          </p:pic>
        </p:grpSp>
        <p:sp>
          <p:nvSpPr>
            <p:cNvPr id="20" name="TextBox 19"/>
            <p:cNvSpPr txBox="1"/>
            <p:nvPr/>
          </p:nvSpPr>
          <p:spPr>
            <a:xfrm>
              <a:off x="5692999" y="2924916"/>
              <a:ext cx="2381609" cy="923330"/>
            </a:xfrm>
            <a:prstGeom prst="rect">
              <a:avLst/>
            </a:prstGeom>
            <a:solidFill>
              <a:schemeClr val="accent6">
                <a:lumMod val="50000"/>
              </a:schemeClr>
            </a:solid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УМК «Архимед»</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 </a:t>
              </a:r>
              <a:r>
                <a:rPr kumimoji="0" lang="ru-RU" sz="1800" b="0"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О.Ф.Кабардин</a:t>
              </a:r>
              <a:endParaRPr kumimoji="0" lang="ru-RU"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21" name="TextBox 20"/>
            <p:cNvSpPr txBox="1"/>
            <p:nvPr/>
          </p:nvSpPr>
          <p:spPr>
            <a:xfrm>
              <a:off x="5692998" y="3860930"/>
              <a:ext cx="2381610" cy="1323439"/>
            </a:xfrm>
            <a:prstGeom prst="rect">
              <a:avLst/>
            </a:prstGeom>
            <a:noFill/>
            <a:ln>
              <a:solidFill>
                <a:schemeClr val="accent6">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ФПУ</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1.2.5.1.4.1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1.2.5.1.4.2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1.2.5.1.4.3</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752104639"/>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461657" y="49867"/>
            <a:ext cx="2250937" cy="523220"/>
          </a:xfrm>
          <a:prstGeom prst="rect">
            <a:avLst/>
          </a:prstGeom>
          <a:solidFill>
            <a:srgbClr val="7030A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УМК «Сферы»</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grpSp>
        <p:nvGrpSpPr>
          <p:cNvPr id="7" name="Группа 6"/>
          <p:cNvGrpSpPr/>
          <p:nvPr/>
        </p:nvGrpSpPr>
        <p:grpSpPr>
          <a:xfrm>
            <a:off x="203777" y="170316"/>
            <a:ext cx="2934505" cy="2464901"/>
            <a:chOff x="258206" y="573087"/>
            <a:chExt cx="2934505" cy="2464901"/>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206" y="573087"/>
              <a:ext cx="1472622" cy="1958273"/>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229" y="829343"/>
              <a:ext cx="1509197" cy="1952389"/>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4990" y="1085599"/>
              <a:ext cx="1487721" cy="1952389"/>
            </a:xfrm>
            <a:prstGeom prst="rect">
              <a:avLst/>
            </a:prstGeom>
            <a:ln>
              <a:noFill/>
            </a:ln>
            <a:effectLst>
              <a:outerShdw blurRad="292100" dist="139700" dir="2700000" algn="tl" rotWithShape="0">
                <a:srgbClr val="333333">
                  <a:alpha val="65000"/>
                </a:srgbClr>
              </a:outerShdw>
            </a:effectLst>
          </p:spPr>
        </p:pic>
      </p:grpSp>
      <p:sp>
        <p:nvSpPr>
          <p:cNvPr id="8" name="TextBox 7"/>
          <p:cNvSpPr txBox="1"/>
          <p:nvPr/>
        </p:nvSpPr>
        <p:spPr>
          <a:xfrm>
            <a:off x="3461657" y="682828"/>
            <a:ext cx="3866571"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Авторский коллектив: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Белага Виктория Владимировна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Панебратцев</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Юрий Анатольевич</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Ломаченков</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Иван Алексеевич</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5113410" y="2116008"/>
            <a:ext cx="283122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7030A0"/>
                </a:solidFill>
                <a:effectLst>
                  <a:outerShdw blurRad="38100" dist="38100" dir="2700000" algn="tl">
                    <a:srgbClr val="000000">
                      <a:alpha val="43137"/>
                    </a:srgbClr>
                  </a:outerShdw>
                </a:effectLst>
                <a:uLnTx/>
                <a:uFillTx/>
                <a:latin typeface="Impact" panose="020B0806030902050204" pitchFamily="34" charset="0"/>
                <a:ea typeface="+mn-ea"/>
                <a:cs typeface="+mn-cs"/>
              </a:rPr>
              <a:t>ПРЕИМУЩЕСТВА УМК:</a:t>
            </a:r>
            <a:endParaRPr kumimoji="0" lang="ru-RU" sz="24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10" name="Рисунок 9"/>
          <p:cNvPicPr>
            <a:picLocks noChangeAspect="1"/>
          </p:cNvPicPr>
          <p:nvPr/>
        </p:nvPicPr>
        <p:blipFill>
          <a:blip r:embed="rId6"/>
          <a:stretch>
            <a:fillRect/>
          </a:stretch>
        </p:blipFill>
        <p:spPr>
          <a:xfrm>
            <a:off x="203777" y="2804387"/>
            <a:ext cx="3989960" cy="2655434"/>
          </a:xfrm>
          <a:prstGeom prst="rect">
            <a:avLst/>
          </a:prstGeom>
          <a:ln>
            <a:noFill/>
          </a:ln>
          <a:effectLst>
            <a:outerShdw blurRad="190500" algn="tl" rotWithShape="0">
              <a:srgbClr val="000000">
                <a:alpha val="70000"/>
              </a:srgbClr>
            </a:outerShdw>
          </a:effectLst>
        </p:spPr>
      </p:pic>
      <p:sp>
        <p:nvSpPr>
          <p:cNvPr id="11" name="TextBox 10"/>
          <p:cNvSpPr txBox="1"/>
          <p:nvPr/>
        </p:nvSpPr>
        <p:spPr>
          <a:xfrm>
            <a:off x="4418457" y="2635217"/>
            <a:ext cx="463845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Яркость</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Материал преподносится в яркой, понятной ученику форме</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4418457" y="3558547"/>
            <a:ext cx="4638457"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a:t>
            </a:r>
            <a:r>
              <a:rPr kumimoji="0" lang="ru-RU"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Разворот учебника – рабочий стол ученика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 развороте параграфа помимо основного текста находится весь сопутствующий материал (изображения, комментарии, блок-схемы)</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3" name="Рисунок 12"/>
          <p:cNvPicPr>
            <a:picLocks noChangeAspect="1"/>
          </p:cNvPicPr>
          <p:nvPr/>
        </p:nvPicPr>
        <p:blipFill>
          <a:blip r:embed="rId7"/>
          <a:stretch>
            <a:fillRect/>
          </a:stretch>
        </p:blipFill>
        <p:spPr>
          <a:xfrm>
            <a:off x="304798" y="3735796"/>
            <a:ext cx="1371600" cy="2838450"/>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4418457" y="5312873"/>
            <a:ext cx="4638457"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a:t>
            </a:r>
            <a:r>
              <a:rPr kumimoji="0" lang="ru-RU"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Функциональность</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приложении к учебнику находится задачник (для каждого класса свой) и практикум (как программные работы, так и авторские)</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5375299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461657" y="49867"/>
            <a:ext cx="2250937" cy="523220"/>
          </a:xfrm>
          <a:prstGeom prst="rect">
            <a:avLst/>
          </a:prstGeom>
          <a:solidFill>
            <a:srgbClr val="7030A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УМК «Сферы»</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grpSp>
        <p:nvGrpSpPr>
          <p:cNvPr id="7" name="Группа 6"/>
          <p:cNvGrpSpPr/>
          <p:nvPr/>
        </p:nvGrpSpPr>
        <p:grpSpPr>
          <a:xfrm>
            <a:off x="203777" y="170316"/>
            <a:ext cx="2934505" cy="2464901"/>
            <a:chOff x="258206" y="573087"/>
            <a:chExt cx="2934505" cy="2464901"/>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206" y="573087"/>
              <a:ext cx="1472622" cy="1958273"/>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229" y="829343"/>
              <a:ext cx="1509197" cy="1952389"/>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4990" y="1085599"/>
              <a:ext cx="1487721" cy="1952389"/>
            </a:xfrm>
            <a:prstGeom prst="rect">
              <a:avLst/>
            </a:prstGeom>
            <a:ln>
              <a:noFill/>
            </a:ln>
            <a:effectLst>
              <a:outerShdw blurRad="292100" dist="139700" dir="2700000" algn="tl" rotWithShape="0">
                <a:srgbClr val="333333">
                  <a:alpha val="65000"/>
                </a:srgbClr>
              </a:outerShdw>
            </a:effectLst>
          </p:spPr>
        </p:pic>
      </p:grpSp>
      <p:sp>
        <p:nvSpPr>
          <p:cNvPr id="8" name="TextBox 7"/>
          <p:cNvSpPr txBox="1"/>
          <p:nvPr/>
        </p:nvSpPr>
        <p:spPr>
          <a:xfrm>
            <a:off x="3461657" y="682828"/>
            <a:ext cx="3866571"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Авторский коллектив: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Белага Виктория Владимировна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Панебратцев</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Юрий Анатольевич</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Ломаченков</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Иван Алексеевич</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5113410" y="2116008"/>
            <a:ext cx="283122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7030A0"/>
                </a:solidFill>
                <a:effectLst>
                  <a:outerShdw blurRad="38100" dist="38100" dir="2700000" algn="tl">
                    <a:srgbClr val="000000">
                      <a:alpha val="43137"/>
                    </a:srgbClr>
                  </a:outerShdw>
                </a:effectLst>
                <a:uLnTx/>
                <a:uFillTx/>
                <a:latin typeface="Impact" panose="020B0806030902050204" pitchFamily="34" charset="0"/>
                <a:ea typeface="+mn-ea"/>
                <a:cs typeface="+mn-cs"/>
              </a:rPr>
              <a:t>ПРЕИМУЩЕСТВА УМК:</a:t>
            </a:r>
            <a:endParaRPr kumimoji="0" lang="ru-RU" sz="24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11" name="TextBox 10"/>
          <p:cNvSpPr txBox="1"/>
          <p:nvPr/>
        </p:nvSpPr>
        <p:spPr>
          <a:xfrm>
            <a:off x="4418457" y="2635217"/>
            <a:ext cx="463845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4</a:t>
            </a:r>
            <a:r>
              <a:rPr kumimoji="0" lang="ru-RU"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Контекстное содержание</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Раскрыто применение физического явления или величины с точки зрения практики</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4418457" y="3558547"/>
            <a:ext cx="463845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5. Межпредметные связи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 изложении материала активизируются и формируются </a:t>
            </a:r>
            <a:r>
              <a:rPr kumimoji="0" lang="ru-RU" sz="1800" b="0" i="1"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межпредметные</a:t>
            </a: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связи физики с остальными науками</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5" name="TextBox 14"/>
          <p:cNvSpPr txBox="1"/>
          <p:nvPr/>
        </p:nvSpPr>
        <p:spPr>
          <a:xfrm>
            <a:off x="4418456" y="4758876"/>
            <a:ext cx="4638457"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6. Преемственность</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Учебная линия не заканчивается в курсе основной школы, а продолжается в курсе средней школы.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После УМК можно легко переходить на классические УМК для базового уровня изучения в 10-11 классе.</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Рисунок 13"/>
          <p:cNvPicPr>
            <a:picLocks noChangeAspect="1"/>
          </p:cNvPicPr>
          <p:nvPr/>
        </p:nvPicPr>
        <p:blipFill>
          <a:blip r:embed="rId6"/>
          <a:stretch>
            <a:fillRect/>
          </a:stretch>
        </p:blipFill>
        <p:spPr>
          <a:xfrm>
            <a:off x="203777" y="2774310"/>
            <a:ext cx="4067876" cy="2758727"/>
          </a:xfrm>
          <a:prstGeom prst="rect">
            <a:avLst/>
          </a:prstGeom>
          <a:ln>
            <a:noFill/>
          </a:ln>
          <a:effectLst>
            <a:outerShdw blurRad="292100" dist="139700" dir="2700000" algn="tl" rotWithShape="0">
              <a:srgbClr val="333333">
                <a:alpha val="65000"/>
              </a:srgbClr>
            </a:outerShdw>
          </a:effectLst>
        </p:spPr>
      </p:pic>
      <p:pic>
        <p:nvPicPr>
          <p:cNvPr id="16" name="Рисунок 15"/>
          <p:cNvPicPr>
            <a:picLocks noChangeAspect="1"/>
          </p:cNvPicPr>
          <p:nvPr/>
        </p:nvPicPr>
        <p:blipFill>
          <a:blip r:embed="rId7"/>
          <a:stretch>
            <a:fillRect/>
          </a:stretch>
        </p:blipFill>
        <p:spPr>
          <a:xfrm>
            <a:off x="0" y="4106509"/>
            <a:ext cx="2713864" cy="197676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39913952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461657" y="49867"/>
            <a:ext cx="2250937" cy="523220"/>
          </a:xfrm>
          <a:prstGeom prst="rect">
            <a:avLst/>
          </a:prstGeom>
          <a:solidFill>
            <a:srgbClr val="7030A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УМК «Сферы»</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grpSp>
        <p:nvGrpSpPr>
          <p:cNvPr id="4" name="Группа 3"/>
          <p:cNvGrpSpPr/>
          <p:nvPr/>
        </p:nvGrpSpPr>
        <p:grpSpPr>
          <a:xfrm>
            <a:off x="203777" y="170316"/>
            <a:ext cx="2934505" cy="2464901"/>
            <a:chOff x="258206" y="573087"/>
            <a:chExt cx="2934505" cy="2464901"/>
          </a:xfrm>
        </p:grpSpPr>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206" y="573087"/>
              <a:ext cx="1472622" cy="1958273"/>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229" y="829343"/>
              <a:ext cx="1509197" cy="1952389"/>
            </a:xfrm>
            <a:prstGeom prst="rect">
              <a:avLst/>
            </a:prstGeom>
            <a:ln>
              <a:no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4990" y="1085599"/>
              <a:ext cx="1487721" cy="1952389"/>
            </a:xfrm>
            <a:prstGeom prst="rect">
              <a:avLst/>
            </a:prstGeom>
            <a:ln>
              <a:noFill/>
            </a:ln>
            <a:effectLst>
              <a:outerShdw blurRad="292100" dist="139700" dir="2700000" algn="tl" rotWithShape="0">
                <a:srgbClr val="333333">
                  <a:alpha val="65000"/>
                </a:srgbClr>
              </a:outerShdw>
            </a:effectLst>
          </p:spPr>
        </p:pic>
      </p:grpSp>
      <p:sp>
        <p:nvSpPr>
          <p:cNvPr id="8" name="TextBox 7"/>
          <p:cNvSpPr txBox="1"/>
          <p:nvPr/>
        </p:nvSpPr>
        <p:spPr>
          <a:xfrm>
            <a:off x="3461657" y="682828"/>
            <a:ext cx="3866571"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Авторский коллектив: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Белага Виктория Владимировна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Панебратцев</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Юрий Анатольевич</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Ломаченков</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Иван Алексеевич</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4587125" y="2111997"/>
            <a:ext cx="206979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rgbClr val="7030A0"/>
                </a:solidFill>
                <a:effectLst>
                  <a:outerShdw blurRad="38100" dist="38100" dir="2700000" algn="tl">
                    <a:srgbClr val="000000">
                      <a:alpha val="43137"/>
                    </a:srgbClr>
                  </a:outerShdw>
                </a:effectLst>
                <a:uLnTx/>
                <a:uFillTx/>
                <a:latin typeface="Impact" panose="020B0806030902050204" pitchFamily="34" charset="0"/>
                <a:ea typeface="+mn-ea"/>
                <a:cs typeface="+mn-cs"/>
              </a:rPr>
              <a:t>СОСТАВ УМК:</a:t>
            </a:r>
            <a:endParaRPr kumimoji="0" lang="ru-RU" sz="28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10" name="TextBox 9"/>
          <p:cNvSpPr txBox="1"/>
          <p:nvPr/>
        </p:nvSpPr>
        <p:spPr>
          <a:xfrm>
            <a:off x="3744687" y="2726319"/>
            <a:ext cx="5529942" cy="224676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none" strike="noStrike" kern="1200" cap="none" spc="0" normalizeH="0" baseline="0" noProof="0" dirty="0" smtClean="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Учебник (ядро курса) + ЭФУ</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none" strike="noStrike" kern="1200" cap="none" spc="0" normalizeH="0" baseline="0" noProof="0" dirty="0" smtClean="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Дидактические материалы (тренажёр + экзаменатор)</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none" strike="noStrike" kern="1200" cap="none" spc="0" normalizeH="0" baseline="0" noProof="0" dirty="0" smtClean="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Поурочные методические рекомендации</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none" strike="noStrike" kern="1200" cap="none" spc="0" normalizeH="0" baseline="0" noProof="0" dirty="0" smtClean="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Рабочие программы</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none" strike="noStrike" kern="1200" cap="none" spc="0" normalizeH="0" baseline="0" noProof="0" dirty="0" smtClean="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Электронное приложение</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none" strike="noStrike" kern="1200" cap="none" spc="0" normalizeH="0" baseline="0" noProof="0" dirty="0" smtClean="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Конструкторы уроков</a:t>
            </a:r>
            <a:endParaRPr kumimoji="0" lang="ru-RU" sz="20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128902" y="5231475"/>
            <a:ext cx="874363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ПОУРОЧНЫЕ МЕТОДИЧЕСКИЕ РЕКОМЕНДАЦИИ, ЭЛЕКТРОННОЕ ПРИЛОЖЕНИЕ И КОНСТРУКТОРЫ УРОКОВ НАХОДЯТСЯ В БЕСПЛАТНОМ ДОСТУПЕ НА САЙТЕ ЦЕНТРА «СФЕРЫ»: </a:t>
            </a:r>
            <a:r>
              <a:rPr kumimoji="0" lang="en-US" sz="1800" b="1" i="1"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6"/>
              </a:rPr>
              <a:t>http://www.spheres.ru</a:t>
            </a:r>
            <a:endParaRPr kumimoji="0" lang="ru-RU"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244" y="2726319"/>
            <a:ext cx="1888324" cy="1878883"/>
          </a:xfrm>
          <a:prstGeom prst="rect">
            <a:avLst/>
          </a:prstGeom>
          <a:ln>
            <a:noFill/>
          </a:ln>
          <a:effectLst>
            <a:outerShdw blurRad="292100" dist="139700" dir="2700000" algn="tl" rotWithShape="0">
              <a:srgbClr val="333333">
                <a:alpha val="65000"/>
              </a:srgbClr>
            </a:outerShdw>
          </a:effectLst>
        </p:spPr>
      </p:pic>
      <p:pic>
        <p:nvPicPr>
          <p:cNvPr id="13" name="Рисунок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33281" y="3008528"/>
            <a:ext cx="2065089" cy="20650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16393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47617"/>
            <a:ext cx="8311891" cy="646331"/>
          </a:xfrm>
          <a:prstGeom prst="rect">
            <a:avLst/>
          </a:prstGeom>
          <a:solidFill>
            <a:srgbClr val="0070C0"/>
          </a:solidFill>
          <a:ln>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ПРЕИМУЩЕСТВА МЕТОДИЧЕСКОГО ПОСОБИЯ</a:t>
            </a:r>
          </a:p>
        </p:txBody>
      </p:sp>
      <p:sp>
        <p:nvSpPr>
          <p:cNvPr id="5" name="TextBox 4"/>
          <p:cNvSpPr txBox="1"/>
          <p:nvPr/>
        </p:nvSpPr>
        <p:spPr>
          <a:xfrm>
            <a:off x="329362" y="4679176"/>
            <a:ext cx="8677632" cy="16312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каждой практической работе приводятся рекомендации по использованию</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теоретического материала;</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приводятся рекомендации, на какие аспекты нужно обратить внимание;</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приводятся интересные факты, на которые можно обратить внимание</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учащихся на уроке.</a:t>
            </a:r>
          </a:p>
        </p:txBody>
      </p:sp>
      <p:pic>
        <p:nvPicPr>
          <p:cNvPr id="6" name="Рисунок 5"/>
          <p:cNvPicPr>
            <a:picLocks noChangeAspect="1"/>
          </p:cNvPicPr>
          <p:nvPr/>
        </p:nvPicPr>
        <p:blipFill>
          <a:blip r:embed="rId2"/>
          <a:stretch>
            <a:fillRect/>
          </a:stretch>
        </p:blipFill>
        <p:spPr>
          <a:xfrm>
            <a:off x="1042629" y="755189"/>
            <a:ext cx="7058738" cy="1694097"/>
          </a:xfrm>
          <a:prstGeom prst="rect">
            <a:avLst/>
          </a:prstGeom>
        </p:spPr>
      </p:pic>
      <p:pic>
        <p:nvPicPr>
          <p:cNvPr id="7" name="Рисунок 6"/>
          <p:cNvPicPr>
            <a:picLocks noChangeAspect="1"/>
          </p:cNvPicPr>
          <p:nvPr/>
        </p:nvPicPr>
        <p:blipFill>
          <a:blip r:embed="rId3"/>
          <a:stretch>
            <a:fillRect/>
          </a:stretch>
        </p:blipFill>
        <p:spPr>
          <a:xfrm>
            <a:off x="1042629" y="2471058"/>
            <a:ext cx="7058738" cy="2208118"/>
          </a:xfrm>
          <a:prstGeom prst="rect">
            <a:avLst/>
          </a:prstGeom>
        </p:spPr>
      </p:pic>
      <p:pic>
        <p:nvPicPr>
          <p:cNvPr id="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47697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287485" y="49867"/>
            <a:ext cx="2502608" cy="523220"/>
          </a:xfrm>
          <a:prstGeom prst="rect">
            <a:avLst/>
          </a:prstGeom>
          <a:solidFill>
            <a:schemeClr val="accent6">
              <a:lumMod val="50000"/>
            </a:schemeClr>
          </a:solidFill>
          <a:ln>
            <a:solidFill>
              <a:schemeClr val="accent6">
                <a:lumMod val="5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УМК «Архимед»</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grpSp>
        <p:nvGrpSpPr>
          <p:cNvPr id="9" name="Группа 8"/>
          <p:cNvGrpSpPr/>
          <p:nvPr/>
        </p:nvGrpSpPr>
        <p:grpSpPr>
          <a:xfrm>
            <a:off x="157651" y="166800"/>
            <a:ext cx="2721561" cy="2951896"/>
            <a:chOff x="201194" y="286543"/>
            <a:chExt cx="2721561" cy="2951896"/>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194" y="286543"/>
              <a:ext cx="1453436" cy="2033247"/>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659" y="700201"/>
              <a:ext cx="1486304" cy="2033247"/>
            </a:xfrm>
            <a:prstGeom prst="rect">
              <a:avLst/>
            </a:prstGeom>
            <a:ln>
              <a:no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7487" y="1205192"/>
              <a:ext cx="1545268" cy="2033247"/>
            </a:xfrm>
            <a:prstGeom prst="rect">
              <a:avLst/>
            </a:prstGeom>
            <a:ln>
              <a:noFill/>
            </a:ln>
            <a:effectLst>
              <a:outerShdw blurRad="292100" dist="139700" dir="2700000" algn="tl" rotWithShape="0">
                <a:srgbClr val="333333">
                  <a:alpha val="65000"/>
                </a:srgbClr>
              </a:outerShdw>
            </a:effectLst>
          </p:spPr>
        </p:pic>
      </p:grpSp>
      <p:sp>
        <p:nvSpPr>
          <p:cNvPr id="10" name="TextBox 9"/>
          <p:cNvSpPr txBox="1"/>
          <p:nvPr/>
        </p:nvSpPr>
        <p:spPr>
          <a:xfrm>
            <a:off x="3115279" y="783313"/>
            <a:ext cx="398160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Автор: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Олег Фёдорович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Кабардин</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3462040" y="1335471"/>
            <a:ext cx="49616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rgbClr val="70AD47">
                    <a:lumMod val="50000"/>
                  </a:srgbClr>
                </a:solidFill>
                <a:effectLst>
                  <a:outerShdw blurRad="38100" dist="38100" dir="2700000" algn="tl">
                    <a:srgbClr val="000000">
                      <a:alpha val="43137"/>
                    </a:srgbClr>
                  </a:outerShdw>
                </a:effectLst>
                <a:uLnTx/>
                <a:uFillTx/>
                <a:latin typeface="Impact" panose="020B0806030902050204" pitchFamily="34" charset="0"/>
                <a:ea typeface="+mn-ea"/>
                <a:cs typeface="+mn-cs"/>
              </a:rPr>
              <a:t>ОСНОВНЫЕ ПРЕИМУЩЕСТВА УМК:</a:t>
            </a:r>
            <a:endParaRPr kumimoji="0" lang="ru-RU" sz="28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12" name="Рисунок 11"/>
          <p:cNvPicPr>
            <a:picLocks noChangeAspect="1"/>
          </p:cNvPicPr>
          <p:nvPr/>
        </p:nvPicPr>
        <p:blipFill>
          <a:blip r:embed="rId6"/>
          <a:stretch>
            <a:fillRect/>
          </a:stretch>
        </p:blipFill>
        <p:spPr>
          <a:xfrm>
            <a:off x="157651" y="3270744"/>
            <a:ext cx="4218641" cy="2809875"/>
          </a:xfrm>
          <a:prstGeom prst="rect">
            <a:avLst/>
          </a:prstGeom>
          <a:ln>
            <a:noFill/>
          </a:ln>
          <a:effectLst>
            <a:outerShdw blurRad="292100" dist="139700" dir="2700000" algn="tl" rotWithShape="0">
              <a:srgbClr val="333333">
                <a:alpha val="65000"/>
              </a:srgbClr>
            </a:outerShdw>
          </a:effectLst>
        </p:spPr>
      </p:pic>
      <p:pic>
        <p:nvPicPr>
          <p:cNvPr id="13" name="Рисунок 12"/>
          <p:cNvPicPr>
            <a:picLocks noChangeAspect="1"/>
          </p:cNvPicPr>
          <p:nvPr/>
        </p:nvPicPr>
        <p:blipFill>
          <a:blip r:embed="rId7"/>
          <a:stretch>
            <a:fillRect/>
          </a:stretch>
        </p:blipFill>
        <p:spPr>
          <a:xfrm>
            <a:off x="0" y="4530749"/>
            <a:ext cx="2622823" cy="203742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4" name="Рисунок 13"/>
          <p:cNvPicPr>
            <a:picLocks noChangeAspect="1"/>
          </p:cNvPicPr>
          <p:nvPr/>
        </p:nvPicPr>
        <p:blipFill>
          <a:blip r:embed="rId8"/>
          <a:stretch>
            <a:fillRect/>
          </a:stretch>
        </p:blipFill>
        <p:spPr>
          <a:xfrm>
            <a:off x="2622823" y="4488103"/>
            <a:ext cx="1690096" cy="2122714"/>
          </a:xfrm>
          <a:prstGeom prst="rect">
            <a:avLst/>
          </a:prstGeom>
          <a:ln>
            <a:noFill/>
          </a:ln>
          <a:effectLst>
            <a:outerShdw blurRad="292100" dist="139700" dir="2700000" algn="tl" rotWithShape="0">
              <a:srgbClr val="333333">
                <a:alpha val="65000"/>
              </a:srgbClr>
            </a:outerShdw>
          </a:effectLst>
        </p:spPr>
      </p:pic>
      <p:sp>
        <p:nvSpPr>
          <p:cNvPr id="16" name="TextBox 15"/>
          <p:cNvSpPr txBox="1"/>
          <p:nvPr/>
        </p:nvSpPr>
        <p:spPr>
          <a:xfrm>
            <a:off x="2983069" y="1723680"/>
            <a:ext cx="61609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Построение курса физика на проблемном обучении</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2983069" y="2275359"/>
            <a:ext cx="598676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Каждый параграф начинается с постановки проблемного вопроса, что активизирует познавательную деятельность учащихся.</a:t>
            </a:r>
            <a:endParaRPr kumimoji="0" lang="ru-RU" sz="20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8" name="TextBox 17"/>
          <p:cNvSpPr txBox="1"/>
          <p:nvPr/>
        </p:nvSpPr>
        <p:spPr>
          <a:xfrm>
            <a:off x="4448172" y="3270744"/>
            <a:ext cx="45216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a:t>
            </a: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Широкая экспериментальная деятельность</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9" name="TextBox 18"/>
          <p:cNvSpPr txBox="1"/>
          <p:nvPr/>
        </p:nvSpPr>
        <p:spPr>
          <a:xfrm>
            <a:off x="4459058" y="3978630"/>
            <a:ext cx="4510771"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Для решения проблемных вопросов задействуется эксперимент. В учебнике собрано большое количество разноплановых экспериментальных работ.</a:t>
            </a:r>
            <a:endParaRPr kumimoji="0" lang="ru-RU" sz="20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20" name="TextBox 19"/>
          <p:cNvSpPr txBox="1"/>
          <p:nvPr/>
        </p:nvSpPr>
        <p:spPr>
          <a:xfrm>
            <a:off x="4459058" y="5609846"/>
            <a:ext cx="46849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 Гарантия смена видов деятельности в ходе урока</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71127448"/>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287485" y="49867"/>
            <a:ext cx="2502608" cy="523220"/>
          </a:xfrm>
          <a:prstGeom prst="rect">
            <a:avLst/>
          </a:prstGeom>
          <a:solidFill>
            <a:schemeClr val="accent6">
              <a:lumMod val="50000"/>
            </a:schemeClr>
          </a:solidFill>
          <a:ln>
            <a:solidFill>
              <a:schemeClr val="accent6">
                <a:lumMod val="5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УМК «Архимед»</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grpSp>
        <p:nvGrpSpPr>
          <p:cNvPr id="9" name="Группа 8"/>
          <p:cNvGrpSpPr/>
          <p:nvPr/>
        </p:nvGrpSpPr>
        <p:grpSpPr>
          <a:xfrm>
            <a:off x="157651" y="166800"/>
            <a:ext cx="2721561" cy="2951896"/>
            <a:chOff x="201194" y="286543"/>
            <a:chExt cx="2721561" cy="2951896"/>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194" y="286543"/>
              <a:ext cx="1453436" cy="2033247"/>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659" y="700201"/>
              <a:ext cx="1486304" cy="2033247"/>
            </a:xfrm>
            <a:prstGeom prst="rect">
              <a:avLst/>
            </a:prstGeom>
            <a:ln>
              <a:no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7487" y="1205192"/>
              <a:ext cx="1545268" cy="2033247"/>
            </a:xfrm>
            <a:prstGeom prst="rect">
              <a:avLst/>
            </a:prstGeom>
            <a:ln>
              <a:noFill/>
            </a:ln>
            <a:effectLst>
              <a:outerShdw blurRad="292100" dist="139700" dir="2700000" algn="tl" rotWithShape="0">
                <a:srgbClr val="333333">
                  <a:alpha val="65000"/>
                </a:srgbClr>
              </a:outerShdw>
            </a:effectLst>
          </p:spPr>
        </p:pic>
      </p:grpSp>
      <p:sp>
        <p:nvSpPr>
          <p:cNvPr id="10" name="TextBox 9"/>
          <p:cNvSpPr txBox="1"/>
          <p:nvPr/>
        </p:nvSpPr>
        <p:spPr>
          <a:xfrm>
            <a:off x="3115279" y="783313"/>
            <a:ext cx="398160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Автор: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Олег Фёдорович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Кабардин</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3462040" y="1335471"/>
            <a:ext cx="49616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rgbClr val="70AD47">
                    <a:lumMod val="50000"/>
                  </a:srgbClr>
                </a:solidFill>
                <a:effectLst>
                  <a:outerShdw blurRad="38100" dist="38100" dir="2700000" algn="tl">
                    <a:srgbClr val="000000">
                      <a:alpha val="43137"/>
                    </a:srgbClr>
                  </a:outerShdw>
                </a:effectLst>
                <a:uLnTx/>
                <a:uFillTx/>
                <a:latin typeface="Impact" panose="020B0806030902050204" pitchFamily="34" charset="0"/>
                <a:ea typeface="+mn-ea"/>
                <a:cs typeface="+mn-cs"/>
              </a:rPr>
              <a:t>ОСНОВНЫЕ ПРЕИМУЩЕСТВА УМК:</a:t>
            </a:r>
            <a:endParaRPr kumimoji="0" lang="ru-RU" sz="28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16" name="TextBox 15"/>
          <p:cNvSpPr txBox="1"/>
          <p:nvPr/>
        </p:nvSpPr>
        <p:spPr>
          <a:xfrm>
            <a:off x="2983070" y="1723680"/>
            <a:ext cx="54405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4</a:t>
            </a: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Наличие домашнего эксперимента</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2983070" y="2050334"/>
            <a:ext cx="566747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конце параграфа ученикам предлагается провести домашний эксперимент, не требующий задействования физического оборудования.</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5" name="Рисунок 14"/>
          <p:cNvPicPr>
            <a:picLocks noChangeAspect="1"/>
          </p:cNvPicPr>
          <p:nvPr/>
        </p:nvPicPr>
        <p:blipFill>
          <a:blip r:embed="rId6"/>
          <a:stretch>
            <a:fillRect/>
          </a:stretch>
        </p:blipFill>
        <p:spPr>
          <a:xfrm>
            <a:off x="15904" y="3270744"/>
            <a:ext cx="2967165" cy="2215656"/>
          </a:xfrm>
          <a:prstGeom prst="rect">
            <a:avLst/>
          </a:prstGeom>
          <a:ln>
            <a:noFill/>
          </a:ln>
          <a:effectLst>
            <a:outerShdw blurRad="292100" dist="139700" dir="2700000" algn="tl" rotWithShape="0">
              <a:srgbClr val="333333">
                <a:alpha val="65000"/>
              </a:srgbClr>
            </a:outerShdw>
          </a:effectLst>
        </p:spPr>
      </p:pic>
      <p:pic>
        <p:nvPicPr>
          <p:cNvPr id="8" name="Рисунок 7"/>
          <p:cNvPicPr>
            <a:picLocks noChangeAspect="1"/>
          </p:cNvPicPr>
          <p:nvPr/>
        </p:nvPicPr>
        <p:blipFill>
          <a:blip r:embed="rId7"/>
          <a:stretch>
            <a:fillRect/>
          </a:stretch>
        </p:blipFill>
        <p:spPr>
          <a:xfrm>
            <a:off x="322138" y="4619863"/>
            <a:ext cx="3295226" cy="1586590"/>
          </a:xfrm>
          <a:prstGeom prst="rect">
            <a:avLst/>
          </a:prstGeom>
          <a:ln>
            <a:noFill/>
          </a:ln>
          <a:effectLst>
            <a:outerShdw blurRad="292100" dist="139700" dir="2700000" algn="tl" rotWithShape="0">
              <a:srgbClr val="333333">
                <a:alpha val="65000"/>
              </a:srgbClr>
            </a:outerShdw>
          </a:effectLst>
        </p:spPr>
      </p:pic>
      <p:sp>
        <p:nvSpPr>
          <p:cNvPr id="21" name="Стрелка вниз 20"/>
          <p:cNvSpPr/>
          <p:nvPr/>
        </p:nvSpPr>
        <p:spPr>
          <a:xfrm>
            <a:off x="5289487" y="2980521"/>
            <a:ext cx="1001209" cy="36957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22" name="TextBox 21"/>
          <p:cNvSpPr txBox="1"/>
          <p:nvPr/>
        </p:nvSpPr>
        <p:spPr>
          <a:xfrm>
            <a:off x="3272288" y="3281052"/>
            <a:ext cx="503560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Выход на проектную деятельность</a:t>
            </a:r>
            <a:endParaRPr kumimoji="0" lang="ru-RU"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23" name="TextBox 22"/>
          <p:cNvSpPr txBox="1"/>
          <p:nvPr/>
        </p:nvSpPr>
        <p:spPr>
          <a:xfrm>
            <a:off x="2983069" y="3646184"/>
            <a:ext cx="54405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5. Оценивающие материалы внутри учебника</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24" name="TextBox 23"/>
          <p:cNvSpPr txBox="1"/>
          <p:nvPr/>
        </p:nvSpPr>
        <p:spPr>
          <a:xfrm>
            <a:off x="3617364" y="4257537"/>
            <a:ext cx="5667477"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После каждой главы содержатся оценивающие материалы в формате ОГЭ.</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Примечание:</a:t>
            </a: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800" b="1" i="1"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для учебников, которые будут реализовываться с сентября 2019 г, оценочные материалы подобраны под стандарт ОГЭ 2020.</a:t>
            </a:r>
            <a:endParaRPr kumimoji="0" lang="ru-RU" sz="18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63769156"/>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287485" y="49867"/>
            <a:ext cx="2502608" cy="523220"/>
          </a:xfrm>
          <a:prstGeom prst="rect">
            <a:avLst/>
          </a:prstGeom>
          <a:solidFill>
            <a:schemeClr val="accent6">
              <a:lumMod val="50000"/>
            </a:schemeClr>
          </a:solidFill>
          <a:ln>
            <a:solidFill>
              <a:schemeClr val="accent6">
                <a:lumMod val="5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УМК «Архимед»</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grpSp>
        <p:nvGrpSpPr>
          <p:cNvPr id="9" name="Группа 8"/>
          <p:cNvGrpSpPr/>
          <p:nvPr/>
        </p:nvGrpSpPr>
        <p:grpSpPr>
          <a:xfrm>
            <a:off x="157651" y="166800"/>
            <a:ext cx="2721561" cy="2951896"/>
            <a:chOff x="201194" y="286543"/>
            <a:chExt cx="2721561" cy="2951896"/>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194" y="286543"/>
              <a:ext cx="1453436" cy="2033247"/>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659" y="700201"/>
              <a:ext cx="1486304" cy="2033247"/>
            </a:xfrm>
            <a:prstGeom prst="rect">
              <a:avLst/>
            </a:prstGeom>
            <a:ln>
              <a:no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7487" y="1205192"/>
              <a:ext cx="1545268" cy="2033247"/>
            </a:xfrm>
            <a:prstGeom prst="rect">
              <a:avLst/>
            </a:prstGeom>
            <a:ln>
              <a:noFill/>
            </a:ln>
            <a:effectLst>
              <a:outerShdw blurRad="292100" dist="139700" dir="2700000" algn="tl" rotWithShape="0">
                <a:srgbClr val="333333">
                  <a:alpha val="65000"/>
                </a:srgbClr>
              </a:outerShdw>
            </a:effectLst>
          </p:spPr>
        </p:pic>
      </p:grpSp>
      <p:sp>
        <p:nvSpPr>
          <p:cNvPr id="10" name="TextBox 9"/>
          <p:cNvSpPr txBox="1"/>
          <p:nvPr/>
        </p:nvSpPr>
        <p:spPr>
          <a:xfrm>
            <a:off x="3115279" y="783313"/>
            <a:ext cx="398160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Автор: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Олег Фёдорович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Кабардин</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4755194" y="1183423"/>
            <a:ext cx="206979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rgbClr val="70AD47">
                    <a:lumMod val="50000"/>
                  </a:srgbClr>
                </a:solidFill>
                <a:effectLst>
                  <a:outerShdw blurRad="38100" dist="38100" dir="2700000" algn="tl">
                    <a:srgbClr val="000000">
                      <a:alpha val="43137"/>
                    </a:srgbClr>
                  </a:outerShdw>
                </a:effectLst>
                <a:uLnTx/>
                <a:uFillTx/>
                <a:latin typeface="Impact" panose="020B0806030902050204" pitchFamily="34" charset="0"/>
                <a:ea typeface="+mn-ea"/>
                <a:cs typeface="+mn-cs"/>
              </a:rPr>
              <a:t>СОСТАВ УМК:</a:t>
            </a:r>
            <a:endParaRPr kumimoji="0" lang="ru-RU" sz="28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12" name="TextBox 11"/>
          <p:cNvSpPr txBox="1"/>
          <p:nvPr/>
        </p:nvSpPr>
        <p:spPr>
          <a:xfrm>
            <a:off x="3457757" y="1597081"/>
            <a:ext cx="3998659" cy="1631216"/>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none" strike="noStrike" kern="1200" cap="none" spc="0" normalizeH="0" baseline="0" noProof="0" dirty="0" smtClean="0">
                <a:ln>
                  <a:noFill/>
                </a:ln>
                <a:solidFill>
                  <a:srgbClr val="70AD47">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Учебник (ядро курса) + ЭФУ</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none" strike="noStrike" kern="1200" cap="none" spc="0" normalizeH="0" baseline="0" noProof="0" dirty="0" smtClean="0">
                <a:ln>
                  <a:noFill/>
                </a:ln>
                <a:solidFill>
                  <a:srgbClr val="70AD47">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Рабочие тетради</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none" strike="noStrike" kern="1200" cap="none" spc="0" normalizeH="0" baseline="0" noProof="0" dirty="0" smtClean="0">
                <a:ln>
                  <a:noFill/>
                </a:ln>
                <a:solidFill>
                  <a:srgbClr val="70AD47">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Книга для учителя</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none" strike="noStrike" kern="1200" cap="none" spc="0" normalizeH="0" baseline="0" noProof="0" dirty="0" smtClean="0">
                <a:ln>
                  <a:noFill/>
                </a:ln>
                <a:solidFill>
                  <a:srgbClr val="70AD47">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Поурочные разработки</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none" strike="noStrike" kern="1200" cap="none" spc="0" normalizeH="0" baseline="0" noProof="0" dirty="0" smtClean="0">
                <a:ln>
                  <a:noFill/>
                </a:ln>
                <a:solidFill>
                  <a:srgbClr val="70AD47">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Рабочие программы</a:t>
            </a:r>
            <a:endParaRPr kumimoji="0" lang="ru-RU" sz="20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3" name="Рисунок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085" y="3496430"/>
            <a:ext cx="2227266" cy="2969687"/>
          </a:xfrm>
          <a:prstGeom prst="rect">
            <a:avLst/>
          </a:prstGeom>
          <a:ln>
            <a:noFill/>
          </a:ln>
          <a:effectLst>
            <a:outerShdw blurRad="292100" dist="139700" dir="2700000" algn="tl" rotWithShape="0">
              <a:srgbClr val="333333">
                <a:alpha val="65000"/>
              </a:srgbClr>
            </a:outerShdw>
          </a:effectLst>
        </p:spPr>
      </p:pic>
      <p:pic>
        <p:nvPicPr>
          <p:cNvPr id="14" name="Рисунок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19606" y="3496429"/>
            <a:ext cx="2251023" cy="2969687"/>
          </a:xfrm>
          <a:prstGeom prst="rect">
            <a:avLst/>
          </a:prstGeom>
          <a:ln>
            <a:noFill/>
          </a:ln>
          <a:effectLst>
            <a:outerShdw blurRad="292100" dist="139700" dir="2700000" algn="tl" rotWithShape="0">
              <a:srgbClr val="333333">
                <a:alpha val="65000"/>
              </a:srgbClr>
            </a:outerShdw>
          </a:effectLst>
        </p:spPr>
      </p:pic>
      <p:pic>
        <p:nvPicPr>
          <p:cNvPr id="17" name="Рисунок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70480" y="3496429"/>
            <a:ext cx="1971872" cy="29696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81428300"/>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754086" y="49867"/>
            <a:ext cx="3432350" cy="523220"/>
          </a:xfrm>
          <a:prstGeom prst="rect">
            <a:avLst/>
          </a:prstGeom>
          <a:solidFill>
            <a:srgbClr val="0070C0"/>
          </a:solidFill>
          <a:ln>
            <a:solidFill>
              <a:srgbClr val="0070C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rPr>
              <a:t>УМК «Классический»</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endParaRPr>
          </a:p>
        </p:txBody>
      </p:sp>
      <p:grpSp>
        <p:nvGrpSpPr>
          <p:cNvPr id="7" name="Группа 6"/>
          <p:cNvGrpSpPr/>
          <p:nvPr/>
        </p:nvGrpSpPr>
        <p:grpSpPr>
          <a:xfrm>
            <a:off x="76565" y="49867"/>
            <a:ext cx="2949664" cy="2900162"/>
            <a:chOff x="76565" y="49867"/>
            <a:chExt cx="2397434" cy="2404613"/>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65" y="49867"/>
              <a:ext cx="1371235" cy="1881393"/>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837" y="319963"/>
              <a:ext cx="1390855" cy="1881393"/>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707" y="573087"/>
              <a:ext cx="1395292" cy="1881393"/>
            </a:xfrm>
            <a:prstGeom prst="rect">
              <a:avLst/>
            </a:prstGeom>
            <a:ln>
              <a:noFill/>
            </a:ln>
            <a:effectLst>
              <a:outerShdw blurRad="292100" dist="139700" dir="2700000" algn="tl" rotWithShape="0">
                <a:srgbClr val="333333">
                  <a:alpha val="65000"/>
                </a:srgbClr>
              </a:outerShdw>
            </a:effectLst>
          </p:spPr>
        </p:pic>
      </p:grpSp>
      <p:sp>
        <p:nvSpPr>
          <p:cNvPr id="8" name="TextBox 7"/>
          <p:cNvSpPr txBox="1"/>
          <p:nvPr/>
        </p:nvSpPr>
        <p:spPr>
          <a:xfrm>
            <a:off x="3189514" y="680914"/>
            <a:ext cx="540731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Авторы: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Сергей Васильевич Громов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Надежда Александровна Родина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(под ред.) Виктория Владимировна Белага и др.</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3635213" y="1815471"/>
            <a:ext cx="49616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Impact" panose="020B0806030902050204" pitchFamily="34" charset="0"/>
                <a:ea typeface="+mn-ea"/>
                <a:cs typeface="+mn-cs"/>
              </a:rPr>
              <a:t>ОСНОВНЫЕ ПРЕИМУЩЕСТВА УМК:</a:t>
            </a:r>
            <a:endParaRPr kumimoji="0" lang="ru-RU" sz="28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11" name="Рисунок 10"/>
          <p:cNvPicPr>
            <a:picLocks noChangeAspect="1"/>
          </p:cNvPicPr>
          <p:nvPr/>
        </p:nvPicPr>
        <p:blipFill>
          <a:blip r:embed="rId6"/>
          <a:stretch>
            <a:fillRect/>
          </a:stretch>
        </p:blipFill>
        <p:spPr>
          <a:xfrm>
            <a:off x="76565" y="3255318"/>
            <a:ext cx="3963980" cy="2620992"/>
          </a:xfrm>
          <a:prstGeom prst="rect">
            <a:avLst/>
          </a:prstGeom>
          <a:ln>
            <a:noFill/>
          </a:ln>
          <a:effectLst>
            <a:outerShdw blurRad="292100" dist="139700" dir="2700000" algn="tl" rotWithShape="0">
              <a:srgbClr val="333333">
                <a:alpha val="65000"/>
              </a:srgbClr>
            </a:outerShdw>
          </a:effectLst>
        </p:spPr>
      </p:pic>
      <p:pic>
        <p:nvPicPr>
          <p:cNvPr id="12" name="Рисунок 11"/>
          <p:cNvPicPr>
            <a:picLocks noChangeAspect="1"/>
          </p:cNvPicPr>
          <p:nvPr/>
        </p:nvPicPr>
        <p:blipFill>
          <a:blip r:embed="rId7"/>
          <a:stretch>
            <a:fillRect/>
          </a:stretch>
        </p:blipFill>
        <p:spPr>
          <a:xfrm>
            <a:off x="-20616" y="5322906"/>
            <a:ext cx="2544309" cy="110680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3" name="TextBox 12"/>
          <p:cNvSpPr txBox="1"/>
          <p:nvPr/>
        </p:nvSpPr>
        <p:spPr>
          <a:xfrm>
            <a:off x="3073192" y="2257530"/>
            <a:ext cx="579934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Хорошо знакомый классический курс физики</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4" name="TextBox 13"/>
          <p:cNvSpPr txBox="1"/>
          <p:nvPr/>
        </p:nvSpPr>
        <p:spPr>
          <a:xfrm>
            <a:off x="3210996" y="2602484"/>
            <a:ext cx="55628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Известный классический курс физики, содержащий современные тенденции к физическому образованию.</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5" name="TextBox 14"/>
          <p:cNvSpPr txBox="1"/>
          <p:nvPr/>
        </p:nvSpPr>
        <p:spPr>
          <a:xfrm>
            <a:off x="4178349" y="3218593"/>
            <a:ext cx="48894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a:t>
            </a: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Большое количество материала для отработки</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6" name="TextBox 15"/>
          <p:cNvSpPr txBox="1"/>
          <p:nvPr/>
        </p:nvSpPr>
        <p:spPr>
          <a:xfrm>
            <a:off x="4178349" y="3926479"/>
            <a:ext cx="469418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качестве приложения к учебнику сборник задач и лабораторные работы.</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4178349" y="4487432"/>
            <a:ext cx="314496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 Яркость и красочность</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8" name="TextBox 17"/>
          <p:cNvSpPr txBox="1"/>
          <p:nvPr/>
        </p:nvSpPr>
        <p:spPr>
          <a:xfrm>
            <a:off x="4178349" y="4817659"/>
            <a:ext cx="458691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Материал излагается в простой, понятной для ребёнка форме. С точки зрения психологии задействована цветовая кодификация (рубрики «Запомните», «От теории к практике») для более успешного изучения курса физики</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4159838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754086" y="49867"/>
            <a:ext cx="3432350" cy="523220"/>
          </a:xfrm>
          <a:prstGeom prst="rect">
            <a:avLst/>
          </a:prstGeom>
          <a:solidFill>
            <a:srgbClr val="0070C0"/>
          </a:solidFill>
          <a:ln>
            <a:solidFill>
              <a:srgbClr val="0070C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rPr>
              <a:t>УМК «Классический»</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endParaRPr>
          </a:p>
        </p:txBody>
      </p:sp>
      <p:grpSp>
        <p:nvGrpSpPr>
          <p:cNvPr id="7" name="Группа 6"/>
          <p:cNvGrpSpPr/>
          <p:nvPr/>
        </p:nvGrpSpPr>
        <p:grpSpPr>
          <a:xfrm>
            <a:off x="76565" y="49867"/>
            <a:ext cx="2938778" cy="2856619"/>
            <a:chOff x="76565" y="49867"/>
            <a:chExt cx="2397434" cy="2404613"/>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65" y="49867"/>
              <a:ext cx="1371235" cy="1881393"/>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837" y="319963"/>
              <a:ext cx="1390855" cy="1881393"/>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707" y="573087"/>
              <a:ext cx="1395292" cy="1881393"/>
            </a:xfrm>
            <a:prstGeom prst="rect">
              <a:avLst/>
            </a:prstGeom>
            <a:ln>
              <a:noFill/>
            </a:ln>
            <a:effectLst>
              <a:outerShdw blurRad="292100" dist="139700" dir="2700000" algn="tl" rotWithShape="0">
                <a:srgbClr val="333333">
                  <a:alpha val="65000"/>
                </a:srgbClr>
              </a:outerShdw>
            </a:effectLst>
          </p:spPr>
        </p:pic>
      </p:grpSp>
      <p:sp>
        <p:nvSpPr>
          <p:cNvPr id="8" name="TextBox 7"/>
          <p:cNvSpPr txBox="1"/>
          <p:nvPr/>
        </p:nvSpPr>
        <p:spPr>
          <a:xfrm>
            <a:off x="3189514" y="680914"/>
            <a:ext cx="540731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Авторы: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Сергей Васильевич Громов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Надежда Александровна Родина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(под ред.) Виктория Владимировна Белага и др.</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3635213" y="1815471"/>
            <a:ext cx="49616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Impact" panose="020B0806030902050204" pitchFamily="34" charset="0"/>
                <a:ea typeface="+mn-ea"/>
                <a:cs typeface="+mn-cs"/>
              </a:rPr>
              <a:t>ОСНОВНЫЕ ПРЕИМУЩЕСТВА УМК:</a:t>
            </a:r>
            <a:endParaRPr kumimoji="0" lang="ru-RU" sz="28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10" name="Рисунок 9"/>
          <p:cNvPicPr>
            <a:picLocks noChangeAspect="1"/>
          </p:cNvPicPr>
          <p:nvPr/>
        </p:nvPicPr>
        <p:blipFill>
          <a:blip r:embed="rId6"/>
          <a:stretch>
            <a:fillRect/>
          </a:stretch>
        </p:blipFill>
        <p:spPr>
          <a:xfrm>
            <a:off x="76565" y="3014313"/>
            <a:ext cx="4300677" cy="2850268"/>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4470260" y="2807098"/>
            <a:ext cx="4608757"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5. </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Межпредметные связи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 изложении материала активизируются и формируются </a:t>
            </a:r>
            <a:r>
              <a:rPr kumimoji="0" lang="ru-RU" sz="1800" b="0"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межпредметные</a:t>
            </a:r>
            <a:r>
              <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связи физики с остальными </a:t>
            </a: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науками.</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3189514" y="2205671"/>
            <a:ext cx="5562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4. Систематическая работа с понятийным аппаратом </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p:nvPr/>
        </p:nvSpPr>
        <p:spPr>
          <a:xfrm>
            <a:off x="4470260" y="5299243"/>
            <a:ext cx="4608757"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7. Преемственность</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УМК был переработан под соответствие УМК «Классический» Б.Б. </a:t>
            </a:r>
            <a:r>
              <a:rPr kumimoji="0" lang="ru-RU" sz="1800" b="0" i="1"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Буховцева</a:t>
            </a: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и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Г.Я. Мякишева.</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Рисунок 13"/>
          <p:cNvPicPr>
            <a:picLocks noChangeAspect="1"/>
          </p:cNvPicPr>
          <p:nvPr/>
        </p:nvPicPr>
        <p:blipFill>
          <a:blip r:embed="rId7"/>
          <a:stretch>
            <a:fillRect/>
          </a:stretch>
        </p:blipFill>
        <p:spPr>
          <a:xfrm>
            <a:off x="76565" y="4841996"/>
            <a:ext cx="3443226" cy="17519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5" name="TextBox 14"/>
          <p:cNvSpPr txBox="1"/>
          <p:nvPr/>
        </p:nvSpPr>
        <p:spPr>
          <a:xfrm>
            <a:off x="4470260" y="4037359"/>
            <a:ext cx="4281854"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6</a:t>
            </a: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Разбор задач на страницах параграфа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Разбор задач производится непосредственно в тексте параграфа.</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05213265"/>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754086" y="49867"/>
            <a:ext cx="3432350" cy="523220"/>
          </a:xfrm>
          <a:prstGeom prst="rect">
            <a:avLst/>
          </a:prstGeom>
          <a:solidFill>
            <a:srgbClr val="0070C0"/>
          </a:solidFill>
          <a:ln>
            <a:solidFill>
              <a:srgbClr val="0070C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rPr>
              <a:t>УМК «Классический»</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endParaRPr>
          </a:p>
        </p:txBody>
      </p:sp>
      <p:grpSp>
        <p:nvGrpSpPr>
          <p:cNvPr id="7" name="Группа 6"/>
          <p:cNvGrpSpPr/>
          <p:nvPr/>
        </p:nvGrpSpPr>
        <p:grpSpPr>
          <a:xfrm>
            <a:off x="76565" y="49867"/>
            <a:ext cx="2938778" cy="2856619"/>
            <a:chOff x="76565" y="49867"/>
            <a:chExt cx="2397434" cy="2404613"/>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65" y="49867"/>
              <a:ext cx="1371235" cy="1881393"/>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837" y="319963"/>
              <a:ext cx="1390855" cy="1881393"/>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707" y="573087"/>
              <a:ext cx="1395292" cy="1881393"/>
            </a:xfrm>
            <a:prstGeom prst="rect">
              <a:avLst/>
            </a:prstGeom>
            <a:ln>
              <a:noFill/>
            </a:ln>
            <a:effectLst>
              <a:outerShdw blurRad="292100" dist="139700" dir="2700000" algn="tl" rotWithShape="0">
                <a:srgbClr val="333333">
                  <a:alpha val="65000"/>
                </a:srgbClr>
              </a:outerShdw>
            </a:effectLst>
          </p:spPr>
        </p:pic>
      </p:grpSp>
      <p:sp>
        <p:nvSpPr>
          <p:cNvPr id="8" name="TextBox 7"/>
          <p:cNvSpPr txBox="1"/>
          <p:nvPr/>
        </p:nvSpPr>
        <p:spPr>
          <a:xfrm>
            <a:off x="3189514" y="680914"/>
            <a:ext cx="540731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Авторы: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Сергей Васильевич Громов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Надежда Александровна Родина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(под ред.) Виктория Владимировна Белага и др.</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4858272" y="1788962"/>
            <a:ext cx="206979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Impact" panose="020B0806030902050204" pitchFamily="34" charset="0"/>
                <a:ea typeface="+mn-ea"/>
                <a:cs typeface="+mn-cs"/>
              </a:rPr>
              <a:t>СОСТАВ УМК:</a:t>
            </a:r>
            <a:endParaRPr kumimoji="0" lang="ru-RU" sz="28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10" name="TextBox 9"/>
          <p:cNvSpPr txBox="1"/>
          <p:nvPr/>
        </p:nvSpPr>
        <p:spPr>
          <a:xfrm>
            <a:off x="3280018" y="2312182"/>
            <a:ext cx="5344476" cy="1323439"/>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Учебник (ядро курса) + ЭФУ</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Дидактические материалы </a:t>
            </a:r>
            <a:r>
              <a:rPr kumimoji="0" lang="ru-RU" sz="2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(июль 2019)</a:t>
            </a:r>
            <a:endParaRPr kumimoji="0" lang="ru-RU" sz="20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Рабочие программы</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Поурочные методические рекомендации</a:t>
            </a:r>
            <a:endParaRPr kumimoji="0" lang="ru-RU" sz="2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7076" y="3357420"/>
            <a:ext cx="2171953" cy="3145828"/>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2794168" y="4158841"/>
            <a:ext cx="619800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ВСЕ РАБОЧИЕ ПРОГРАММЫ РАЗМЕЩЕНЫ НА САЙТЕ ИЗДАТЕЛЬСТВА «ПРОСВЕЩЕНИЕ» </a:t>
            </a:r>
            <a:r>
              <a:rPr kumimoji="0" lang="en-US" sz="2000" b="1" i="1"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7"/>
              </a:rPr>
              <a:t>http://www.prosv.ru</a:t>
            </a:r>
            <a:endParaRPr kumimoji="0" lang="en-US" sz="2000" b="1" i="1"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 НА САЙТЕ ИНТЕРНЕТ-МАГАЗИНА </a:t>
            </a:r>
            <a:r>
              <a:rPr kumimoji="0" lang="en-US" sz="2000" b="1" i="1"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8"/>
              </a:rPr>
              <a:t>http://www.shop.prosv.ru</a:t>
            </a:r>
            <a:endParaRPr kumimoji="0" lang="en-US" sz="2000" b="1" i="1"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90415449"/>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67543" y="0"/>
            <a:ext cx="556088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ВАРИАНТЫ ПЕРЕХОДА</a:t>
            </a:r>
            <a:endParaRPr kumimoji="0" lang="ru-RU"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5557" y="1438487"/>
            <a:ext cx="2028341" cy="2636843"/>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378" y="1119496"/>
            <a:ext cx="2038195" cy="2632669"/>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053" y="796331"/>
            <a:ext cx="2038195" cy="2632669"/>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183053" y="4128822"/>
            <a:ext cx="3530134"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УМК </a:t>
            </a:r>
            <a:r>
              <a:rPr kumimoji="0" lang="ru-RU" sz="2400" b="0" i="0" u="none" strike="noStrike" kern="1200" cap="none" spc="0" normalizeH="0" baseline="0" noProof="0" dirty="0" err="1"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А.В.Пёрышкин</a:t>
            </a:r>
            <a:endParaRPr kumimoji="0" lang="ru-RU" sz="24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ГК «Российский учебник»</a:t>
            </a:r>
            <a:endParaRPr kumimoji="0" lang="ru-RU" sz="24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8" name="TextBox 7"/>
          <p:cNvSpPr txBox="1"/>
          <p:nvPr/>
        </p:nvSpPr>
        <p:spPr>
          <a:xfrm>
            <a:off x="4075198" y="771749"/>
            <a:ext cx="4216347"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Проблемные вопросы</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 организации перехода</a:t>
            </a:r>
            <a:endParaRPr kumimoji="0" lang="ru-RU" sz="2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3530989" y="1725856"/>
            <a:ext cx="5613011" cy="34163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4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Какие УМК включены в перечень?</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4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Как организовать переход на новый УМК? (</a:t>
            </a:r>
            <a:r>
              <a:rPr kumimoji="0" lang="ru-RU" sz="2400" b="1"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Метод.поддержка</a:t>
            </a:r>
            <a:r>
              <a:rPr kumimoji="0" lang="ru-RU" sz="24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пособия, ЭФУ)</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4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Существует ли УМК с классической формой подачи материала?</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4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Нужно ли менять, одновременно с учебной линией, пособия?</a:t>
            </a:r>
            <a:endParaRPr kumimoji="0" lang="ru-RU"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17381447"/>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091543" y="76201"/>
            <a:ext cx="3275256"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rPr>
              <a:t>ОСНОВНАЯ ШКОЛА</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endParaRPr>
          </a:p>
        </p:txBody>
      </p:sp>
      <p:grpSp>
        <p:nvGrpSpPr>
          <p:cNvPr id="24" name="Группа 23"/>
          <p:cNvGrpSpPr/>
          <p:nvPr/>
        </p:nvGrpSpPr>
        <p:grpSpPr>
          <a:xfrm>
            <a:off x="758948" y="914398"/>
            <a:ext cx="2474107" cy="4249741"/>
            <a:chOff x="301750" y="914398"/>
            <a:chExt cx="2474107" cy="4249741"/>
          </a:xfrm>
        </p:grpSpPr>
        <p:grpSp>
          <p:nvGrpSpPr>
            <p:cNvPr id="7" name="Группа 6"/>
            <p:cNvGrpSpPr/>
            <p:nvPr/>
          </p:nvGrpSpPr>
          <p:grpSpPr>
            <a:xfrm>
              <a:off x="301750" y="914398"/>
              <a:ext cx="2474107" cy="2002973"/>
              <a:chOff x="377950" y="936169"/>
              <a:chExt cx="3083708" cy="2503717"/>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950" y="936169"/>
                <a:ext cx="1473492" cy="1959431"/>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696" y="1208312"/>
                <a:ext cx="1514641" cy="1959431"/>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1396" y="1484162"/>
                <a:ext cx="1490262" cy="1955724"/>
              </a:xfrm>
              <a:prstGeom prst="rect">
                <a:avLst/>
              </a:prstGeom>
            </p:spPr>
          </p:pic>
        </p:grpSp>
        <p:sp>
          <p:nvSpPr>
            <p:cNvPr id="8" name="TextBox 7"/>
            <p:cNvSpPr txBox="1"/>
            <p:nvPr/>
          </p:nvSpPr>
          <p:spPr>
            <a:xfrm>
              <a:off x="301750" y="2917370"/>
              <a:ext cx="2474107" cy="923330"/>
            </a:xfrm>
            <a:prstGeom prst="rect">
              <a:avLst/>
            </a:prstGeom>
            <a:solidFill>
              <a:srgbClr val="7030A0"/>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УМК «Сферы»</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 </a:t>
              </a:r>
              <a:r>
                <a:rPr kumimoji="0" lang="ru-RU" sz="1800" b="0"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Ю.А.Панебратцев</a:t>
              </a:r>
              <a:r>
                <a:rPr kumimoji="0" lang="ru-RU"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В.В.Белага</a:t>
              </a:r>
              <a:r>
                <a:rPr kumimoji="0" lang="ru-RU"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и др.</a:t>
              </a:r>
              <a:endPar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301750" y="3840700"/>
              <a:ext cx="2474107" cy="1323439"/>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ФПУ</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1.2.5.1.1.1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1.2.5.1.1.2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1.2.5.1.1.3</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3" name="Группа 22"/>
          <p:cNvGrpSpPr/>
          <p:nvPr/>
        </p:nvGrpSpPr>
        <p:grpSpPr>
          <a:xfrm>
            <a:off x="3548741" y="914398"/>
            <a:ext cx="2374065" cy="4249741"/>
            <a:chOff x="3091543" y="914398"/>
            <a:chExt cx="2374065" cy="4249741"/>
          </a:xfrm>
        </p:grpSpPr>
        <p:grpSp>
          <p:nvGrpSpPr>
            <p:cNvPr id="13" name="Группа 12"/>
            <p:cNvGrpSpPr/>
            <p:nvPr/>
          </p:nvGrpSpPr>
          <p:grpSpPr>
            <a:xfrm>
              <a:off x="3091543" y="914398"/>
              <a:ext cx="2374064" cy="1997835"/>
              <a:chOff x="3091543" y="914398"/>
              <a:chExt cx="2374064" cy="1997835"/>
            </a:xfrm>
          </p:grpSpPr>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91543" y="914398"/>
                <a:ext cx="1142489" cy="1567544"/>
              </a:xfrm>
              <a:prstGeom prst="rect">
                <a:avLst/>
              </a:prstGeom>
              <a:ln>
                <a:noFill/>
              </a:ln>
              <a:effectLst>
                <a:outerShdw blurRad="292100" dist="139700" dir="2700000" algn="tl" rotWithShape="0">
                  <a:srgbClr val="333333">
                    <a:alpha val="65000"/>
                  </a:srgbClr>
                </a:outerShdw>
              </a:effectLst>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7258" y="1126975"/>
                <a:ext cx="1162634" cy="1572681"/>
              </a:xfrm>
              <a:prstGeom prst="rect">
                <a:avLst/>
              </a:prstGeom>
              <a:ln>
                <a:noFill/>
              </a:ln>
              <a:effectLst>
                <a:outerShdw blurRad="292100" dist="139700" dir="2700000" algn="tl" rotWithShape="0">
                  <a:srgbClr val="333333">
                    <a:alpha val="65000"/>
                  </a:srgbClr>
                </a:outerShdw>
              </a:effectLst>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09084" y="1352792"/>
                <a:ext cx="1156523" cy="1559441"/>
              </a:xfrm>
              <a:prstGeom prst="rect">
                <a:avLst/>
              </a:prstGeom>
              <a:ln>
                <a:noFill/>
              </a:ln>
              <a:effectLst>
                <a:outerShdw blurRad="292100" dist="139700" dir="2700000" algn="tl" rotWithShape="0">
                  <a:srgbClr val="333333">
                    <a:alpha val="65000"/>
                  </a:srgbClr>
                </a:outerShdw>
              </a:effectLst>
            </p:spPr>
          </p:pic>
        </p:grpSp>
        <p:sp>
          <p:nvSpPr>
            <p:cNvPr id="14" name="TextBox 13"/>
            <p:cNvSpPr txBox="1"/>
            <p:nvPr/>
          </p:nvSpPr>
          <p:spPr>
            <a:xfrm>
              <a:off x="3091543" y="2912233"/>
              <a:ext cx="2374064" cy="923330"/>
            </a:xfrm>
            <a:prstGeom prst="rect">
              <a:avLst/>
            </a:prstGeom>
            <a:solidFill>
              <a:srgbClr val="0070C0"/>
            </a:solid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УМК «Классический»</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 </a:t>
              </a:r>
              <a:r>
                <a:rPr kumimoji="0" lang="ru-RU" sz="1800" b="0"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С.В.Громов</a:t>
              </a:r>
              <a:endParaRPr kumimoji="0" lang="ru-RU"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Н.А.Родина</a:t>
              </a:r>
              <a:endPar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5" name="TextBox 14"/>
            <p:cNvSpPr txBox="1"/>
            <p:nvPr/>
          </p:nvSpPr>
          <p:spPr>
            <a:xfrm>
              <a:off x="3091544" y="3840700"/>
              <a:ext cx="2374064" cy="1323439"/>
            </a:xfrm>
            <a:prstGeom prst="rect">
              <a:avLst/>
            </a:prstGeom>
            <a:no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ФПУ</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1.2.5.1.4.1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1.2.5.1.4.2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1.2.5.1.4.3</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2" name="Группа 21"/>
          <p:cNvGrpSpPr/>
          <p:nvPr/>
        </p:nvGrpSpPr>
        <p:grpSpPr>
          <a:xfrm>
            <a:off x="6150196" y="914398"/>
            <a:ext cx="2381611" cy="4269971"/>
            <a:chOff x="5692998" y="914398"/>
            <a:chExt cx="2381611" cy="4269971"/>
          </a:xfrm>
        </p:grpSpPr>
        <p:grpSp>
          <p:nvGrpSpPr>
            <p:cNvPr id="19" name="Группа 18"/>
            <p:cNvGrpSpPr/>
            <p:nvPr/>
          </p:nvGrpSpPr>
          <p:grpSpPr>
            <a:xfrm>
              <a:off x="5695591" y="914398"/>
              <a:ext cx="2379018" cy="1997834"/>
              <a:chOff x="5695591" y="914398"/>
              <a:chExt cx="2379018" cy="1997834"/>
            </a:xfrm>
          </p:grpSpPr>
          <p:pic>
            <p:nvPicPr>
              <p:cNvPr id="18" name="Рисунок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95591" y="914398"/>
                <a:ext cx="1161784" cy="1559441"/>
              </a:xfrm>
              <a:prstGeom prst="rect">
                <a:avLst/>
              </a:prstGeom>
              <a:ln>
                <a:noFill/>
              </a:ln>
              <a:effectLst>
                <a:outerShdw blurRad="292100" dist="139700" dir="2700000" algn="tl" rotWithShape="0">
                  <a:srgbClr val="333333">
                    <a:alpha val="65000"/>
                  </a:srgbClr>
                </a:outerShdw>
              </a:effectLst>
            </p:spPr>
          </p:pic>
          <p:pic>
            <p:nvPicPr>
              <p:cNvPr id="16" name="Рисунок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32798" y="1127531"/>
                <a:ext cx="1149224" cy="1572125"/>
              </a:xfrm>
              <a:prstGeom prst="rect">
                <a:avLst/>
              </a:prstGeom>
              <a:ln>
                <a:noFill/>
              </a:ln>
              <a:effectLst>
                <a:outerShdw blurRad="292100" dist="139700" dir="2700000" algn="tl" rotWithShape="0">
                  <a:srgbClr val="333333">
                    <a:alpha val="65000"/>
                  </a:srgbClr>
                </a:outerShdw>
              </a:effectLst>
            </p:spPr>
          </p:pic>
          <p:pic>
            <p:nvPicPr>
              <p:cNvPr id="17" name="Рисунок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89434" y="1352791"/>
                <a:ext cx="1185175" cy="1559441"/>
              </a:xfrm>
              <a:prstGeom prst="rect">
                <a:avLst/>
              </a:prstGeom>
              <a:ln>
                <a:noFill/>
              </a:ln>
              <a:effectLst>
                <a:outerShdw blurRad="292100" dist="139700" dir="2700000" algn="tl" rotWithShape="0">
                  <a:srgbClr val="333333">
                    <a:alpha val="65000"/>
                  </a:srgbClr>
                </a:outerShdw>
              </a:effectLst>
            </p:spPr>
          </p:pic>
        </p:grpSp>
        <p:sp>
          <p:nvSpPr>
            <p:cNvPr id="20" name="TextBox 19"/>
            <p:cNvSpPr txBox="1"/>
            <p:nvPr/>
          </p:nvSpPr>
          <p:spPr>
            <a:xfrm>
              <a:off x="5692999" y="2924916"/>
              <a:ext cx="2381609" cy="923330"/>
            </a:xfrm>
            <a:prstGeom prst="rect">
              <a:avLst/>
            </a:prstGeom>
            <a:solidFill>
              <a:schemeClr val="accent6">
                <a:lumMod val="50000"/>
              </a:schemeClr>
            </a:solid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УМК «Архимед»</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 </a:t>
              </a:r>
              <a:r>
                <a:rPr kumimoji="0" lang="ru-RU" sz="1800" b="0"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О.Ф.Кабардин</a:t>
              </a:r>
              <a:endParaRPr kumimoji="0" lang="ru-RU"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21" name="TextBox 20"/>
            <p:cNvSpPr txBox="1"/>
            <p:nvPr/>
          </p:nvSpPr>
          <p:spPr>
            <a:xfrm>
              <a:off x="5692998" y="3860930"/>
              <a:ext cx="2381610" cy="1323439"/>
            </a:xfrm>
            <a:prstGeom prst="rect">
              <a:avLst/>
            </a:prstGeom>
            <a:noFill/>
            <a:ln>
              <a:solidFill>
                <a:schemeClr val="accent6">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ФПУ</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1.2.5.1.4.1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1.2.5.1.4.2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1.2.5.1.4.3</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1929587198"/>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385586" y="0"/>
            <a:ext cx="618605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ВАРИАНТ ПЕРЕХОДА № 1</a:t>
            </a:r>
            <a:endParaRPr kumimoji="0" lang="ru-RU"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 name="TextBox 2"/>
          <p:cNvSpPr txBox="1"/>
          <p:nvPr/>
        </p:nvSpPr>
        <p:spPr>
          <a:xfrm>
            <a:off x="237163" y="573087"/>
            <a:ext cx="848290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Переход с УМК А.В. </a:t>
            </a:r>
            <a:r>
              <a:rPr kumimoji="0" lang="ru-RU" sz="2400" b="1" i="0" u="none" strike="noStrike" kern="1200" cap="none" spc="0" normalizeH="0" baseline="0" noProof="0" dirty="0" err="1"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Пёрышкина</a:t>
            </a:r>
            <a:r>
              <a:rPr kumimoji="0" lang="ru-RU" sz="24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на УМК «Классический»</a:t>
            </a:r>
            <a:endParaRPr kumimoji="0" lang="ru-RU"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9667" y="2249995"/>
            <a:ext cx="2028341" cy="2636843"/>
          </a:xfrm>
          <a:prstGeom prst="rect">
            <a:avLst/>
          </a:prstGeom>
          <a:ln>
            <a:no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488" y="1931004"/>
            <a:ext cx="2038195" cy="2632669"/>
          </a:xfrm>
          <a:prstGeom prst="rect">
            <a:avLst/>
          </a:prstGeom>
          <a:ln>
            <a:noFill/>
          </a:ln>
          <a:effectLst>
            <a:outerShdw blurRad="292100" dist="139700" dir="2700000" algn="tl" rotWithShape="0">
              <a:srgbClr val="333333">
                <a:alpha val="65000"/>
              </a:srgbClr>
            </a:outerShdw>
          </a:effec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163" y="1607839"/>
            <a:ext cx="2038195" cy="2632669"/>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237163" y="4940330"/>
            <a:ext cx="3530134"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УМК </a:t>
            </a:r>
            <a:r>
              <a:rPr kumimoji="0" lang="ru-RU" sz="2400" b="0" i="0" u="none" strike="noStrike" kern="1200" cap="none" spc="0" normalizeH="0" baseline="0" noProof="0" dirty="0" err="1"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А.В.Пёрышкин</a:t>
            </a:r>
            <a:endParaRPr kumimoji="0" lang="ru-RU" sz="24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ГК «Российский учебник»</a:t>
            </a:r>
            <a:endParaRPr kumimoji="0" lang="ru-RU" sz="24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grpSp>
        <p:nvGrpSpPr>
          <p:cNvPr id="10" name="Группа 9"/>
          <p:cNvGrpSpPr/>
          <p:nvPr/>
        </p:nvGrpSpPr>
        <p:grpSpPr>
          <a:xfrm>
            <a:off x="5258478" y="1607839"/>
            <a:ext cx="3614059" cy="3278999"/>
            <a:chOff x="3091543" y="914398"/>
            <a:chExt cx="2374064" cy="1997835"/>
          </a:xfrm>
        </p:grpSpPr>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91543" y="914398"/>
              <a:ext cx="1142489" cy="1567544"/>
            </a:xfrm>
            <a:prstGeom prst="rect">
              <a:avLst/>
            </a:prstGeom>
            <a:ln>
              <a:noFill/>
            </a:ln>
            <a:effectLst>
              <a:outerShdw blurRad="292100" dist="139700" dir="2700000" algn="tl" rotWithShape="0">
                <a:srgbClr val="333333">
                  <a:alpha val="65000"/>
                </a:srgbClr>
              </a:outerShdw>
            </a:effectLst>
          </p:spPr>
        </p:pic>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7258" y="1126975"/>
              <a:ext cx="1162634" cy="1572681"/>
            </a:xfrm>
            <a:prstGeom prst="rect">
              <a:avLst/>
            </a:prstGeom>
            <a:ln>
              <a:noFill/>
            </a:ln>
            <a:effectLst>
              <a:outerShdw blurRad="292100" dist="139700" dir="2700000" algn="tl" rotWithShape="0">
                <a:srgbClr val="333333">
                  <a:alpha val="65000"/>
                </a:srgbClr>
              </a:outerShdw>
            </a:effectLst>
          </p:spPr>
        </p:pic>
        <p:pic>
          <p:nvPicPr>
            <p:cNvPr id="13" name="Рисунок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09084" y="1352792"/>
              <a:ext cx="1156523" cy="1559441"/>
            </a:xfrm>
            <a:prstGeom prst="rect">
              <a:avLst/>
            </a:prstGeom>
            <a:ln>
              <a:noFill/>
            </a:ln>
            <a:effectLst>
              <a:outerShdw blurRad="292100" dist="139700" dir="2700000" algn="tl" rotWithShape="0">
                <a:srgbClr val="333333">
                  <a:alpha val="65000"/>
                </a:srgbClr>
              </a:outerShdw>
            </a:effectLst>
          </p:spPr>
        </p:pic>
      </p:grpSp>
      <p:sp>
        <p:nvSpPr>
          <p:cNvPr id="15" name="TextBox 14"/>
          <p:cNvSpPr txBox="1"/>
          <p:nvPr/>
        </p:nvSpPr>
        <p:spPr>
          <a:xfrm>
            <a:off x="5533195" y="4841967"/>
            <a:ext cx="2929007"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УМК «Классический»</a:t>
            </a:r>
            <a:endParaRPr kumimoji="0" lang="ru-RU" sz="24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ГК «Просвещение»</a:t>
            </a:r>
            <a:endParaRPr kumimoji="0" lang="ru-RU" sz="24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16" name="Стрелка вправо 15"/>
          <p:cNvSpPr/>
          <p:nvPr/>
        </p:nvSpPr>
        <p:spPr>
          <a:xfrm>
            <a:off x="3897086" y="2732314"/>
            <a:ext cx="1121228" cy="83610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882014"/>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754086" y="49867"/>
            <a:ext cx="3432350" cy="523220"/>
          </a:xfrm>
          <a:prstGeom prst="rect">
            <a:avLst/>
          </a:prstGeom>
          <a:solidFill>
            <a:srgbClr val="0070C0"/>
          </a:solidFill>
          <a:ln>
            <a:solidFill>
              <a:srgbClr val="0070C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rPr>
              <a:t>УМК «Классический»</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endParaRPr>
          </a:p>
        </p:txBody>
      </p:sp>
      <p:grpSp>
        <p:nvGrpSpPr>
          <p:cNvPr id="7" name="Группа 6"/>
          <p:cNvGrpSpPr/>
          <p:nvPr/>
        </p:nvGrpSpPr>
        <p:grpSpPr>
          <a:xfrm>
            <a:off x="76565" y="49867"/>
            <a:ext cx="2949664" cy="2900162"/>
            <a:chOff x="76565" y="49867"/>
            <a:chExt cx="2397434" cy="2404613"/>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65" y="49867"/>
              <a:ext cx="1371235" cy="1881393"/>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837" y="319963"/>
              <a:ext cx="1390855" cy="1881393"/>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707" y="573087"/>
              <a:ext cx="1395292" cy="1881393"/>
            </a:xfrm>
            <a:prstGeom prst="rect">
              <a:avLst/>
            </a:prstGeom>
            <a:ln>
              <a:noFill/>
            </a:ln>
            <a:effectLst>
              <a:outerShdw blurRad="292100" dist="139700" dir="2700000" algn="tl" rotWithShape="0">
                <a:srgbClr val="333333">
                  <a:alpha val="65000"/>
                </a:srgbClr>
              </a:outerShdw>
            </a:effectLst>
          </p:spPr>
        </p:pic>
      </p:grpSp>
      <p:sp>
        <p:nvSpPr>
          <p:cNvPr id="8" name="TextBox 7"/>
          <p:cNvSpPr txBox="1"/>
          <p:nvPr/>
        </p:nvSpPr>
        <p:spPr>
          <a:xfrm>
            <a:off x="3189514" y="680914"/>
            <a:ext cx="540731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Авторы: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Сергей Васильевич Громов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Надежда Александровна Родина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(под ред.) Виктория Владимировна Белага и др.</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3635213" y="1815471"/>
            <a:ext cx="49616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rgbClr val="0070C0"/>
                </a:solidFill>
                <a:effectLst>
                  <a:outerShdw blurRad="38100" dist="38100" dir="2700000" algn="tl">
                    <a:srgbClr val="000000">
                      <a:alpha val="43137"/>
                    </a:srgbClr>
                  </a:outerShdw>
                </a:effectLst>
                <a:uLnTx/>
                <a:uFillTx/>
                <a:latin typeface="Impact" panose="020B0806030902050204" pitchFamily="34" charset="0"/>
                <a:ea typeface="+mn-ea"/>
                <a:cs typeface="+mn-cs"/>
              </a:rPr>
              <a:t>ОСНОВНЫЕ ПРЕИМУЩЕСТВА УМК:</a:t>
            </a:r>
            <a:endParaRPr kumimoji="0" lang="ru-RU" sz="28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11" name="Рисунок 10"/>
          <p:cNvPicPr>
            <a:picLocks noChangeAspect="1"/>
          </p:cNvPicPr>
          <p:nvPr/>
        </p:nvPicPr>
        <p:blipFill>
          <a:blip r:embed="rId6"/>
          <a:stretch>
            <a:fillRect/>
          </a:stretch>
        </p:blipFill>
        <p:spPr>
          <a:xfrm>
            <a:off x="76565" y="3255318"/>
            <a:ext cx="3963980" cy="2620992"/>
          </a:xfrm>
          <a:prstGeom prst="rect">
            <a:avLst/>
          </a:prstGeom>
          <a:ln>
            <a:noFill/>
          </a:ln>
          <a:effectLst>
            <a:outerShdw blurRad="292100" dist="139700" dir="2700000" algn="tl" rotWithShape="0">
              <a:srgbClr val="333333">
                <a:alpha val="65000"/>
              </a:srgbClr>
            </a:outerShdw>
          </a:effectLst>
        </p:spPr>
      </p:pic>
      <p:pic>
        <p:nvPicPr>
          <p:cNvPr id="12" name="Рисунок 11"/>
          <p:cNvPicPr>
            <a:picLocks noChangeAspect="1"/>
          </p:cNvPicPr>
          <p:nvPr/>
        </p:nvPicPr>
        <p:blipFill>
          <a:blip r:embed="rId7"/>
          <a:stretch>
            <a:fillRect/>
          </a:stretch>
        </p:blipFill>
        <p:spPr>
          <a:xfrm>
            <a:off x="-20616" y="5322906"/>
            <a:ext cx="2544309" cy="110680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3" name="TextBox 12"/>
          <p:cNvSpPr txBox="1"/>
          <p:nvPr/>
        </p:nvSpPr>
        <p:spPr>
          <a:xfrm>
            <a:off x="3073192" y="2257530"/>
            <a:ext cx="579934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Хорошо знакомый классический курс физики</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4" name="TextBox 13"/>
          <p:cNvSpPr txBox="1"/>
          <p:nvPr/>
        </p:nvSpPr>
        <p:spPr>
          <a:xfrm>
            <a:off x="3210996" y="2602484"/>
            <a:ext cx="55628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Известный классический курс физики, содержащий современные тенденции к физическому образованию.</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5" name="TextBox 14"/>
          <p:cNvSpPr txBox="1"/>
          <p:nvPr/>
        </p:nvSpPr>
        <p:spPr>
          <a:xfrm>
            <a:off x="4178349" y="3218593"/>
            <a:ext cx="48894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a:t>
            </a: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Большое количество материала для отработки</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6" name="TextBox 15"/>
          <p:cNvSpPr txBox="1"/>
          <p:nvPr/>
        </p:nvSpPr>
        <p:spPr>
          <a:xfrm>
            <a:off x="4178349" y="3926479"/>
            <a:ext cx="469418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качестве приложения к учебнику сборник задач и лабораторные работы.</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4178349" y="4487432"/>
            <a:ext cx="314496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 Яркость и красочность</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8" name="TextBox 17"/>
          <p:cNvSpPr txBox="1"/>
          <p:nvPr/>
        </p:nvSpPr>
        <p:spPr>
          <a:xfrm>
            <a:off x="4178349" y="4817659"/>
            <a:ext cx="458691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Материал излагается в простой, понятной для ребёнка форме. С точки зрения психологии задействована цветовая кодификация (рубрики «Запомните», «От теории к практике») для более успешного изучения курса физики</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065385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598" y="36731"/>
            <a:ext cx="8311891" cy="646331"/>
          </a:xfrm>
          <a:prstGeom prst="rect">
            <a:avLst/>
          </a:prstGeom>
          <a:solidFill>
            <a:srgbClr val="0070C0"/>
          </a:solidFill>
          <a:ln>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ПРЕИМУЩЕСТВА МЕТОДИЧЕСКОГО ПОСОБИЯ</a:t>
            </a:r>
          </a:p>
        </p:txBody>
      </p:sp>
      <p:sp>
        <p:nvSpPr>
          <p:cNvPr id="5" name="TextBox 4"/>
          <p:cNvSpPr txBox="1"/>
          <p:nvPr/>
        </p:nvSpPr>
        <p:spPr>
          <a:xfrm>
            <a:off x="416055" y="4995331"/>
            <a:ext cx="8374921" cy="1015663"/>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каждой практической работе приводятся рекомендации по организации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деятельности учащихся;</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приводятся контрольные вопросы.</a:t>
            </a:r>
          </a:p>
        </p:txBody>
      </p:sp>
      <p:pic>
        <p:nvPicPr>
          <p:cNvPr id="7" name="Рисунок 6"/>
          <p:cNvPicPr>
            <a:picLocks noChangeAspect="1"/>
          </p:cNvPicPr>
          <p:nvPr/>
        </p:nvPicPr>
        <p:blipFill>
          <a:blip r:embed="rId2"/>
          <a:stretch>
            <a:fillRect/>
          </a:stretch>
        </p:blipFill>
        <p:spPr>
          <a:xfrm>
            <a:off x="1477599" y="747444"/>
            <a:ext cx="6392772" cy="1835873"/>
          </a:xfrm>
          <a:prstGeom prst="rect">
            <a:avLst/>
          </a:prstGeom>
        </p:spPr>
      </p:pic>
      <p:pic>
        <p:nvPicPr>
          <p:cNvPr id="8" name="Рисунок 7"/>
          <p:cNvPicPr>
            <a:picLocks noChangeAspect="1"/>
          </p:cNvPicPr>
          <p:nvPr/>
        </p:nvPicPr>
        <p:blipFill>
          <a:blip r:embed="rId3"/>
          <a:stretch>
            <a:fillRect/>
          </a:stretch>
        </p:blipFill>
        <p:spPr>
          <a:xfrm>
            <a:off x="1477599" y="2618969"/>
            <a:ext cx="6392772" cy="2116378"/>
          </a:xfrm>
          <a:prstGeom prst="rect">
            <a:avLst/>
          </a:prstGeom>
        </p:spPr>
      </p:pic>
      <p:pic>
        <p:nvPicPr>
          <p:cNvPr id="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22947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43744" y="0"/>
            <a:ext cx="599234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rPr>
              <a:t>РАЗВЕНЧИВАЕМ МИФЫ ОБ УМК</a:t>
            </a:r>
            <a:endParaRPr kumimoji="0" lang="ru-RU" sz="3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3" name="TextBox 2"/>
          <p:cNvSpPr txBox="1"/>
          <p:nvPr/>
        </p:nvSpPr>
        <p:spPr>
          <a:xfrm>
            <a:off x="130629" y="646331"/>
            <a:ext cx="886661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МИФ № 1: Учебник С.В. Громова и Н.А. Родиной имеет неудобную систему работы. Порядок изложения тем имеет существенное отличие от привычного изложения классического курса физики в УМК </a:t>
            </a:r>
            <a:r>
              <a:rPr kumimoji="0" lang="ru-RU" sz="2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А.В.Пёрышкина</a:t>
            </a:r>
            <a:r>
              <a:rPr kumimoji="0" lang="ru-RU"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p:txBody>
      </p:sp>
      <p:sp>
        <p:nvSpPr>
          <p:cNvPr id="5" name="TextBox 4"/>
          <p:cNvSpPr txBox="1"/>
          <p:nvPr/>
        </p:nvSpPr>
        <p:spPr>
          <a:xfrm>
            <a:off x="3339980" y="2277547"/>
            <a:ext cx="244791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Реальность:</a:t>
            </a:r>
            <a:endParaRPr kumimoji="0" lang="ru-RU"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130629" y="2862322"/>
            <a:ext cx="886661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УМК </a:t>
            </a:r>
            <a:r>
              <a:rPr kumimoji="0" lang="ru-RU" sz="2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С.В.Громова</a:t>
            </a: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и </a:t>
            </a:r>
            <a:r>
              <a:rPr kumimoji="0" lang="ru-RU" sz="2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Н.А.Родиной</a:t>
            </a: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известен с 1999 года. Действительно курс имел достаточно интересную структуру и язык изложения кажется незнакомым.  НО…</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конце 2000-х УМК выпал из ФПУ. Поэтому возникла необходимость полной переработки УМК с учётом замечаний экспертов и учителей физики РФ.</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Язык изложения материала в УМК хорошо известен широкой аудитории. С середины 80-х по середину 90-х годов С.В. Громов и Н.А. Родина занимались редактурой учебника </a:t>
            </a:r>
            <a:r>
              <a:rPr kumimoji="0" lang="ru-RU" sz="2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А.В.Пёрышкина</a:t>
            </a:r>
            <a:endParaRPr kumimoji="0" lang="ru-RU"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85612041"/>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277" y="103492"/>
            <a:ext cx="1985365" cy="3059114"/>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198276" y="3162606"/>
            <a:ext cx="1985365" cy="400110"/>
          </a:xfrm>
          <a:prstGeom prst="rect">
            <a:avLst/>
          </a:prstGeom>
          <a:solidFill>
            <a:srgbClr val="002060"/>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Версия 2008</a:t>
            </a:r>
            <a:endParaRPr kumimoji="0" lang="ru-RU"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3735570" y="111422"/>
            <a:ext cx="2470548" cy="923330"/>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7 </a:t>
            </a:r>
            <a:r>
              <a:rPr kumimoji="0" lang="ru-RU" sz="5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КЛАСС</a:t>
            </a:r>
            <a:endParaRPr kumimoji="0" lang="ru-RU"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10" name="TextBox 9"/>
          <p:cNvSpPr txBox="1"/>
          <p:nvPr/>
        </p:nvSpPr>
        <p:spPr>
          <a:xfrm>
            <a:off x="2404934" y="1232939"/>
            <a:ext cx="1109343" cy="400110"/>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ГЛАВЫ</a:t>
            </a:r>
            <a:endParaRPr kumimoji="0" lang="ru-RU"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2404934" y="1620052"/>
            <a:ext cx="5204823" cy="1631216"/>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Введение</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Движение и взаимодействие тел</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Работа и мощность</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Строение вещества</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Давление твёрдых тел, жидкостей и газов</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2404934" y="3269049"/>
            <a:ext cx="3188052" cy="369332"/>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ЛАБОРАТОРНЫЕ РАБОТЫ</a:t>
            </a:r>
            <a:endParaRPr kumimoji="0" lang="ru-RU"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p:nvPr/>
        </p:nvSpPr>
        <p:spPr>
          <a:xfrm>
            <a:off x="198276" y="3747906"/>
            <a:ext cx="7185164" cy="255454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Измерение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объема жидкости с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помощью мерного цилиндра</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Измерение массы тела на рычажных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весах</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Измерение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плотности твердого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тела</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Измерение силы с помощью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динамометра</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Выяснение условия равновесия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рычага</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Определение КПД наклонной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плоскости</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Определение размеров малых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тел</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Измерение выталкивающей (архимедовой)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силы</a:t>
            </a:r>
          </a:p>
        </p:txBody>
      </p:sp>
      <p:sp>
        <p:nvSpPr>
          <p:cNvPr id="14" name="TextBox 13"/>
          <p:cNvSpPr txBox="1"/>
          <p:nvPr/>
        </p:nvSpPr>
        <p:spPr>
          <a:xfrm>
            <a:off x="198275" y="6337433"/>
            <a:ext cx="1214948" cy="400110"/>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ЗАДАЧИ</a:t>
            </a:r>
            <a:endParaRPr kumimoji="0" lang="ru-RU"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6" name="TextBox 15"/>
          <p:cNvSpPr txBox="1"/>
          <p:nvPr/>
        </p:nvSpPr>
        <p:spPr>
          <a:xfrm>
            <a:off x="1413223" y="6350074"/>
            <a:ext cx="409471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120 задач в приложении к учебнику</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64625570"/>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555" y="128172"/>
            <a:ext cx="2072165" cy="3242825"/>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3685876" y="111422"/>
            <a:ext cx="2569935" cy="923330"/>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8</a:t>
            </a:r>
            <a:r>
              <a:rPr kumimoji="0" lang="en-US" sz="5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 </a:t>
            </a:r>
            <a:r>
              <a:rPr kumimoji="0" lang="ru-RU" sz="5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КЛАСС</a:t>
            </a:r>
            <a:endParaRPr kumimoji="0" lang="ru-RU"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8" name="TextBox 7"/>
          <p:cNvSpPr txBox="1"/>
          <p:nvPr/>
        </p:nvSpPr>
        <p:spPr>
          <a:xfrm>
            <a:off x="210555" y="3370997"/>
            <a:ext cx="2072165" cy="400110"/>
          </a:xfrm>
          <a:prstGeom prst="rect">
            <a:avLst/>
          </a:prstGeom>
          <a:solidFill>
            <a:srgbClr val="002060"/>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Версия 2008</a:t>
            </a:r>
            <a:endParaRPr kumimoji="0" lang="ru-RU"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2404934" y="755260"/>
            <a:ext cx="1109343" cy="400110"/>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ГЛАВЫ</a:t>
            </a:r>
            <a:endParaRPr kumimoji="0" lang="ru-RU"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2404934" y="1142373"/>
            <a:ext cx="5401415" cy="224676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Механические явления</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Кинематика</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Динамика</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Колебания и волны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Тепловые явления</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Внутренняя энергия</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Изменение агрегатных состояний вещества</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2404934" y="3484677"/>
            <a:ext cx="3188052" cy="369332"/>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ЛАБОРАТОРНЫЕ РАБОТЫ</a:t>
            </a:r>
            <a:endParaRPr kumimoji="0" lang="ru-RU"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210554" y="3854009"/>
            <a:ext cx="8933445" cy="258532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Исследование зависимости пути от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времени при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равномерном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движении</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Измерение ускорения тела при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равноускоренном движении</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Изучение движения конического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маятника</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Измерение силы трения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скольжения</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Изучение колебаний нитяного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маятника</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Изучение движения пружинного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маятника</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Сравнение количеств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теплоты при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смешивании воды разной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температуры</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Наблюдение за охлаждением воды при ее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испарении и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определение влажности воздуха</a:t>
            </a:r>
            <a:endPar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p:nvPr/>
        </p:nvSpPr>
        <p:spPr>
          <a:xfrm>
            <a:off x="31689" y="6394703"/>
            <a:ext cx="1214948" cy="400110"/>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ЗАДАЧИ</a:t>
            </a:r>
            <a:endParaRPr kumimoji="0" lang="ru-RU"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4" name="TextBox 13"/>
          <p:cNvSpPr txBox="1"/>
          <p:nvPr/>
        </p:nvSpPr>
        <p:spPr>
          <a:xfrm>
            <a:off x="1246637" y="6394703"/>
            <a:ext cx="409471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190 задач в приложении к учебнику</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48925958"/>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682" y="141820"/>
            <a:ext cx="2083663" cy="3215529"/>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3683471" y="111422"/>
            <a:ext cx="2574744" cy="923330"/>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5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9</a:t>
            </a:r>
            <a:r>
              <a:rPr kumimoji="0" lang="en-US" sz="5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 </a:t>
            </a:r>
            <a:r>
              <a:rPr kumimoji="0" lang="ru-RU" sz="5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КЛАСС</a:t>
            </a:r>
            <a:endParaRPr kumimoji="0" lang="ru-RU"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5" name="TextBox 4"/>
          <p:cNvSpPr txBox="1"/>
          <p:nvPr/>
        </p:nvSpPr>
        <p:spPr>
          <a:xfrm>
            <a:off x="2404934" y="755260"/>
            <a:ext cx="1109343" cy="400110"/>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ГЛАВЫ</a:t>
            </a:r>
            <a:endParaRPr kumimoji="0" lang="ru-RU"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2404934" y="1142373"/>
            <a:ext cx="3673570" cy="1323439"/>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Электрические явления</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Электромагнитные явления</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Оптические явления</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Гравитационные явления</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2404934" y="3213462"/>
            <a:ext cx="3188052" cy="369332"/>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ЛАБОРАТОРНЫЕ РАБОТЫ</a:t>
            </a:r>
            <a:endParaRPr kumimoji="0" lang="ru-RU"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210555" y="3703518"/>
            <a:ext cx="7513035" cy="313932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Сборка электрической цепи и измерение силы тока на её участках</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Измерение напряжения на различных участках цепи</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Регулирование силы тока реостатом и измерение сопротивления</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Наблюдение действия магнитного поля на ток</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Изучение электромагнита</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Изучение модели электродвигателя</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Проверка закона отражения света</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Исследование явления преломления света</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Измерение фокусного расстояния и оптической силы линзы</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Получение изображения с помощью линзы</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Нахождение центра тяжести плоской пластины</a:t>
            </a:r>
          </a:p>
        </p:txBody>
      </p:sp>
      <p:sp>
        <p:nvSpPr>
          <p:cNvPr id="9" name="TextBox 8"/>
          <p:cNvSpPr txBox="1"/>
          <p:nvPr/>
        </p:nvSpPr>
        <p:spPr>
          <a:xfrm>
            <a:off x="2404934" y="2635089"/>
            <a:ext cx="1214948" cy="400110"/>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ЗАДАЧИ</a:t>
            </a:r>
            <a:endParaRPr kumimoji="0" lang="ru-RU"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3628879" y="2630768"/>
            <a:ext cx="409471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185 задач в приложении к учебнику</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155682" y="3357349"/>
            <a:ext cx="2072165" cy="400110"/>
          </a:xfrm>
          <a:prstGeom prst="rect">
            <a:avLst/>
          </a:prstGeom>
          <a:solidFill>
            <a:srgbClr val="002060"/>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Версия 2008</a:t>
            </a:r>
            <a:endParaRPr kumimoji="0" lang="ru-RU"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06766043"/>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985" y="1195528"/>
            <a:ext cx="3025671" cy="4069495"/>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5115" y="1195528"/>
            <a:ext cx="3081463" cy="4073077"/>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3279657" y="188366"/>
            <a:ext cx="3140603" cy="769441"/>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ВЕРСИЯ 2019</a:t>
            </a:r>
            <a:endParaRPr kumimoji="0" lang="ru-RU"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9656" y="2191814"/>
            <a:ext cx="2988897" cy="39633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3249594"/>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746" y="131002"/>
            <a:ext cx="2063935" cy="2775971"/>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3735570" y="111422"/>
            <a:ext cx="2470548" cy="923330"/>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7 </a:t>
            </a:r>
            <a:r>
              <a:rPr kumimoji="0" lang="ru-RU" sz="5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КЛАСС</a:t>
            </a:r>
            <a:endParaRPr kumimoji="0" lang="ru-RU"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7" name="TextBox 6"/>
          <p:cNvSpPr txBox="1"/>
          <p:nvPr/>
        </p:nvSpPr>
        <p:spPr>
          <a:xfrm>
            <a:off x="2541412" y="1034752"/>
            <a:ext cx="1109343" cy="400110"/>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ГЛАВЫ</a:t>
            </a:r>
            <a:endParaRPr kumimoji="0" lang="ru-RU"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2432230" y="1404664"/>
            <a:ext cx="5204823" cy="1631216"/>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Введение</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Строение вещества</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Движение и взаимодействие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тел</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Работа, мощность, энергия</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Давление твёрдых тел, жидкостей и газов</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p:nvPr/>
        </p:nvSpPr>
        <p:spPr>
          <a:xfrm>
            <a:off x="185746" y="3035880"/>
            <a:ext cx="299793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rPr>
              <a:t>ЧТО ПОМЕНЯЛОСЬ?</a:t>
            </a:r>
            <a:endParaRPr kumimoji="0" lang="ru-RU" sz="2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14" name="Рисунок 13"/>
          <p:cNvPicPr>
            <a:picLocks noChangeAspect="1"/>
          </p:cNvPicPr>
          <p:nvPr/>
        </p:nvPicPr>
        <p:blipFill>
          <a:blip r:embed="rId4"/>
          <a:stretch>
            <a:fillRect/>
          </a:stretch>
        </p:blipFill>
        <p:spPr>
          <a:xfrm>
            <a:off x="20820" y="3559100"/>
            <a:ext cx="3714750" cy="1466850"/>
          </a:xfrm>
          <a:prstGeom prst="rect">
            <a:avLst/>
          </a:prstGeom>
          <a:ln>
            <a:noFill/>
          </a:ln>
          <a:effectLst>
            <a:outerShdw blurRad="292100" dist="139700" dir="2700000" algn="tl" rotWithShape="0">
              <a:srgbClr val="333333">
                <a:alpha val="65000"/>
              </a:srgbClr>
            </a:outerShdw>
          </a:effectLst>
        </p:spPr>
      </p:pic>
      <p:cxnSp>
        <p:nvCxnSpPr>
          <p:cNvPr id="20" name="Скругленная соединительная линия 19"/>
          <p:cNvCxnSpPr/>
          <p:nvPr/>
        </p:nvCxnSpPr>
        <p:spPr>
          <a:xfrm rot="10800000">
            <a:off x="1337482" y="4082321"/>
            <a:ext cx="723331" cy="571567"/>
          </a:xfrm>
          <a:prstGeom prst="curvedConnector3">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900496" y="3035880"/>
            <a:ext cx="5094531"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Глава «Строение вещества» перенесена в начало изучения курса;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 В главу «Работа, мощность, энергия» входит изучение простых механизмов. Подробно рассмотрены блоки и рычаги.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 Добавлены рубрики для удобной ориентации в учебном материале +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межпредметные</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связи и практическое применение</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23" name="Рисунок 22"/>
          <p:cNvPicPr>
            <a:picLocks noChangeAspect="1"/>
          </p:cNvPicPr>
          <p:nvPr/>
        </p:nvPicPr>
        <p:blipFill>
          <a:blip r:embed="rId5"/>
          <a:stretch>
            <a:fillRect/>
          </a:stretch>
        </p:blipFill>
        <p:spPr>
          <a:xfrm>
            <a:off x="-5587" y="5190316"/>
            <a:ext cx="3762375" cy="1152525"/>
          </a:xfrm>
          <a:prstGeom prst="rect">
            <a:avLst/>
          </a:prstGeom>
        </p:spPr>
      </p:pic>
      <p:sp>
        <p:nvSpPr>
          <p:cNvPr id="24" name="TextBox 23"/>
          <p:cNvSpPr txBox="1"/>
          <p:nvPr/>
        </p:nvSpPr>
        <p:spPr>
          <a:xfrm>
            <a:off x="20820" y="6342841"/>
            <a:ext cx="488492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Пример: параграф «Плавание животных и человека»</a:t>
            </a:r>
            <a:endParaRPr kumimoji="0" lang="ru-RU" sz="16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81153205"/>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746" y="131002"/>
            <a:ext cx="2063935" cy="2775971"/>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3735570" y="111422"/>
            <a:ext cx="2470548" cy="923330"/>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7 </a:t>
            </a:r>
            <a:r>
              <a:rPr kumimoji="0" lang="ru-RU" sz="5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КЛАСС</a:t>
            </a:r>
            <a:endParaRPr kumimoji="0" lang="ru-RU"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15" name="TextBox 14"/>
          <p:cNvSpPr txBox="1"/>
          <p:nvPr/>
        </p:nvSpPr>
        <p:spPr>
          <a:xfrm>
            <a:off x="3278391" y="1149655"/>
            <a:ext cx="3188052" cy="369332"/>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ЛАБОРАТОРНЫЕ РАБОТЫ</a:t>
            </a:r>
            <a:endParaRPr kumimoji="0" lang="ru-RU"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6" name="TextBox 15"/>
          <p:cNvSpPr txBox="1"/>
          <p:nvPr/>
        </p:nvSpPr>
        <p:spPr>
          <a:xfrm>
            <a:off x="2286708" y="1518987"/>
            <a:ext cx="6314367" cy="347787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Измерение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объема жидкости с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помощью мерного цилиндра</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Определение размеров малых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тел</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Измерение массы тела на рычажных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весах</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Измерение объёма тела</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Измерение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плотности твердого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тела</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Градуировка динамометра</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Измерение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силы трения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 помощью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динамометра</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Выяснение условия равновесия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рычага</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Определение КПД наклонной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плоскости</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Измерение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выталкивающей (архимедовой)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силы</a:t>
            </a: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9547" y="2713578"/>
            <a:ext cx="407230" cy="386790"/>
          </a:xfrm>
          <a:prstGeom prst="rect">
            <a:avLst/>
          </a:prstGeom>
        </p:spPr>
      </p:pic>
      <p:pic>
        <p:nvPicPr>
          <p:cNvPr id="17" name="Рисунок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8888" y="3330897"/>
            <a:ext cx="407230" cy="386790"/>
          </a:xfrm>
          <a:prstGeom prst="rect">
            <a:avLst/>
          </a:prstGeom>
        </p:spPr>
      </p:pic>
      <p:sp>
        <p:nvSpPr>
          <p:cNvPr id="6" name="TextBox 5"/>
          <p:cNvSpPr txBox="1"/>
          <p:nvPr/>
        </p:nvSpPr>
        <p:spPr>
          <a:xfrm>
            <a:off x="197033" y="3100368"/>
            <a:ext cx="667170"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6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endParaRPr kumimoji="0" lang="ru-RU"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992157" y="3361978"/>
            <a:ext cx="106952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rPr>
              <a:t>2 л/р</a:t>
            </a:r>
            <a:endParaRPr kumimoji="0" lang="ru-RU"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19" name="TextBox 18"/>
          <p:cNvSpPr txBox="1"/>
          <p:nvPr/>
        </p:nvSpPr>
        <p:spPr>
          <a:xfrm>
            <a:off x="444602" y="5095487"/>
            <a:ext cx="1214948" cy="400110"/>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ЗАДАЧИ</a:t>
            </a:r>
            <a:endParaRPr kumimoji="0" lang="ru-RU"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1720028" y="5095487"/>
            <a:ext cx="409471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126 задач в приложении к учебнику</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185746" y="5653152"/>
            <a:ext cx="86989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+ 6 задач. Задачи, предлагаемые в учебнике предполагают наличие контекста</a:t>
            </a:r>
            <a:endParaRPr kumimoji="0" lang="ru-RU"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26274660"/>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685876" y="111422"/>
            <a:ext cx="2569935" cy="923330"/>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8</a:t>
            </a:r>
            <a:r>
              <a:rPr kumimoji="0" lang="en-US" sz="5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 </a:t>
            </a:r>
            <a:r>
              <a:rPr kumimoji="0" lang="ru-RU" sz="5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КЛАСС</a:t>
            </a:r>
            <a:endParaRPr kumimoji="0" lang="ru-RU"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263" y="212888"/>
            <a:ext cx="2097562" cy="2781401"/>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541412" y="1034752"/>
            <a:ext cx="1109343" cy="400110"/>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ГЛАВЫ</a:t>
            </a:r>
            <a:endParaRPr kumimoji="0" lang="ru-RU"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2432230" y="1404664"/>
            <a:ext cx="5401415" cy="1631216"/>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Тепловые явления</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Изменение агрегатных состояний вещества</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Электрические явления</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Магнитные явления</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Оптические явления</a:t>
            </a:r>
          </a:p>
        </p:txBody>
      </p:sp>
      <p:sp>
        <p:nvSpPr>
          <p:cNvPr id="8" name="TextBox 7"/>
          <p:cNvSpPr txBox="1"/>
          <p:nvPr/>
        </p:nvSpPr>
        <p:spPr>
          <a:xfrm>
            <a:off x="185746" y="3035880"/>
            <a:ext cx="299793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rPr>
              <a:t>ЧТО ПОМЕНЯЛОСЬ?</a:t>
            </a:r>
            <a:endParaRPr kumimoji="0" lang="ru-RU" sz="2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3" name="Рисунок 2"/>
          <p:cNvPicPr>
            <a:picLocks noChangeAspect="1"/>
          </p:cNvPicPr>
          <p:nvPr/>
        </p:nvPicPr>
        <p:blipFill>
          <a:blip r:embed="rId5"/>
          <a:stretch>
            <a:fillRect/>
          </a:stretch>
        </p:blipFill>
        <p:spPr>
          <a:xfrm>
            <a:off x="46217" y="3559100"/>
            <a:ext cx="4772025" cy="1943100"/>
          </a:xfrm>
          <a:prstGeom prst="rect">
            <a:avLst/>
          </a:prstGeom>
        </p:spPr>
      </p:pic>
      <p:sp>
        <p:nvSpPr>
          <p:cNvPr id="4" name="TextBox 3"/>
          <p:cNvSpPr txBox="1"/>
          <p:nvPr/>
        </p:nvSpPr>
        <p:spPr>
          <a:xfrm>
            <a:off x="4818242" y="3559100"/>
            <a:ext cx="4238672" cy="255454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Раздел «Механические явления» перешёл в 9 класс</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Раздел «Тепловые явления» поставлен в начало изучения курса</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Добавлены главы «Электрические явления» и «Магнитное поле»</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18768226"/>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685876" y="111422"/>
            <a:ext cx="2569935" cy="923330"/>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8</a:t>
            </a:r>
            <a:r>
              <a:rPr kumimoji="0" lang="en-US" sz="5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 </a:t>
            </a:r>
            <a:r>
              <a:rPr kumimoji="0" lang="ru-RU" sz="5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КЛАСС</a:t>
            </a:r>
            <a:endParaRPr kumimoji="0" lang="ru-RU"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263" y="212888"/>
            <a:ext cx="2097562" cy="2781401"/>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3278391" y="1081415"/>
            <a:ext cx="3188052" cy="369332"/>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ЛАБОРАТОРНЫЕ РАБОТЫ</a:t>
            </a:r>
            <a:endParaRPr kumimoji="0" lang="ru-RU"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2407844" y="1409803"/>
            <a:ext cx="6045257" cy="535531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Сравнение количеств теплоты при смешивании воды разной температуры</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Измерение удельной теплоёмкости вещества</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Наблюдение за охлаждением воды при её испарении и определение влажности воздуха</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Сборка электрической цепи и измерение силы тока на различных участках цепи</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Измерение напряжения на различных участках цепи</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Регулирование силы тока реостатом и измерение сопротивления с помощью амперметра и вольтметра</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Измерение работы и мощности электрического тока</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Наблюдение действия магнитного поля на ток</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Изучение электромагнита</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Изучение модели электродвигателя</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Проверка закона отражения света</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Исследование явления преломления света</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Измерение фокусного расстояния и оптической силы линзы</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Получение изображений с помощью линзы</a:t>
            </a:r>
          </a:p>
        </p:txBody>
      </p:sp>
      <p:sp>
        <p:nvSpPr>
          <p:cNvPr id="3" name="TextBox 2"/>
          <p:cNvSpPr txBox="1"/>
          <p:nvPr/>
        </p:nvSpPr>
        <p:spPr>
          <a:xfrm>
            <a:off x="0" y="3136269"/>
            <a:ext cx="2292825" cy="35086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связи с перестановкой глав, произошёл переход лабораторных работ из 9 класса в 8 класс</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5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новая л/р</a:t>
            </a:r>
            <a:endParaRPr kumimoji="0" lang="ru-RU"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8255214" y="1450747"/>
            <a:ext cx="31290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8</a:t>
            </a:r>
            <a:endParaRPr kumimoji="0" lang="ru-RU"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8255214" y="2299183"/>
            <a:ext cx="31290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8</a:t>
            </a:r>
            <a:endParaRPr kumimoji="0" lang="ru-RU"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8255214" y="2936214"/>
            <a:ext cx="31290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9</a:t>
            </a:r>
          </a:p>
        </p:txBody>
      </p:sp>
      <p:sp>
        <p:nvSpPr>
          <p:cNvPr id="11" name="TextBox 10"/>
          <p:cNvSpPr txBox="1"/>
          <p:nvPr/>
        </p:nvSpPr>
        <p:spPr>
          <a:xfrm>
            <a:off x="8255214" y="3336324"/>
            <a:ext cx="31290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9</a:t>
            </a:r>
            <a:endParaRPr kumimoji="0" lang="ru-RU"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8255214" y="3687349"/>
            <a:ext cx="31290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9</a:t>
            </a:r>
            <a:endParaRPr kumimoji="0" lang="ru-RU"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p:nvPr/>
        </p:nvSpPr>
        <p:spPr>
          <a:xfrm>
            <a:off x="8260351" y="4116445"/>
            <a:ext cx="31290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9</a:t>
            </a:r>
            <a:endParaRPr kumimoji="0" lang="ru-RU"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4" name="TextBox 13"/>
          <p:cNvSpPr txBox="1"/>
          <p:nvPr/>
        </p:nvSpPr>
        <p:spPr>
          <a:xfrm>
            <a:off x="8255214" y="4415835"/>
            <a:ext cx="31290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9</a:t>
            </a:r>
            <a:endParaRPr kumimoji="0" lang="ru-RU"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6" name="TextBox 15"/>
          <p:cNvSpPr txBox="1"/>
          <p:nvPr/>
        </p:nvSpPr>
        <p:spPr>
          <a:xfrm>
            <a:off x="8255214" y="4696511"/>
            <a:ext cx="31290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9</a:t>
            </a:r>
            <a:endParaRPr kumimoji="0" lang="ru-RU"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8255214" y="4975824"/>
            <a:ext cx="31290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9</a:t>
            </a:r>
            <a:endParaRPr kumimoji="0" lang="ru-RU"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8" name="TextBox 17"/>
          <p:cNvSpPr txBox="1"/>
          <p:nvPr/>
        </p:nvSpPr>
        <p:spPr>
          <a:xfrm>
            <a:off x="8271847" y="5224954"/>
            <a:ext cx="31290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9</a:t>
            </a:r>
            <a:endParaRPr kumimoji="0" lang="ru-RU"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9" name="TextBox 18"/>
          <p:cNvSpPr txBox="1"/>
          <p:nvPr/>
        </p:nvSpPr>
        <p:spPr>
          <a:xfrm>
            <a:off x="8255214" y="5470359"/>
            <a:ext cx="31290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9</a:t>
            </a:r>
            <a:endParaRPr kumimoji="0" lang="ru-RU"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20" name="TextBox 19"/>
          <p:cNvSpPr txBox="1"/>
          <p:nvPr/>
        </p:nvSpPr>
        <p:spPr>
          <a:xfrm>
            <a:off x="8255214" y="5784943"/>
            <a:ext cx="31290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9</a:t>
            </a:r>
            <a:endParaRPr kumimoji="0" lang="ru-RU"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21" name="TextBox 20"/>
          <p:cNvSpPr txBox="1"/>
          <p:nvPr/>
        </p:nvSpPr>
        <p:spPr>
          <a:xfrm>
            <a:off x="8255525" y="6274512"/>
            <a:ext cx="31290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9</a:t>
            </a:r>
            <a:endParaRPr kumimoji="0" lang="ru-RU"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23" name="Рисунок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8033" y="1726096"/>
            <a:ext cx="630896" cy="573087"/>
          </a:xfrm>
          <a:prstGeom prst="rect">
            <a:avLst/>
          </a:prstGeom>
        </p:spPr>
      </p:pic>
    </p:spTree>
    <p:extLst>
      <p:ext uri="{BB962C8B-B14F-4D97-AF65-F5344CB8AC3E}">
        <p14:creationId xmlns:p14="http://schemas.microsoft.com/office/powerpoint/2010/main" val="2223842045"/>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683471" y="111422"/>
            <a:ext cx="2574744" cy="923330"/>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5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9</a:t>
            </a:r>
            <a:r>
              <a:rPr kumimoji="0" lang="en-US" sz="5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 </a:t>
            </a:r>
            <a:r>
              <a:rPr kumimoji="0" lang="ru-RU" sz="5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КЛАСС</a:t>
            </a:r>
            <a:endParaRPr kumimoji="0" lang="ru-RU"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840" y="111422"/>
            <a:ext cx="2104633" cy="2781903"/>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2541412" y="1034752"/>
            <a:ext cx="1109343" cy="400110"/>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ГЛАВЫ</a:t>
            </a:r>
            <a:endParaRPr kumimoji="0" lang="ru-RU"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2432230" y="1404664"/>
            <a:ext cx="4283609" cy="2246769"/>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Кинематика</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Динамика</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Гравитационные волны</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Электромагнитные явления</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Электромагнитная природа света</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Квантовые явления</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Строение и эволюция Вселенной</a:t>
            </a:r>
          </a:p>
        </p:txBody>
      </p:sp>
      <p:sp>
        <p:nvSpPr>
          <p:cNvPr id="9" name="TextBox 8"/>
          <p:cNvSpPr txBox="1"/>
          <p:nvPr/>
        </p:nvSpPr>
        <p:spPr>
          <a:xfrm>
            <a:off x="0" y="3568158"/>
            <a:ext cx="299793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rPr>
              <a:t>ЧТО ПОМЕНЯЛОСЬ?</a:t>
            </a:r>
            <a:endParaRPr kumimoji="0" lang="ru-RU" sz="2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3" name="Рисунок 2"/>
          <p:cNvPicPr>
            <a:picLocks noChangeAspect="1"/>
          </p:cNvPicPr>
          <p:nvPr/>
        </p:nvPicPr>
        <p:blipFill>
          <a:blip r:embed="rId5"/>
          <a:stretch>
            <a:fillRect/>
          </a:stretch>
        </p:blipFill>
        <p:spPr>
          <a:xfrm>
            <a:off x="188840" y="4208998"/>
            <a:ext cx="3352800" cy="1114425"/>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3567637" y="3691268"/>
            <a:ext cx="5413077" cy="317009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Глава «Электрические явления» перенесена в 8 класс</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Глава «Оптические явления» частично перенесена в 8 класс</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Добавлены главы «Кинематика» и «Динамика»</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От главы «Оптические явления» осталась часть «Электромагнитная природа света»</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Добавлены главы «Квантовые явления» и «Строение и эволюция Вселенной»</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231949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484" y="42455"/>
            <a:ext cx="8311891" cy="646331"/>
          </a:xfrm>
          <a:prstGeom prst="rect">
            <a:avLst/>
          </a:prstGeom>
          <a:solidFill>
            <a:srgbClr val="0070C0"/>
          </a:solidFill>
          <a:ln>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ПРЕИМУЩЕСТВА МЕТОДИЧЕСКОГО ПОСОБИЯ</a:t>
            </a:r>
          </a:p>
        </p:txBody>
      </p:sp>
      <p:pic>
        <p:nvPicPr>
          <p:cNvPr id="3" name="Рисунок 2"/>
          <p:cNvPicPr>
            <a:picLocks noChangeAspect="1"/>
          </p:cNvPicPr>
          <p:nvPr/>
        </p:nvPicPr>
        <p:blipFill>
          <a:blip r:embed="rId2"/>
          <a:stretch>
            <a:fillRect/>
          </a:stretch>
        </p:blipFill>
        <p:spPr>
          <a:xfrm>
            <a:off x="204107" y="835478"/>
            <a:ext cx="5600700" cy="3009900"/>
          </a:xfrm>
          <a:prstGeom prst="rect">
            <a:avLst/>
          </a:prstGeom>
        </p:spPr>
      </p:pic>
      <p:pic>
        <p:nvPicPr>
          <p:cNvPr id="6" name="Рисунок 5"/>
          <p:cNvPicPr>
            <a:picLocks noChangeAspect="1"/>
          </p:cNvPicPr>
          <p:nvPr/>
        </p:nvPicPr>
        <p:blipFill>
          <a:blip r:embed="rId3"/>
          <a:stretch>
            <a:fillRect/>
          </a:stretch>
        </p:blipFill>
        <p:spPr>
          <a:xfrm>
            <a:off x="1652587" y="1687286"/>
            <a:ext cx="5838825" cy="3657600"/>
          </a:xfrm>
          <a:prstGeom prst="rect">
            <a:avLst/>
          </a:prstGeom>
        </p:spPr>
      </p:pic>
      <p:pic>
        <p:nvPicPr>
          <p:cNvPr id="9" name="Рисунок 8"/>
          <p:cNvPicPr>
            <a:picLocks noChangeAspect="1"/>
          </p:cNvPicPr>
          <p:nvPr/>
        </p:nvPicPr>
        <p:blipFill>
          <a:blip r:embed="rId4"/>
          <a:stretch>
            <a:fillRect/>
          </a:stretch>
        </p:blipFill>
        <p:spPr>
          <a:xfrm>
            <a:off x="3457576" y="3159017"/>
            <a:ext cx="5686425" cy="2581275"/>
          </a:xfrm>
          <a:prstGeom prst="rect">
            <a:avLst/>
          </a:prstGeom>
        </p:spPr>
      </p:pic>
      <p:pic>
        <p:nvPicPr>
          <p:cNvPr id="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02925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683471" y="111422"/>
            <a:ext cx="2574744" cy="923330"/>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5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9</a:t>
            </a:r>
            <a:r>
              <a:rPr kumimoji="0" lang="en-US" sz="5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 </a:t>
            </a:r>
            <a:r>
              <a:rPr kumimoji="0" lang="ru-RU" sz="5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КЛАСС</a:t>
            </a:r>
            <a:endParaRPr kumimoji="0" lang="ru-RU"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840" y="111422"/>
            <a:ext cx="2104633" cy="2781903"/>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3278391" y="1149655"/>
            <a:ext cx="3188052" cy="369332"/>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ЛАБОРАТОРНЫЕ РАБОТЫ</a:t>
            </a:r>
            <a:endParaRPr kumimoji="0" lang="ru-RU"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 name="TextBox 2"/>
          <p:cNvSpPr txBox="1"/>
          <p:nvPr/>
        </p:nvSpPr>
        <p:spPr>
          <a:xfrm>
            <a:off x="2337696" y="1502373"/>
            <a:ext cx="6534841" cy="44012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Изучение равномерного прямолинейного движения</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Измерение ускорения тела при равноускоренном движении</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Изучение движения конического маятника</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Измерение силы трения скольжения</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Нахождение центра тяжести плоской пластины</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Изучение колебаний нитяного маятника</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Изучение движения пружинного маятника</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Измерение ускорения свободного падения с помощью нитяного маятника</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Изучение явления электромагнитной индукции</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Изучение законов сохранения зарядового и массового чисел в ядерных реакциях по фотографиям событий ядерных взаимодействий</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22759" y="2994755"/>
            <a:ext cx="2292825" cy="36317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связи с перестановкой глав, произошёл переход лабораторных работ из 8 класса в 9 класс</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6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a:t>
            </a:r>
            <a:r>
              <a:rPr kumimoji="0" lang="ru-RU" sz="2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новых л/р</a:t>
            </a:r>
            <a:endParaRPr kumimoji="0" lang="ru-RU"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8603854" y="1469571"/>
            <a:ext cx="2680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8</a:t>
            </a:r>
            <a:endParaRPr kumimoji="0" lang="ru-RU"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8614059" y="1822289"/>
            <a:ext cx="31290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8</a:t>
            </a:r>
            <a:endParaRPr kumimoji="0" lang="ru-RU"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8619386" y="2335343"/>
            <a:ext cx="307579" cy="41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8</a:t>
            </a:r>
            <a:endParaRPr kumimoji="0" lang="ru-RU"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8614059" y="2642571"/>
            <a:ext cx="31290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8</a:t>
            </a:r>
            <a:endParaRPr kumimoji="0" lang="ru-RU"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p:nvPr/>
        </p:nvSpPr>
        <p:spPr>
          <a:xfrm>
            <a:off x="8614059" y="2969403"/>
            <a:ext cx="31290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9</a:t>
            </a:r>
            <a:endParaRPr kumimoji="0" lang="ru-RU"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4" name="TextBox 13"/>
          <p:cNvSpPr txBox="1"/>
          <p:nvPr/>
        </p:nvSpPr>
        <p:spPr>
          <a:xfrm>
            <a:off x="8614059" y="3262798"/>
            <a:ext cx="31290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8</a:t>
            </a:r>
            <a:endParaRPr kumimoji="0" lang="ru-RU"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5" name="TextBox 14"/>
          <p:cNvSpPr txBox="1"/>
          <p:nvPr/>
        </p:nvSpPr>
        <p:spPr>
          <a:xfrm>
            <a:off x="8614059" y="3588732"/>
            <a:ext cx="31290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8</a:t>
            </a:r>
            <a:endParaRPr kumimoji="0" lang="ru-RU"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13104" y="4208061"/>
            <a:ext cx="630896" cy="573087"/>
          </a:xfrm>
          <a:prstGeom prst="rect">
            <a:avLst/>
          </a:prstGeom>
        </p:spPr>
      </p:pic>
      <p:pic>
        <p:nvPicPr>
          <p:cNvPr id="17" name="Рисунок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6409" y="5362026"/>
            <a:ext cx="630896" cy="573087"/>
          </a:xfrm>
          <a:prstGeom prst="rect">
            <a:avLst/>
          </a:prstGeom>
        </p:spPr>
      </p:pic>
    </p:spTree>
    <p:extLst>
      <p:ext uri="{BB962C8B-B14F-4D97-AF65-F5344CB8AC3E}">
        <p14:creationId xmlns:p14="http://schemas.microsoft.com/office/powerpoint/2010/main" val="2876841062"/>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3761" y="0"/>
            <a:ext cx="8217314"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rPr>
              <a:t>ПРЕИМУЩЕСТВА ПЕРЕХОДА</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rPr>
              <a:t>с УМК </a:t>
            </a:r>
            <a:r>
              <a:rPr kumimoji="0" lang="ru-RU" sz="3200" b="0" i="0" u="none" strike="noStrike" kern="1200" cap="none" spc="0" normalizeH="0" baseline="0" noProof="0" dirty="0" err="1" smtClean="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rPr>
              <a:t>А.В.Пёрышкина</a:t>
            </a:r>
            <a:r>
              <a:rPr kumimoji="0" lang="ru-RU" sz="32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rPr>
              <a:t> на УМК «Классический»</a:t>
            </a:r>
            <a:endParaRPr kumimoji="0" lang="ru-RU"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3" name="TextBox 2"/>
          <p:cNvSpPr txBox="1"/>
          <p:nvPr/>
        </p:nvSpPr>
        <p:spPr>
          <a:xfrm>
            <a:off x="152041" y="1077218"/>
            <a:ext cx="86807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Не меняется структура курса. Незначительно меняется порядок изложения материала.</a:t>
            </a:r>
            <a:endParaRPr kumimoji="0" lang="ru-RU"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5" name="Стрелка вниз 4"/>
          <p:cNvSpPr/>
          <p:nvPr/>
        </p:nvSpPr>
        <p:spPr>
          <a:xfrm>
            <a:off x="3702757" y="1908215"/>
            <a:ext cx="846666" cy="40600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52041" y="2314222"/>
            <a:ext cx="817101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Изменение рабочей программы незначительно!!!</a:t>
            </a:r>
            <a:endParaRPr kumimoji="0" lang="ru-RU"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152040" y="2773274"/>
            <a:ext cx="86807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Все сопутствующие учебные пособия остаются актуальными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т.к</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является универсальным инструментом для организации процесса обучения</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152036" y="3481160"/>
            <a:ext cx="86807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 Осуществлять переход можно с любого класса </a:t>
            </a:r>
            <a:r>
              <a:rPr kumimoji="0" lang="ru-RU" sz="2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т.к</a:t>
            </a: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структура материала по классам подведена под классическую линию.</a:t>
            </a:r>
          </a:p>
        </p:txBody>
      </p:sp>
      <p:sp>
        <p:nvSpPr>
          <p:cNvPr id="9" name="TextBox 8"/>
          <p:cNvSpPr txBox="1"/>
          <p:nvPr/>
        </p:nvSpPr>
        <p:spPr>
          <a:xfrm>
            <a:off x="152032" y="4312157"/>
            <a:ext cx="86807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4</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УМК имеет мощную методическую поддержку, полностью разработана рабочая программа для преподавания физики при 3 ч/</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нед</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в 9 классе.</a:t>
            </a:r>
          </a:p>
        </p:txBody>
      </p:sp>
      <p:sp>
        <p:nvSpPr>
          <p:cNvPr id="10" name="TextBox 9"/>
          <p:cNvSpPr txBox="1"/>
          <p:nvPr/>
        </p:nvSpPr>
        <p:spPr>
          <a:xfrm>
            <a:off x="152031" y="5143154"/>
            <a:ext cx="868075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5</a:t>
            </a: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УМК «Классический» подведён под преемственность с классическим курсом физики для 10-11 класса Г.Я. Мякишева и Б.Б. </a:t>
            </a:r>
            <a:r>
              <a:rPr kumimoji="0" lang="ru-RU" sz="2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Буховцева</a:t>
            </a: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548831094"/>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462530" y="0"/>
            <a:ext cx="603216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ВАРИАНТ ПЕРЕХОДА № 2</a:t>
            </a:r>
            <a:endParaRPr kumimoji="0" lang="ru-RU" sz="4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 name="TextBox 2"/>
          <p:cNvSpPr txBox="1"/>
          <p:nvPr/>
        </p:nvSpPr>
        <p:spPr>
          <a:xfrm>
            <a:off x="780069" y="573087"/>
            <a:ext cx="739709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Переход с УМК А.В. </a:t>
            </a:r>
            <a:r>
              <a:rPr kumimoji="0" lang="ru-RU" sz="2400" b="1" i="0" u="none" strike="noStrike" kern="1200" cap="none" spc="0" normalizeH="0" baseline="0" noProof="0" dirty="0" err="1"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Пёрышкина</a:t>
            </a:r>
            <a:r>
              <a:rPr kumimoji="0" lang="ru-RU" sz="24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на УМК «Сферы»</a:t>
            </a: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9667" y="2249995"/>
            <a:ext cx="2028341" cy="2636843"/>
          </a:xfrm>
          <a:prstGeom prst="rect">
            <a:avLst/>
          </a:prstGeom>
          <a:ln>
            <a:no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488" y="1931004"/>
            <a:ext cx="2038195" cy="2632669"/>
          </a:xfrm>
          <a:prstGeom prst="rect">
            <a:avLst/>
          </a:prstGeom>
          <a:ln>
            <a:noFill/>
          </a:ln>
          <a:effectLst>
            <a:outerShdw blurRad="292100" dist="139700" dir="2700000" algn="tl" rotWithShape="0">
              <a:srgbClr val="333333">
                <a:alpha val="65000"/>
              </a:srgbClr>
            </a:outerShdw>
          </a:effec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163" y="1607839"/>
            <a:ext cx="2038195" cy="2632669"/>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237163" y="4940330"/>
            <a:ext cx="3530134"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УМК </a:t>
            </a:r>
            <a:r>
              <a:rPr kumimoji="0" lang="ru-RU" sz="2400" b="0" i="0" u="none" strike="noStrike" kern="1200" cap="none" spc="0" normalizeH="0" baseline="0" noProof="0" dirty="0" err="1"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А.В.Пёрышкин</a:t>
            </a:r>
            <a:endParaRPr kumimoji="0" lang="ru-RU" sz="24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ГК «Российский учебник»</a:t>
            </a:r>
          </a:p>
        </p:txBody>
      </p:sp>
      <p:sp>
        <p:nvSpPr>
          <p:cNvPr id="16" name="Стрелка вправо 15"/>
          <p:cNvSpPr/>
          <p:nvPr/>
        </p:nvSpPr>
        <p:spPr>
          <a:xfrm>
            <a:off x="3897086" y="2732314"/>
            <a:ext cx="1121228" cy="83610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grpSp>
        <p:nvGrpSpPr>
          <p:cNvPr id="17" name="Группа 16"/>
          <p:cNvGrpSpPr/>
          <p:nvPr/>
        </p:nvGrpSpPr>
        <p:grpSpPr>
          <a:xfrm>
            <a:off x="5178548" y="1612072"/>
            <a:ext cx="3584452" cy="3274766"/>
            <a:chOff x="377950" y="936169"/>
            <a:chExt cx="3083708" cy="2503717"/>
          </a:xfrm>
        </p:grpSpPr>
        <p:pic>
          <p:nvPicPr>
            <p:cNvPr id="18" name="Рисунок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950" y="936169"/>
              <a:ext cx="1473492" cy="1959431"/>
            </a:xfrm>
            <a:prstGeom prst="rect">
              <a:avLst/>
            </a:prstGeom>
            <a:ln>
              <a:noFill/>
            </a:ln>
            <a:effectLst>
              <a:outerShdw blurRad="292100" dist="139700" dir="2700000" algn="tl" rotWithShape="0">
                <a:srgbClr val="333333">
                  <a:alpha val="65000"/>
                </a:srgbClr>
              </a:outerShdw>
            </a:effectLst>
          </p:spPr>
        </p:pic>
        <p:pic>
          <p:nvPicPr>
            <p:cNvPr id="19" name="Рисунок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4696" y="1208312"/>
              <a:ext cx="1514641" cy="1959431"/>
            </a:xfrm>
            <a:prstGeom prst="rect">
              <a:avLst/>
            </a:prstGeom>
            <a:ln>
              <a:noFill/>
            </a:ln>
            <a:effectLst>
              <a:outerShdw blurRad="292100" dist="139700" dir="2700000" algn="tl" rotWithShape="0">
                <a:srgbClr val="333333">
                  <a:alpha val="65000"/>
                </a:srgbClr>
              </a:outerShdw>
            </a:effectLst>
          </p:spPr>
        </p:pic>
        <p:pic>
          <p:nvPicPr>
            <p:cNvPr id="20" name="Рисунок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1396" y="1484162"/>
              <a:ext cx="1490262" cy="1955724"/>
            </a:xfrm>
            <a:prstGeom prst="rect">
              <a:avLst/>
            </a:prstGeom>
          </p:spPr>
        </p:pic>
      </p:grpSp>
      <p:sp>
        <p:nvSpPr>
          <p:cNvPr id="21" name="TextBox 20"/>
          <p:cNvSpPr txBox="1"/>
          <p:nvPr/>
        </p:nvSpPr>
        <p:spPr>
          <a:xfrm>
            <a:off x="5702725" y="4892194"/>
            <a:ext cx="2618024"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УМК «Сферы»</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ГК «Просвещение»</a:t>
            </a:r>
          </a:p>
        </p:txBody>
      </p:sp>
    </p:spTree>
    <p:extLst>
      <p:ext uri="{BB962C8B-B14F-4D97-AF65-F5344CB8AC3E}">
        <p14:creationId xmlns:p14="http://schemas.microsoft.com/office/powerpoint/2010/main" val="1569798662"/>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32978" y="0"/>
            <a:ext cx="6918882"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rPr>
              <a:t>ПРЕИМУЩЕСТВА ПЕРЕХОДА</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rPr>
              <a:t>с УМК </a:t>
            </a:r>
            <a:r>
              <a:rPr kumimoji="0" lang="ru-RU" sz="3200" b="0" i="0" u="none" strike="noStrike" kern="1200" cap="none" spc="0" normalizeH="0" baseline="0" noProof="0" dirty="0" err="1" smtClean="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rPr>
              <a:t>А.В.Пёрышкина</a:t>
            </a:r>
            <a:r>
              <a:rPr kumimoji="0" lang="ru-RU" sz="32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rPr>
              <a:t> на УМК «Сферы»</a:t>
            </a:r>
          </a:p>
        </p:txBody>
      </p:sp>
      <p:sp>
        <p:nvSpPr>
          <p:cNvPr id="3" name="TextBox 2"/>
          <p:cNvSpPr txBox="1"/>
          <p:nvPr/>
        </p:nvSpPr>
        <p:spPr>
          <a:xfrm>
            <a:off x="152041" y="1077218"/>
            <a:ext cx="86807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Переход на более современный УМК, изменения в рабочей программе незначительно.</a:t>
            </a:r>
          </a:p>
        </p:txBody>
      </p:sp>
      <p:sp>
        <p:nvSpPr>
          <p:cNvPr id="6" name="TextBox 5"/>
          <p:cNvSpPr txBox="1"/>
          <p:nvPr/>
        </p:nvSpPr>
        <p:spPr>
          <a:xfrm>
            <a:off x="152041" y="2314222"/>
            <a:ext cx="817101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Изменение рабочей программы незначительно!!!</a:t>
            </a:r>
          </a:p>
        </p:txBody>
      </p:sp>
      <p:sp>
        <p:nvSpPr>
          <p:cNvPr id="7" name="TextBox 6"/>
          <p:cNvSpPr txBox="1"/>
          <p:nvPr/>
        </p:nvSpPr>
        <p:spPr>
          <a:xfrm>
            <a:off x="152040" y="2773274"/>
            <a:ext cx="868075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 Все сопутствующие учебные пособия остаются актуальными </a:t>
            </a:r>
            <a:r>
              <a:rPr kumimoji="0" lang="ru-RU" sz="2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т.к</a:t>
            </a: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является универсальным инструментом для организации процесса обучения</a:t>
            </a:r>
          </a:p>
        </p:txBody>
      </p:sp>
      <p:sp>
        <p:nvSpPr>
          <p:cNvPr id="8" name="TextBox 7"/>
          <p:cNvSpPr txBox="1"/>
          <p:nvPr/>
        </p:nvSpPr>
        <p:spPr>
          <a:xfrm>
            <a:off x="152037" y="6310093"/>
            <a:ext cx="86807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5</a:t>
            </a: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УМК имеет продолжение в 10-11 классах</a:t>
            </a:r>
          </a:p>
        </p:txBody>
      </p:sp>
      <p:sp>
        <p:nvSpPr>
          <p:cNvPr id="9" name="TextBox 8"/>
          <p:cNvSpPr txBox="1"/>
          <p:nvPr/>
        </p:nvSpPr>
        <p:spPr>
          <a:xfrm>
            <a:off x="152039" y="5109764"/>
            <a:ext cx="868075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4. УМК имеет мощную методическую поддержку, полностью разработана рабочая программа для преподавания физики при 3 ч/</a:t>
            </a:r>
            <a:r>
              <a:rPr kumimoji="0" lang="ru-RU" sz="2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нед</a:t>
            </a: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в 9 классе.</a:t>
            </a:r>
          </a:p>
        </p:txBody>
      </p:sp>
      <p:sp>
        <p:nvSpPr>
          <p:cNvPr id="10" name="Стрелка вниз 9"/>
          <p:cNvSpPr/>
          <p:nvPr/>
        </p:nvSpPr>
        <p:spPr>
          <a:xfrm>
            <a:off x="4046100" y="1867285"/>
            <a:ext cx="892628" cy="40600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152037" y="3949704"/>
            <a:ext cx="868075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 УМК «Сферы» имеют огромное количество материалов для свободного скачивания, которые можно добавить в методическую копилку.</a:t>
            </a:r>
          </a:p>
        </p:txBody>
      </p:sp>
    </p:spTree>
    <p:extLst>
      <p:ext uri="{BB962C8B-B14F-4D97-AF65-F5344CB8AC3E}">
        <p14:creationId xmlns:p14="http://schemas.microsoft.com/office/powerpoint/2010/main" val="376696367"/>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462530" y="0"/>
            <a:ext cx="603216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ВАРИАНТ ПЕРЕХОДА № 3</a:t>
            </a:r>
            <a:endParaRPr kumimoji="0" lang="ru-RU" sz="4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 name="TextBox 2"/>
          <p:cNvSpPr txBox="1"/>
          <p:nvPr/>
        </p:nvSpPr>
        <p:spPr>
          <a:xfrm>
            <a:off x="660262" y="573087"/>
            <a:ext cx="763670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Переход с УМК А.В. </a:t>
            </a:r>
            <a:r>
              <a:rPr kumimoji="0" lang="ru-RU" sz="2400" b="1" i="0" u="none" strike="noStrike" kern="1200" cap="none" spc="0" normalizeH="0" baseline="0" noProof="0" dirty="0" err="1"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Пёрышкина</a:t>
            </a:r>
            <a:r>
              <a:rPr kumimoji="0" lang="ru-RU" sz="24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на УМК «Архимед»</a:t>
            </a: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9667" y="2249995"/>
            <a:ext cx="2028341" cy="2636843"/>
          </a:xfrm>
          <a:prstGeom prst="rect">
            <a:avLst/>
          </a:prstGeom>
          <a:ln>
            <a:no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488" y="1931004"/>
            <a:ext cx="2038195" cy="2632669"/>
          </a:xfrm>
          <a:prstGeom prst="rect">
            <a:avLst/>
          </a:prstGeom>
          <a:ln>
            <a:noFill/>
          </a:ln>
          <a:effectLst>
            <a:outerShdw blurRad="292100" dist="139700" dir="2700000" algn="tl" rotWithShape="0">
              <a:srgbClr val="333333">
                <a:alpha val="65000"/>
              </a:srgbClr>
            </a:outerShdw>
          </a:effec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163" y="1607839"/>
            <a:ext cx="2038195" cy="2632669"/>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237163" y="4940330"/>
            <a:ext cx="3530134"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УМК </a:t>
            </a:r>
            <a:r>
              <a:rPr kumimoji="0" lang="ru-RU" sz="2400" b="0" i="0" u="none" strike="noStrike" kern="1200" cap="none" spc="0" normalizeH="0" baseline="0" noProof="0" dirty="0" err="1"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А.В.Пёрышкин</a:t>
            </a:r>
            <a:endParaRPr kumimoji="0" lang="ru-RU" sz="24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ГК «Российский учебник»</a:t>
            </a:r>
          </a:p>
        </p:txBody>
      </p:sp>
      <p:sp>
        <p:nvSpPr>
          <p:cNvPr id="16" name="Стрелка вправо 15"/>
          <p:cNvSpPr/>
          <p:nvPr/>
        </p:nvSpPr>
        <p:spPr>
          <a:xfrm>
            <a:off x="3897086" y="2732314"/>
            <a:ext cx="1121228" cy="83610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5702725" y="4892194"/>
            <a:ext cx="2618024"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УМК «Архимед»</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ГК «Просвещение»</a:t>
            </a:r>
          </a:p>
        </p:txBody>
      </p:sp>
      <p:grpSp>
        <p:nvGrpSpPr>
          <p:cNvPr id="15" name="Группа 14"/>
          <p:cNvGrpSpPr/>
          <p:nvPr/>
        </p:nvGrpSpPr>
        <p:grpSpPr>
          <a:xfrm>
            <a:off x="5295709" y="1607838"/>
            <a:ext cx="3129834" cy="3278999"/>
            <a:chOff x="201194" y="286543"/>
            <a:chExt cx="2721561" cy="2951896"/>
          </a:xfrm>
        </p:grpSpPr>
        <p:pic>
          <p:nvPicPr>
            <p:cNvPr id="22" name="Рисунок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1194" y="286543"/>
              <a:ext cx="1453436" cy="2033247"/>
            </a:xfrm>
            <a:prstGeom prst="rect">
              <a:avLst/>
            </a:prstGeom>
            <a:ln>
              <a:noFill/>
            </a:ln>
            <a:effectLst>
              <a:outerShdw blurRad="292100" dist="139700" dir="2700000" algn="tl" rotWithShape="0">
                <a:srgbClr val="333333">
                  <a:alpha val="65000"/>
                </a:srgbClr>
              </a:outerShdw>
            </a:effectLst>
          </p:spPr>
        </p:pic>
        <p:pic>
          <p:nvPicPr>
            <p:cNvPr id="23" name="Рисунок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4659" y="700201"/>
              <a:ext cx="1486304" cy="2033247"/>
            </a:xfrm>
            <a:prstGeom prst="rect">
              <a:avLst/>
            </a:prstGeom>
            <a:ln>
              <a:noFill/>
            </a:ln>
            <a:effectLst>
              <a:outerShdw blurRad="292100" dist="139700" dir="2700000" algn="tl" rotWithShape="0">
                <a:srgbClr val="333333">
                  <a:alpha val="65000"/>
                </a:srgbClr>
              </a:outerShdw>
            </a:effectLst>
          </p:spPr>
        </p:pic>
        <p:pic>
          <p:nvPicPr>
            <p:cNvPr id="24" name="Рисунок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7487" y="1205192"/>
              <a:ext cx="1545268" cy="2033247"/>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799232866"/>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32978" y="0"/>
            <a:ext cx="6918882"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rPr>
              <a:t>ПРЕИМУЩЕСТВА ПЕРЕХОДА</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rPr>
              <a:t>с УМК </a:t>
            </a:r>
            <a:r>
              <a:rPr kumimoji="0" lang="ru-RU" sz="3200" b="0" i="0" u="none" strike="noStrike" kern="1200" cap="none" spc="0" normalizeH="0" baseline="0" noProof="0" dirty="0" err="1" smtClean="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rPr>
              <a:t>А.В.Пёрышкина</a:t>
            </a:r>
            <a:r>
              <a:rPr kumimoji="0" lang="ru-RU" sz="32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rPr>
              <a:t> на УМК «Сферы»</a:t>
            </a:r>
          </a:p>
        </p:txBody>
      </p:sp>
      <p:sp>
        <p:nvSpPr>
          <p:cNvPr id="7" name="TextBox 6"/>
          <p:cNvSpPr txBox="1"/>
          <p:nvPr/>
        </p:nvSpPr>
        <p:spPr>
          <a:xfrm>
            <a:off x="304438" y="2464009"/>
            <a:ext cx="868075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 Все сопутствующие учебные пособия остаются актуальными </a:t>
            </a:r>
            <a:r>
              <a:rPr kumimoji="0" lang="ru-RU" sz="2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т.к</a:t>
            </a: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является универсальным инструментом для организации процесса обучения</a:t>
            </a:r>
          </a:p>
        </p:txBody>
      </p:sp>
      <p:sp>
        <p:nvSpPr>
          <p:cNvPr id="8" name="TextBox 7"/>
          <p:cNvSpPr txBox="1"/>
          <p:nvPr/>
        </p:nvSpPr>
        <p:spPr>
          <a:xfrm>
            <a:off x="304436" y="4867257"/>
            <a:ext cx="868075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4</a:t>
            </a: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УМК удобно использовать в классах с углублением. После УМК «Архимед» достаточно легко переходить на УМК </a:t>
            </a:r>
            <a:r>
              <a:rPr kumimoji="0" lang="ru-RU" sz="2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под.ред.Пинского</a:t>
            </a: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для 10-11 классов.</a:t>
            </a:r>
          </a:p>
        </p:txBody>
      </p:sp>
      <p:sp>
        <p:nvSpPr>
          <p:cNvPr id="9" name="TextBox 8"/>
          <p:cNvSpPr txBox="1"/>
          <p:nvPr/>
        </p:nvSpPr>
        <p:spPr>
          <a:xfrm>
            <a:off x="304436" y="3664338"/>
            <a:ext cx="868075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a:t>
            </a: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УМК имеет мощную методическую поддержку, полностью разработана рабочая программа для преподавания физики при 3 ч/</a:t>
            </a:r>
            <a:r>
              <a:rPr kumimoji="0" lang="ru-RU" sz="2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нед</a:t>
            </a: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в 9 классе.</a:t>
            </a:r>
          </a:p>
        </p:txBody>
      </p:sp>
      <p:sp>
        <p:nvSpPr>
          <p:cNvPr id="5" name="TextBox 4"/>
          <p:cNvSpPr txBox="1"/>
          <p:nvPr/>
        </p:nvSpPr>
        <p:spPr>
          <a:xfrm>
            <a:off x="304439" y="1338943"/>
            <a:ext cx="844767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УМК построенный на эксперименте – выход на практическую деятельность и проектно-исследовательскую деятельность.</a:t>
            </a:r>
            <a:endParaRPr kumimoji="0" lang="ru-RU"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34529888"/>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descr="Ð Ð¾Ð±Ð¾ÑÐ¾ÑÐµÑÐ½Ð¸ÐºÐ°. Ð£ÑÐ¾Ð²ÐµÐ½Ñ 1. Ð§Ð°ÑÑÑ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59327" y="3334576"/>
            <a:ext cx="1888895" cy="24026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676401" y="108857"/>
            <a:ext cx="5538696"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ДОПОЛНИТЕЛЬНЫЕ МАТЕРИАЛЫ</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835" y="730943"/>
            <a:ext cx="1424510" cy="2260069"/>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676401" y="693632"/>
            <a:ext cx="500237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Универсальный задачник </a:t>
            </a:r>
            <a:r>
              <a:rPr kumimoji="0" lang="ru-RU" sz="2400" b="1"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В.И.Лукашика</a:t>
            </a:r>
            <a:r>
              <a:rPr kumimoji="0" lang="ru-RU" sz="24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и </a:t>
            </a:r>
            <a:r>
              <a:rPr kumimoji="0" lang="ru-RU" sz="2400" b="1"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Е.В.Ивановой</a:t>
            </a:r>
            <a:endParaRPr kumimoji="0" lang="ru-RU"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1974288" y="1524629"/>
            <a:ext cx="494292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Задачник подходит к </a:t>
            </a:r>
            <a:r>
              <a:rPr kumimoji="0" lang="ru-RU" sz="2000" b="1" i="1"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ЛЮБОМУ </a:t>
            </a:r>
            <a:r>
              <a:rPr kumimoji="0" lang="ru-RU" sz="20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УМК. Содержит как классический материал для отработки, так и контекстные задачи и задания. </a:t>
            </a:r>
            <a:endParaRPr kumimoji="0" lang="ru-RU" sz="20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47292" y="3334576"/>
            <a:ext cx="1782783" cy="2402672"/>
          </a:xfrm>
          <a:prstGeom prst="rect">
            <a:avLst/>
          </a:prstGeom>
          <a:ln>
            <a:noFill/>
          </a:ln>
          <a:effectLst>
            <a:outerShdw blurRad="292100" dist="139700" dir="2700000" algn="tl" rotWithShape="0">
              <a:srgbClr val="333333">
                <a:alpha val="65000"/>
              </a:srgbClr>
            </a:outerShdw>
          </a:effectLst>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5996" y="4121702"/>
            <a:ext cx="1724526" cy="2407847"/>
          </a:xfrm>
          <a:prstGeom prst="rect">
            <a:avLst/>
          </a:prstGeom>
          <a:ln>
            <a:noFill/>
          </a:ln>
          <a:effectLst>
            <a:outerShdw blurRad="292100" dist="139700" dir="2700000" algn="tl" rotWithShape="0">
              <a:srgbClr val="333333">
                <a:alpha val="65000"/>
              </a:srgbClr>
            </a:outerShdw>
          </a:effectLst>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45521" y="4124930"/>
            <a:ext cx="1737604" cy="2404619"/>
          </a:xfrm>
          <a:prstGeom prst="rect">
            <a:avLst/>
          </a:prstGeom>
          <a:ln>
            <a:noFill/>
          </a:ln>
          <a:effectLst>
            <a:outerShdw blurRad="292100" dist="139700" dir="2700000" algn="tl" rotWithShape="0">
              <a:srgbClr val="333333">
                <a:alpha val="65000"/>
              </a:srgbClr>
            </a:outerShdw>
          </a:effectLst>
        </p:spPr>
      </p:pic>
      <p:pic>
        <p:nvPicPr>
          <p:cNvPr id="11" name="Рисунок 10" descr="\\arkansas.msk.prosv.ru\From red\презентации\Обложки_ПрофШк_ВнеурД_новые\0501_cover.jpg"/>
          <p:cNvPicPr/>
          <p:nvPr/>
        </p:nvPicPr>
        <p:blipFill>
          <a:blip r:embed="rId8" cstate="screen">
            <a:extLst>
              <a:ext uri="{28A0092B-C50C-407E-A947-70E740481C1C}">
                <a14:useLocalDpi xmlns:a14="http://schemas.microsoft.com/office/drawing/2010/main"/>
              </a:ext>
            </a:extLst>
          </a:blip>
          <a:srcRect/>
          <a:stretch>
            <a:fillRect/>
          </a:stretch>
        </p:blipFill>
        <p:spPr bwMode="auto">
          <a:xfrm>
            <a:off x="7215097" y="4126877"/>
            <a:ext cx="1803535" cy="2402672"/>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69894" y="3062021"/>
            <a:ext cx="4088363"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Серия пособий</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«Внеурочная деятельность»</a:t>
            </a:r>
            <a:endParaRPr kumimoji="0" lang="ru-RU"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p:nvPr/>
        </p:nvSpPr>
        <p:spPr>
          <a:xfrm>
            <a:off x="115886" y="3964027"/>
            <a:ext cx="2935111"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Проектная мастерская</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Исследовательские и проектные работы по физике</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Введение в астрономию</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Робототехника</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Экологическая культура</a:t>
            </a: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64075756"/>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585177" y="97972"/>
            <a:ext cx="4325223"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ПРОЕКТНАЯ МАСТЕРСКАЯ</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8" name="TextBox 7"/>
          <p:cNvSpPr txBox="1"/>
          <p:nvPr/>
        </p:nvSpPr>
        <p:spPr>
          <a:xfrm>
            <a:off x="2710543" y="892629"/>
            <a:ext cx="537807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Авторский коллектив: </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 Леонтович; И.А. Смирнов; А.С.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Саввичев</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p>
        </p:txBody>
      </p:sp>
      <p:sp>
        <p:nvSpPr>
          <p:cNvPr id="9" name="TextBox 8"/>
          <p:cNvSpPr txBox="1"/>
          <p:nvPr/>
        </p:nvSpPr>
        <p:spPr>
          <a:xfrm>
            <a:off x="2585177" y="1792547"/>
            <a:ext cx="5803446" cy="2031325"/>
          </a:xfrm>
          <a:prstGeom prst="rect">
            <a:avLst/>
          </a:prstGeom>
          <a:noFill/>
          <a:ln w="254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Основная задача серии «Внеурочная деятельность»:</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Помочь учителям выстроить систематическую работу с элективными курсами (организация, проведение и т.д.)</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«Погрузить» учащихся в профессию на начальном этапе</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Практически отработать профессиональные навыки</a:t>
            </a: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441371" y="3899185"/>
            <a:ext cx="766068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Основная направление: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проектно-исследовательская деятельность</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441371" y="5133977"/>
            <a:ext cx="837111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Чему научится ученик?</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Грамотно формулировать проблематику работы;</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Выполнять подготовку к работе и прогнозировать результат;</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Поэтапно выполнять свою работу и др.</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441371" y="4735907"/>
            <a:ext cx="419640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Количество часов: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34 часа (1 ч/</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нед</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93" y="97971"/>
            <a:ext cx="2362330" cy="3298371"/>
          </a:xfrm>
          <a:prstGeom prst="rect">
            <a:avLst/>
          </a:prstGeom>
          <a:ln>
            <a:noFill/>
          </a:ln>
          <a:effectLst>
            <a:outerShdw blurRad="190500" algn="tl" rotWithShape="0">
              <a:srgbClr val="000000">
                <a:alpha val="70000"/>
              </a:srgbClr>
            </a:outerShdw>
          </a:effectLst>
        </p:spPr>
      </p:pic>
      <p:sp>
        <p:nvSpPr>
          <p:cNvPr id="13" name="TextBox 12"/>
          <p:cNvSpPr txBox="1"/>
          <p:nvPr/>
        </p:nvSpPr>
        <p:spPr>
          <a:xfrm>
            <a:off x="441371" y="4309637"/>
            <a:ext cx="651210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Основная умение: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выполнение проектов и исследований</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36227633"/>
      </p:ext>
    </p:extLst>
  </p:cSld>
  <p:clrMapOvr>
    <a:masterClrMapping/>
  </p:clrMapOvr>
  <p:transition spd="slow">
    <p:cover/>
  </p:transition>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28704" y="28693"/>
            <a:ext cx="8457765" cy="523220"/>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ИССЛЕДОВАТЕЛЬСКИЕ И ПРОЕКТНЫЕ РАБОТЫ ПО ФИЗИКЕ</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8" name="TextBox 7"/>
          <p:cNvSpPr txBox="1"/>
          <p:nvPr/>
        </p:nvSpPr>
        <p:spPr>
          <a:xfrm>
            <a:off x="2710543" y="892629"/>
            <a:ext cx="314522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Авторский коллектив: </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А.А. Марко; И.А. Смирнов</a:t>
            </a:r>
          </a:p>
        </p:txBody>
      </p:sp>
      <p:sp>
        <p:nvSpPr>
          <p:cNvPr id="9" name="TextBox 8"/>
          <p:cNvSpPr txBox="1"/>
          <p:nvPr/>
        </p:nvSpPr>
        <p:spPr>
          <a:xfrm>
            <a:off x="2585177" y="1792547"/>
            <a:ext cx="5803446" cy="2031325"/>
          </a:xfrm>
          <a:prstGeom prst="rect">
            <a:avLst/>
          </a:prstGeom>
          <a:noFill/>
          <a:ln w="254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Основная задача серии «Внеурочная деятельность»:</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Помочь учителям выстроить систематическую работу с элективными курсами (организация, проведение и т.д.)</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«Погрузить» учащихся в профессию на начальном этапе</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Практически отработать профессиональные навыки</a:t>
            </a: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441371" y="3899185"/>
            <a:ext cx="766068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Основная направление: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проектно-исследовательская деятельность</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441371" y="5133977"/>
            <a:ext cx="837111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Чему научится ученик?</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Грамотно формулировать проблематику работы;</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Выполнять подготовку к работе и прогнозировать результат;</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Поэтапно выполнять свою работу и др.</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441371" y="4735907"/>
            <a:ext cx="419640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Количество часов: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34 часа (1 ч/</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нед</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p:nvPr/>
        </p:nvSpPr>
        <p:spPr>
          <a:xfrm>
            <a:off x="441371" y="4309637"/>
            <a:ext cx="651210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Основная умение: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выполнение проектов и исследований</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704" y="745557"/>
            <a:ext cx="2320582" cy="31274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3964987"/>
      </p:ext>
    </p:extLst>
  </p:cSld>
  <p:clrMapOvr>
    <a:masterClrMapping/>
  </p:clrMapOvr>
  <p:transition spd="slow">
    <p:cover/>
  </p:transition>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081" y="152400"/>
            <a:ext cx="2057103" cy="2906486"/>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2699657" y="0"/>
            <a:ext cx="4594528"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ВВЕДЕНИЕ В АСТРОНОМИЮ</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5" name="TextBox 4"/>
          <p:cNvSpPr txBox="1"/>
          <p:nvPr/>
        </p:nvSpPr>
        <p:spPr>
          <a:xfrm>
            <a:off x="2569029" y="685801"/>
            <a:ext cx="323787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Авторский коллектив: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Н.Н.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Гомулина</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В.Г. Сурдин</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2569029" y="1393687"/>
            <a:ext cx="5803446" cy="2031325"/>
          </a:xfrm>
          <a:prstGeom prst="rect">
            <a:avLst/>
          </a:prstGeom>
          <a:noFill/>
          <a:ln w="254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Основная задача серии «Внеурочная деятельность»:</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Помочь учителям выстроить систематическую работу с элективными курсами (организация, проведение и т.д.)</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«Погрузить» учащихся в профессию на начальном этапе</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Практически отработать профессиональные навыки</a:t>
            </a: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240081" y="3667743"/>
            <a:ext cx="676089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Основная направление: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естественно-научное направление</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240081" y="4902535"/>
            <a:ext cx="837111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Чему научится ученик?</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ориентация по небесной сфере;</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решение астрономических задач;</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понимание устройства Вселенной.</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240081" y="4504465"/>
            <a:ext cx="419640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Количество часов: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34 часа (1 ч/</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нед</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240081" y="4078195"/>
            <a:ext cx="565770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Основная умение: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астрономическая грамотность</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924344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841171" y="42454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4" name="TextBox 3"/>
          <p:cNvSpPr txBox="1"/>
          <p:nvPr/>
        </p:nvSpPr>
        <p:spPr>
          <a:xfrm>
            <a:off x="1632080" y="3117"/>
            <a:ext cx="566212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0" i="0" u="sng"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«ЗВЁЗДНАЯ АСТРОНОМИЯ»</a:t>
            </a:r>
            <a:endParaRPr kumimoji="0" lang="ru-RU" sz="4000" b="0"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5" name="TextBox 4"/>
          <p:cNvSpPr txBox="1"/>
          <p:nvPr/>
        </p:nvSpPr>
        <p:spPr>
          <a:xfrm>
            <a:off x="217715" y="707886"/>
            <a:ext cx="863237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Раздел изучается после изучения раздела «Солнечная система» и перед изучением раздела «Млечный путь. Наша Галактика».</a:t>
            </a:r>
            <a:endParaRPr kumimoji="0" lang="ru-RU" sz="240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217715" y="1579051"/>
            <a:ext cx="850174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Количество уроков:</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8 уроков</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Методы астрофизических исследований», «Солнце и его основные характеристики», «Внутреннее строение и источник энергии Солнца», «Наблюдаемые характеристики звёзд и их взаимосвязь», «Масса звёзд. Внутреннее строение звёзд», «Белые карлики. Нейтронные звёзды. Чёрные дыры», «Двойные, кратные и переменные звёзды», «Эволюция звёзд»</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217715" y="3518043"/>
            <a:ext cx="8833758"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Интеграция с другими предметами:</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Физика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закон всемирного тяготения, законы сохранения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импульса, энергии</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момента импульса, законы идеального газа, законы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геометрической оптики</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волновые свойства света, шкала электромагнитных волн,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природа излучения</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происхождение спектров и спектральный анализ, ядерные и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термоядерные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реакции</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Математика</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преобразования формул и вычисления при решении задач,</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эллипс и его свойства</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Химия:</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химические элементы, взаимодействие химических элементов,</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происхождение химических элементов</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76783919"/>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3"/>
          <a:stretch>
            <a:fillRect/>
          </a:stretch>
        </p:blipFill>
        <p:spPr>
          <a:xfrm>
            <a:off x="2835047" y="718456"/>
            <a:ext cx="4327752" cy="5818523"/>
          </a:xfrm>
          <a:prstGeom prst="rect">
            <a:avLst/>
          </a:prstGeom>
          <a:ln>
            <a:noFill/>
          </a:ln>
          <a:effectLst>
            <a:outerShdw blurRad="292100" dist="139700" dir="2700000" algn="tl" rotWithShape="0">
              <a:srgbClr val="333333">
                <a:alpha val="65000"/>
              </a:srgbClr>
            </a:outerShdw>
          </a:effec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081" y="152400"/>
            <a:ext cx="2057103" cy="2906486"/>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699657" y="0"/>
            <a:ext cx="4594528"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ВВЕДЕНИЕ В АСТРОНОМИЮ</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Tree>
    <p:extLst>
      <p:ext uri="{BB962C8B-B14F-4D97-AF65-F5344CB8AC3E}">
        <p14:creationId xmlns:p14="http://schemas.microsoft.com/office/powerpoint/2010/main" val="3289455941"/>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699657" y="0"/>
            <a:ext cx="4594528"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ВВЕДЕНИЕ В АСТРОНОМИЮ</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4" name="Рисунок 3"/>
          <p:cNvPicPr>
            <a:picLocks noChangeAspect="1"/>
          </p:cNvPicPr>
          <p:nvPr/>
        </p:nvPicPr>
        <p:blipFill>
          <a:blip r:embed="rId3"/>
          <a:stretch>
            <a:fillRect/>
          </a:stretch>
        </p:blipFill>
        <p:spPr>
          <a:xfrm>
            <a:off x="195943" y="706212"/>
            <a:ext cx="8795657" cy="585472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70453034"/>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699657" y="0"/>
            <a:ext cx="4594528"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ВВЕДЕНИЕ В АСТРОНОМИЮ</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5" name="Рисунок 4"/>
          <p:cNvPicPr>
            <a:picLocks noChangeAspect="1"/>
          </p:cNvPicPr>
          <p:nvPr/>
        </p:nvPicPr>
        <p:blipFill>
          <a:blip r:embed="rId3"/>
          <a:stretch>
            <a:fillRect/>
          </a:stretch>
        </p:blipFill>
        <p:spPr>
          <a:xfrm>
            <a:off x="165327" y="668791"/>
            <a:ext cx="8887296" cy="575378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41145656"/>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699657" y="0"/>
            <a:ext cx="4594528"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ВВЕДЕНИЕ В АСТРОНОМИЮ</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4" name="Рисунок 3"/>
          <p:cNvPicPr>
            <a:picLocks noChangeAspect="1"/>
          </p:cNvPicPr>
          <p:nvPr/>
        </p:nvPicPr>
        <p:blipFill>
          <a:blip r:embed="rId3"/>
          <a:stretch>
            <a:fillRect/>
          </a:stretch>
        </p:blipFill>
        <p:spPr>
          <a:xfrm>
            <a:off x="303138" y="887186"/>
            <a:ext cx="8693492" cy="56007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7882509"/>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699657" y="0"/>
            <a:ext cx="4594528"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ВВЕДЕНИЕ В АСТРОНОМИЮ</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4" name="Рисунок 3"/>
          <p:cNvPicPr>
            <a:picLocks noChangeAspect="1"/>
          </p:cNvPicPr>
          <p:nvPr/>
        </p:nvPicPr>
        <p:blipFill>
          <a:blip r:embed="rId3"/>
          <a:stretch>
            <a:fillRect/>
          </a:stretch>
        </p:blipFill>
        <p:spPr>
          <a:xfrm>
            <a:off x="410255" y="934131"/>
            <a:ext cx="8462282" cy="539835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23872355"/>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699657" y="0"/>
            <a:ext cx="4594528"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ВВЕДЕНИЕ В АСТРОНОМИЮ</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4" name="Рисунок 3"/>
          <p:cNvPicPr>
            <a:picLocks noChangeAspect="1"/>
          </p:cNvPicPr>
          <p:nvPr/>
        </p:nvPicPr>
        <p:blipFill>
          <a:blip r:embed="rId3"/>
          <a:stretch>
            <a:fillRect/>
          </a:stretch>
        </p:blipFill>
        <p:spPr>
          <a:xfrm>
            <a:off x="270782" y="779689"/>
            <a:ext cx="4248150" cy="1924050"/>
          </a:xfrm>
          <a:prstGeom prst="rect">
            <a:avLst/>
          </a:prstGeom>
          <a:ln>
            <a:noFill/>
          </a:ln>
          <a:effectLst>
            <a:outerShdw blurRad="190500" algn="tl" rotWithShape="0">
              <a:srgbClr val="000000">
                <a:alpha val="70000"/>
              </a:srgbClr>
            </a:outerShdw>
          </a:effectLst>
        </p:spPr>
      </p:pic>
      <p:pic>
        <p:nvPicPr>
          <p:cNvPr id="5" name="Рисунок 4"/>
          <p:cNvPicPr>
            <a:picLocks noChangeAspect="1"/>
          </p:cNvPicPr>
          <p:nvPr/>
        </p:nvPicPr>
        <p:blipFill>
          <a:blip r:embed="rId4"/>
          <a:stretch>
            <a:fillRect/>
          </a:stretch>
        </p:blipFill>
        <p:spPr>
          <a:xfrm>
            <a:off x="4771344" y="965426"/>
            <a:ext cx="4238625" cy="3476625"/>
          </a:xfrm>
          <a:prstGeom prst="rect">
            <a:avLst/>
          </a:prstGeom>
          <a:ln>
            <a:noFill/>
          </a:ln>
          <a:effectLst>
            <a:outerShdw blurRad="190500" algn="tl" rotWithShape="0">
              <a:srgbClr val="000000">
                <a:alpha val="70000"/>
              </a:srgbClr>
            </a:outerShdw>
          </a:effectLst>
        </p:spPr>
      </p:pic>
      <p:pic>
        <p:nvPicPr>
          <p:cNvPr id="7" name="Рисунок 6"/>
          <p:cNvPicPr>
            <a:picLocks noChangeAspect="1"/>
          </p:cNvPicPr>
          <p:nvPr/>
        </p:nvPicPr>
        <p:blipFill>
          <a:blip r:embed="rId5"/>
          <a:stretch>
            <a:fillRect/>
          </a:stretch>
        </p:blipFill>
        <p:spPr>
          <a:xfrm>
            <a:off x="242207" y="3517446"/>
            <a:ext cx="4305300" cy="23050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74990371"/>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699657" y="0"/>
            <a:ext cx="4594528"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ВВЕДЕНИЕ В АСТРОНОМИЮ</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4" name="Рисунок 3"/>
          <p:cNvPicPr>
            <a:picLocks noChangeAspect="1"/>
          </p:cNvPicPr>
          <p:nvPr/>
        </p:nvPicPr>
        <p:blipFill>
          <a:blip r:embed="rId3"/>
          <a:stretch>
            <a:fillRect/>
          </a:stretch>
        </p:blipFill>
        <p:spPr>
          <a:xfrm>
            <a:off x="273504" y="774247"/>
            <a:ext cx="4286250" cy="5962650"/>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4"/>
          <a:stretch>
            <a:fillRect/>
          </a:stretch>
        </p:blipFill>
        <p:spPr>
          <a:xfrm>
            <a:off x="4559755" y="771526"/>
            <a:ext cx="4303656" cy="59653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30722936"/>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699657" y="0"/>
            <a:ext cx="4594528"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ВВЕДЕНИЕ В АСТРОНОМИЮ</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4" name="Рисунок 3"/>
          <p:cNvPicPr>
            <a:picLocks noChangeAspect="1"/>
          </p:cNvPicPr>
          <p:nvPr/>
        </p:nvPicPr>
        <p:blipFill>
          <a:blip r:embed="rId3"/>
          <a:stretch>
            <a:fillRect/>
          </a:stretch>
        </p:blipFill>
        <p:spPr>
          <a:xfrm>
            <a:off x="343580" y="917801"/>
            <a:ext cx="8637135" cy="54899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97549335"/>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699657" y="0"/>
            <a:ext cx="4594528"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ВВЕДЕНИЕ В АСТРОНОМИЮ</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4" name="Рисунок 3"/>
          <p:cNvPicPr>
            <a:picLocks noChangeAspect="1"/>
          </p:cNvPicPr>
          <p:nvPr/>
        </p:nvPicPr>
        <p:blipFill>
          <a:blip r:embed="rId3"/>
          <a:stretch>
            <a:fillRect/>
          </a:stretch>
        </p:blipFill>
        <p:spPr>
          <a:xfrm>
            <a:off x="290512" y="783771"/>
            <a:ext cx="4295775" cy="5334000"/>
          </a:xfrm>
          <a:prstGeom prst="rect">
            <a:avLst/>
          </a:prstGeom>
          <a:ln>
            <a:noFill/>
          </a:ln>
          <a:effectLst>
            <a:outerShdw blurRad="190500" algn="tl" rotWithShape="0">
              <a:srgbClr val="000000">
                <a:alpha val="70000"/>
              </a:srgbClr>
            </a:outerShdw>
          </a:effectLst>
        </p:spPr>
      </p:pic>
      <p:pic>
        <p:nvPicPr>
          <p:cNvPr id="5" name="Рисунок 4"/>
          <p:cNvPicPr>
            <a:picLocks noChangeAspect="1"/>
          </p:cNvPicPr>
          <p:nvPr/>
        </p:nvPicPr>
        <p:blipFill>
          <a:blip r:embed="rId4"/>
          <a:stretch>
            <a:fillRect/>
          </a:stretch>
        </p:blipFill>
        <p:spPr>
          <a:xfrm>
            <a:off x="4827814" y="1022576"/>
            <a:ext cx="4191000" cy="1590675"/>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5"/>
          <a:stretch>
            <a:fillRect/>
          </a:stretch>
        </p:blipFill>
        <p:spPr>
          <a:xfrm>
            <a:off x="4827814" y="2613251"/>
            <a:ext cx="4191000" cy="23380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28587263"/>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699657" y="0"/>
            <a:ext cx="4594528"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ВВЕДЕНИЕ В АСТРОНОМИЮ</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4" name="Рисунок 3"/>
          <p:cNvPicPr>
            <a:picLocks noChangeAspect="1"/>
          </p:cNvPicPr>
          <p:nvPr/>
        </p:nvPicPr>
        <p:blipFill>
          <a:blip r:embed="rId3"/>
          <a:stretch>
            <a:fillRect/>
          </a:stretch>
        </p:blipFill>
        <p:spPr>
          <a:xfrm>
            <a:off x="364370" y="795339"/>
            <a:ext cx="8540146" cy="568467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884945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53078" y="633895"/>
            <a:ext cx="8719458"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Цель изучения раздела:</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познакомить с современными методами исследования Вселенной и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различными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типами телескопов;</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изучить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основные характеристики Солнца, его строение и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источники энергии</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установить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влияние Солнца на явления и процессы, происходящие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 Земле</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изучить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основные характеристики звёзд и их взаимосвязь;</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познакомить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со спектральной классификацией звёзд;</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научить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применять физические теории при объяснении процессов,</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происходящих в недрах звёзд;</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объяснить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природу белых карликов, нейтронных звёзд, пульсаров,</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чёрных дыр, новых и сверхновых звёзд;</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познакомиться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 двойными, кратными и переменными звёздами;</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установить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причины изменения блеска переменных звёзд;</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познакомиться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 эволюцией звёзд и установить, от чего зависит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жизненный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путь звезды.</a:t>
            </a:r>
          </a:p>
        </p:txBody>
      </p:sp>
      <p:sp>
        <p:nvSpPr>
          <p:cNvPr id="6" name="TextBox 5"/>
          <p:cNvSpPr txBox="1"/>
          <p:nvPr/>
        </p:nvSpPr>
        <p:spPr>
          <a:xfrm>
            <a:off x="1632080" y="3117"/>
            <a:ext cx="566212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0" i="0" u="sng"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«ЗВЁЗДНАЯ АСТРОНОМИЯ»</a:t>
            </a:r>
            <a:endParaRPr kumimoji="0" lang="ru-RU" sz="4000" b="0"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Tree>
    <p:extLst>
      <p:ext uri="{BB962C8B-B14F-4D97-AF65-F5344CB8AC3E}">
        <p14:creationId xmlns:p14="http://schemas.microsoft.com/office/powerpoint/2010/main" val="2692549916"/>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699657" y="0"/>
            <a:ext cx="4594528"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ВВЕДЕНИЕ В АСТРОНОМИЮ</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7" name="Рисунок 6"/>
          <p:cNvPicPr>
            <a:picLocks noChangeAspect="1"/>
          </p:cNvPicPr>
          <p:nvPr/>
        </p:nvPicPr>
        <p:blipFill>
          <a:blip r:embed="rId3"/>
          <a:stretch>
            <a:fillRect/>
          </a:stretch>
        </p:blipFill>
        <p:spPr>
          <a:xfrm>
            <a:off x="234043" y="726621"/>
            <a:ext cx="4191000" cy="4838700"/>
          </a:xfrm>
          <a:prstGeom prst="rect">
            <a:avLst/>
          </a:prstGeom>
          <a:ln>
            <a:noFill/>
          </a:ln>
          <a:effectLst>
            <a:outerShdw blurRad="190500" algn="tl" rotWithShape="0">
              <a:srgbClr val="000000">
                <a:alpha val="70000"/>
              </a:srgbClr>
            </a:outerShdw>
          </a:effectLst>
        </p:spPr>
      </p:pic>
      <p:pic>
        <p:nvPicPr>
          <p:cNvPr id="8" name="Рисунок 7"/>
          <p:cNvPicPr>
            <a:picLocks noChangeAspect="1"/>
          </p:cNvPicPr>
          <p:nvPr/>
        </p:nvPicPr>
        <p:blipFill>
          <a:blip r:embed="rId4"/>
          <a:stretch>
            <a:fillRect/>
          </a:stretch>
        </p:blipFill>
        <p:spPr>
          <a:xfrm>
            <a:off x="4810805" y="726621"/>
            <a:ext cx="4181475" cy="1781175"/>
          </a:xfrm>
          <a:prstGeom prst="rect">
            <a:avLst/>
          </a:prstGeom>
          <a:ln>
            <a:noFill/>
          </a:ln>
          <a:effectLst>
            <a:outerShdw blurRad="190500" algn="tl" rotWithShape="0">
              <a:srgbClr val="000000">
                <a:alpha val="70000"/>
              </a:srgbClr>
            </a:outerShdw>
          </a:effectLst>
        </p:spPr>
      </p:pic>
      <p:pic>
        <p:nvPicPr>
          <p:cNvPr id="9" name="Рисунок 8"/>
          <p:cNvPicPr>
            <a:picLocks noChangeAspect="1"/>
          </p:cNvPicPr>
          <p:nvPr/>
        </p:nvPicPr>
        <p:blipFill>
          <a:blip r:embed="rId5"/>
          <a:stretch>
            <a:fillRect/>
          </a:stretch>
        </p:blipFill>
        <p:spPr>
          <a:xfrm>
            <a:off x="4810805" y="2661330"/>
            <a:ext cx="4181475" cy="404856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25428959"/>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699657" y="0"/>
            <a:ext cx="4594528"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ВВЕДЕНИЕ В АСТРОНОМИЮ</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4" name="Рисунок 3"/>
          <p:cNvPicPr>
            <a:picLocks noChangeAspect="1"/>
          </p:cNvPicPr>
          <p:nvPr/>
        </p:nvPicPr>
        <p:blipFill>
          <a:blip r:embed="rId3"/>
          <a:stretch>
            <a:fillRect/>
          </a:stretch>
        </p:blipFill>
        <p:spPr>
          <a:xfrm>
            <a:off x="257855" y="702808"/>
            <a:ext cx="4143375" cy="3667125"/>
          </a:xfrm>
          <a:prstGeom prst="rect">
            <a:avLst/>
          </a:prstGeom>
          <a:ln>
            <a:noFill/>
          </a:ln>
          <a:effectLst>
            <a:outerShdw blurRad="190500" algn="tl" rotWithShape="0">
              <a:srgbClr val="000000">
                <a:alpha val="70000"/>
              </a:srgbClr>
            </a:outerShdw>
          </a:effectLst>
        </p:spPr>
      </p:pic>
      <p:pic>
        <p:nvPicPr>
          <p:cNvPr id="5" name="Рисунок 4"/>
          <p:cNvPicPr>
            <a:picLocks noChangeAspect="1"/>
          </p:cNvPicPr>
          <p:nvPr/>
        </p:nvPicPr>
        <p:blipFill>
          <a:blip r:embed="rId4"/>
          <a:stretch>
            <a:fillRect/>
          </a:stretch>
        </p:blipFill>
        <p:spPr>
          <a:xfrm>
            <a:off x="4700587" y="1439635"/>
            <a:ext cx="4171950" cy="49149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47734556"/>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699657" y="0"/>
            <a:ext cx="4594528"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ВВЕДЕНИЕ В АСТРОНОМИЮ</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4" name="Рисунок 3"/>
          <p:cNvPicPr>
            <a:picLocks noChangeAspect="1"/>
          </p:cNvPicPr>
          <p:nvPr/>
        </p:nvPicPr>
        <p:blipFill>
          <a:blip r:embed="rId3"/>
          <a:stretch>
            <a:fillRect/>
          </a:stretch>
        </p:blipFill>
        <p:spPr>
          <a:xfrm>
            <a:off x="321808" y="730023"/>
            <a:ext cx="8634007" cy="56054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97905734"/>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699657" y="0"/>
            <a:ext cx="4594528"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ВВЕДЕНИЕ В АСТРОНОМИЮ</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4" name="Рисунок 3"/>
          <p:cNvPicPr>
            <a:picLocks noChangeAspect="1"/>
          </p:cNvPicPr>
          <p:nvPr/>
        </p:nvPicPr>
        <p:blipFill>
          <a:blip r:embed="rId3"/>
          <a:stretch>
            <a:fillRect/>
          </a:stretch>
        </p:blipFill>
        <p:spPr>
          <a:xfrm>
            <a:off x="244248" y="704170"/>
            <a:ext cx="4105275" cy="3533775"/>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4"/>
          <a:stretch>
            <a:fillRect/>
          </a:stretch>
        </p:blipFill>
        <p:spPr>
          <a:xfrm>
            <a:off x="4795837" y="704170"/>
            <a:ext cx="4076700" cy="4019550"/>
          </a:xfrm>
          <a:prstGeom prst="rect">
            <a:avLst/>
          </a:prstGeom>
          <a:ln>
            <a:noFill/>
          </a:ln>
          <a:effectLst>
            <a:outerShdw blurRad="190500" algn="tl" rotWithShape="0">
              <a:srgbClr val="000000">
                <a:alpha val="70000"/>
              </a:srgbClr>
            </a:outerShdw>
          </a:effectLst>
        </p:spPr>
      </p:pic>
      <p:pic>
        <p:nvPicPr>
          <p:cNvPr id="6" name="Рисунок 5"/>
          <p:cNvPicPr>
            <a:picLocks noChangeAspect="1"/>
          </p:cNvPicPr>
          <p:nvPr/>
        </p:nvPicPr>
        <p:blipFill>
          <a:blip r:embed="rId5"/>
          <a:stretch>
            <a:fillRect/>
          </a:stretch>
        </p:blipFill>
        <p:spPr>
          <a:xfrm>
            <a:off x="1894794" y="1470251"/>
            <a:ext cx="4352925" cy="52673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44995211"/>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699657" y="21770"/>
            <a:ext cx="3113353"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СРЕДНЯЯ ШКОЛА</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grpSp>
        <p:nvGrpSpPr>
          <p:cNvPr id="24" name="Группа 23"/>
          <p:cNvGrpSpPr/>
          <p:nvPr/>
        </p:nvGrpSpPr>
        <p:grpSpPr>
          <a:xfrm>
            <a:off x="3209404" y="682747"/>
            <a:ext cx="2603606" cy="5062086"/>
            <a:chOff x="603064" y="682747"/>
            <a:chExt cx="2603606" cy="5062086"/>
          </a:xfrm>
        </p:grpSpPr>
        <p:grpSp>
          <p:nvGrpSpPr>
            <p:cNvPr id="6" name="Группа 5"/>
            <p:cNvGrpSpPr/>
            <p:nvPr/>
          </p:nvGrpSpPr>
          <p:grpSpPr>
            <a:xfrm>
              <a:off x="603064" y="682747"/>
              <a:ext cx="2470548" cy="2865181"/>
              <a:chOff x="505094" y="1152359"/>
              <a:chExt cx="2194563" cy="256974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094" y="1152359"/>
                <a:ext cx="1644437" cy="2222212"/>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0959" y="1468045"/>
                <a:ext cx="1638698" cy="2254054"/>
              </a:xfrm>
              <a:prstGeom prst="rect">
                <a:avLst/>
              </a:prstGeom>
              <a:ln>
                <a:noFill/>
              </a:ln>
              <a:effectLst>
                <a:outerShdw blurRad="292100" dist="139700" dir="2700000" algn="tl" rotWithShape="0">
                  <a:srgbClr val="333333">
                    <a:alpha val="65000"/>
                  </a:srgbClr>
                </a:outerShdw>
              </a:effectLst>
            </p:spPr>
          </p:pic>
        </p:grpSp>
        <p:sp>
          <p:nvSpPr>
            <p:cNvPr id="7" name="TextBox 6"/>
            <p:cNvSpPr txBox="1"/>
            <p:nvPr/>
          </p:nvSpPr>
          <p:spPr>
            <a:xfrm>
              <a:off x="603064" y="3498063"/>
              <a:ext cx="2470548" cy="400110"/>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rPr>
                <a:t>УМК «Классический»</a:t>
              </a:r>
              <a:endParaRPr kumimoji="0" lang="ru-RU"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endParaRPr>
            </a:p>
          </p:txBody>
        </p:sp>
        <p:sp>
          <p:nvSpPr>
            <p:cNvPr id="8" name="TextBox 7"/>
            <p:cNvSpPr txBox="1"/>
            <p:nvPr/>
          </p:nvSpPr>
          <p:spPr>
            <a:xfrm>
              <a:off x="608081" y="3898173"/>
              <a:ext cx="2470548" cy="1200329"/>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ФПУ:</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1.3.5.1.7.1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1.3.5.1.7.2</a:t>
              </a:r>
              <a:endParaRPr kumimoji="0" lang="ru-RU"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603064" y="5098502"/>
              <a:ext cx="26036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1"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Базовый и углубленный</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1"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уровни</a:t>
              </a:r>
              <a:endParaRPr kumimoji="0" lang="ru-RU" sz="18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13" name="Группа 12"/>
          <p:cNvGrpSpPr/>
          <p:nvPr/>
        </p:nvGrpSpPr>
        <p:grpSpPr>
          <a:xfrm>
            <a:off x="6444758" y="682747"/>
            <a:ext cx="2507813" cy="2865181"/>
            <a:chOff x="3560044" y="682747"/>
            <a:chExt cx="2507813" cy="2865181"/>
          </a:xfrm>
        </p:grpSpPr>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0044" y="682747"/>
              <a:ext cx="1821549" cy="2477698"/>
            </a:xfrm>
            <a:prstGeom prst="rect">
              <a:avLst/>
            </a:prstGeom>
          </p:spPr>
        </p:pic>
        <p:pic>
          <p:nvPicPr>
            <p:cNvPr id="12" name="Рисунок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56333" y="1070230"/>
              <a:ext cx="1811524" cy="2477698"/>
            </a:xfrm>
            <a:prstGeom prst="rect">
              <a:avLst/>
            </a:prstGeom>
          </p:spPr>
        </p:pic>
      </p:grpSp>
      <p:sp>
        <p:nvSpPr>
          <p:cNvPr id="14" name="TextBox 13"/>
          <p:cNvSpPr txBox="1"/>
          <p:nvPr/>
        </p:nvSpPr>
        <p:spPr>
          <a:xfrm>
            <a:off x="6444757" y="3535301"/>
            <a:ext cx="2507813" cy="400110"/>
          </a:xfrm>
          <a:prstGeom prst="rect">
            <a:avLst/>
          </a:prstGeom>
          <a:solidFill>
            <a:schemeClr val="accent6">
              <a:lumMod val="50000"/>
            </a:schemeClr>
          </a:solidFill>
          <a:ln>
            <a:solidFill>
              <a:schemeClr val="accent6">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rPr>
              <a:t>УМК «Профильный»</a:t>
            </a:r>
            <a:endParaRPr kumimoji="0" lang="ru-RU"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endParaRPr>
          </a:p>
        </p:txBody>
      </p:sp>
      <p:sp>
        <p:nvSpPr>
          <p:cNvPr id="15" name="TextBox 14"/>
          <p:cNvSpPr txBox="1"/>
          <p:nvPr/>
        </p:nvSpPr>
        <p:spPr>
          <a:xfrm>
            <a:off x="6444756" y="3935411"/>
            <a:ext cx="2507814" cy="1200329"/>
          </a:xfrm>
          <a:prstGeom prst="rect">
            <a:avLst/>
          </a:prstGeom>
          <a:noFill/>
          <a:ln>
            <a:solidFill>
              <a:schemeClr val="accent6">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ФПУ:</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1.3.5.2.1.1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1.3.5.2.1.2</a:t>
            </a:r>
            <a:endParaRPr kumimoji="0" lang="ru-RU"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9" name="TextBox 18"/>
          <p:cNvSpPr txBox="1"/>
          <p:nvPr/>
        </p:nvSpPr>
        <p:spPr>
          <a:xfrm>
            <a:off x="203046" y="3522044"/>
            <a:ext cx="2306537" cy="400110"/>
          </a:xfrm>
          <a:prstGeom prst="rect">
            <a:avLst/>
          </a:prstGeom>
          <a:solidFill>
            <a:srgbClr val="7030A0"/>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rPr>
              <a:t>УМК «Сферы»</a:t>
            </a:r>
            <a:endParaRPr kumimoji="0" lang="ru-RU"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endParaRPr>
          </a:p>
        </p:txBody>
      </p:sp>
      <p:grpSp>
        <p:nvGrpSpPr>
          <p:cNvPr id="18" name="Группа 17"/>
          <p:cNvGrpSpPr/>
          <p:nvPr/>
        </p:nvGrpSpPr>
        <p:grpSpPr>
          <a:xfrm>
            <a:off x="203046" y="685934"/>
            <a:ext cx="2306537" cy="2849367"/>
            <a:chOff x="3593521" y="687350"/>
            <a:chExt cx="2306537" cy="2849367"/>
          </a:xfrm>
        </p:grpSpPr>
        <p:pic>
          <p:nvPicPr>
            <p:cNvPr id="16" name="Рисунок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93521" y="687350"/>
              <a:ext cx="1891918" cy="2473095"/>
            </a:xfrm>
            <a:prstGeom prst="rect">
              <a:avLst/>
            </a:prstGeom>
          </p:spPr>
        </p:pic>
        <p:pic>
          <p:nvPicPr>
            <p:cNvPr id="17" name="Рисунок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47726" y="1070230"/>
              <a:ext cx="1852332" cy="2466487"/>
            </a:xfrm>
            <a:prstGeom prst="rect">
              <a:avLst/>
            </a:prstGeom>
          </p:spPr>
        </p:pic>
      </p:grpSp>
      <p:sp>
        <p:nvSpPr>
          <p:cNvPr id="20" name="TextBox 19"/>
          <p:cNvSpPr txBox="1"/>
          <p:nvPr/>
        </p:nvSpPr>
        <p:spPr>
          <a:xfrm>
            <a:off x="208063" y="3922455"/>
            <a:ext cx="2306538" cy="1200329"/>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ФПУ:</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1.3.5.1.1.1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1.3.5.1.1.2</a:t>
            </a:r>
            <a:endParaRPr kumimoji="0" lang="ru-RU"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21" name="TextBox 20"/>
          <p:cNvSpPr txBox="1"/>
          <p:nvPr/>
        </p:nvSpPr>
        <p:spPr>
          <a:xfrm>
            <a:off x="208064" y="5138598"/>
            <a:ext cx="230653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1"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Базовый уровень</a:t>
            </a:r>
            <a:endParaRPr kumimoji="0" lang="ru-RU" sz="18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22" name="TextBox 21"/>
          <p:cNvSpPr txBox="1"/>
          <p:nvPr/>
        </p:nvSpPr>
        <p:spPr>
          <a:xfrm>
            <a:off x="6444755" y="5138598"/>
            <a:ext cx="250781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1"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Профильный уровень</a:t>
            </a:r>
            <a:endParaRPr kumimoji="0" lang="ru-RU" sz="18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27" name="TextBox 26"/>
          <p:cNvSpPr txBox="1"/>
          <p:nvPr/>
        </p:nvSpPr>
        <p:spPr>
          <a:xfrm>
            <a:off x="120094" y="5622973"/>
            <a:ext cx="491512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rgbClr val="C00000"/>
                </a:solidFill>
                <a:effectLst/>
                <a:uLnTx/>
                <a:uFillTx/>
                <a:latin typeface="Impact" panose="020B0806030902050204" pitchFamily="34" charset="0"/>
                <a:ea typeface="+mn-ea"/>
                <a:cs typeface="+mn-cs"/>
              </a:rPr>
              <a:t>Подходит для общеобразовательных классов,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rgbClr val="C00000"/>
                </a:solidFill>
                <a:effectLst/>
                <a:uLnTx/>
                <a:uFillTx/>
                <a:latin typeface="Impact" panose="020B0806030902050204" pitchFamily="34" charset="0"/>
                <a:ea typeface="+mn-ea"/>
                <a:cs typeface="+mn-cs"/>
              </a:rPr>
              <a:t>классов гуманитарной направленности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rgbClr val="C00000"/>
                </a:solidFill>
                <a:effectLst/>
                <a:uLnTx/>
                <a:uFillTx/>
                <a:latin typeface="Impact" panose="020B0806030902050204" pitchFamily="34" charset="0"/>
                <a:ea typeface="+mn-ea"/>
                <a:cs typeface="+mn-cs"/>
              </a:rPr>
              <a:t>в которых сохранилась физика как предмет</a:t>
            </a:r>
            <a:endParaRPr kumimoji="0" lang="ru-RU" sz="1800" b="0" i="0" u="none" strike="noStrike" kern="1200" cap="none" spc="0" normalizeH="0" baseline="0" noProof="0" dirty="0">
              <a:ln>
                <a:noFill/>
              </a:ln>
              <a:solidFill>
                <a:srgbClr val="C00000"/>
              </a:solidFill>
              <a:effectLst/>
              <a:uLnTx/>
              <a:uFillTx/>
              <a:latin typeface="Impact" panose="020B0806030902050204" pitchFamily="34" charset="0"/>
              <a:ea typeface="+mn-ea"/>
              <a:cs typeface="+mn-cs"/>
            </a:endParaRPr>
          </a:p>
        </p:txBody>
      </p:sp>
      <p:sp>
        <p:nvSpPr>
          <p:cNvPr id="28" name="TextBox 27"/>
          <p:cNvSpPr txBox="1"/>
          <p:nvPr/>
        </p:nvSpPr>
        <p:spPr>
          <a:xfrm>
            <a:off x="5060643" y="5622973"/>
            <a:ext cx="389192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rgbClr val="4472C4">
                    <a:lumMod val="50000"/>
                  </a:srgbClr>
                </a:solidFill>
                <a:effectLst>
                  <a:outerShdw blurRad="38100" dist="38100" dir="2700000" algn="tl">
                    <a:srgbClr val="000000">
                      <a:alpha val="43137"/>
                    </a:srgbClr>
                  </a:outerShdw>
                </a:effectLst>
                <a:uLnTx/>
                <a:uFillTx/>
                <a:latin typeface="Impact" panose="020B0806030902050204" pitchFamily="34" charset="0"/>
                <a:ea typeface="+mn-ea"/>
                <a:cs typeface="+mn-cs"/>
              </a:rPr>
              <a:t>Подходит для профильных классов и классов с расширением часов (физико-технологический профиль)</a:t>
            </a:r>
            <a:endParaRPr kumimoji="0" lang="ru-RU" sz="1800" b="0" i="0" u="none" strike="noStrike" kern="1200" cap="none" spc="0" normalizeH="0" baseline="0" noProof="0" dirty="0">
              <a:ln>
                <a:noFill/>
              </a:ln>
              <a:solidFill>
                <a:srgbClr val="4472C4">
                  <a:lumMod val="50000"/>
                </a:srgbClr>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Tree>
    <p:extLst>
      <p:ext uri="{BB962C8B-B14F-4D97-AF65-F5344CB8AC3E}">
        <p14:creationId xmlns:p14="http://schemas.microsoft.com/office/powerpoint/2010/main" val="2481670340"/>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461657" y="49867"/>
            <a:ext cx="2250937" cy="523220"/>
          </a:xfrm>
          <a:prstGeom prst="rect">
            <a:avLst/>
          </a:prstGeom>
          <a:solidFill>
            <a:srgbClr val="7030A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УМК «Сферы»</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grpSp>
        <p:nvGrpSpPr>
          <p:cNvPr id="6" name="Группа 5"/>
          <p:cNvGrpSpPr/>
          <p:nvPr/>
        </p:nvGrpSpPr>
        <p:grpSpPr>
          <a:xfrm>
            <a:off x="205737" y="188572"/>
            <a:ext cx="2320549" cy="2634343"/>
            <a:chOff x="205737" y="188572"/>
            <a:chExt cx="2320549" cy="2634343"/>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37" y="188572"/>
              <a:ext cx="1721119" cy="2249828"/>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665" y="573087"/>
              <a:ext cx="1689621" cy="2249828"/>
            </a:xfrm>
            <a:prstGeom prst="rect">
              <a:avLst/>
            </a:prstGeom>
            <a:ln>
              <a:noFill/>
            </a:ln>
            <a:effectLst>
              <a:outerShdw blurRad="292100" dist="139700" dir="2700000" algn="tl" rotWithShape="0">
                <a:srgbClr val="333333">
                  <a:alpha val="65000"/>
                </a:srgbClr>
              </a:outerShdw>
            </a:effectLst>
          </p:spPr>
        </p:pic>
      </p:grpSp>
      <p:sp>
        <p:nvSpPr>
          <p:cNvPr id="8" name="TextBox 7"/>
          <p:cNvSpPr txBox="1"/>
          <p:nvPr/>
        </p:nvSpPr>
        <p:spPr>
          <a:xfrm>
            <a:off x="2882051" y="573087"/>
            <a:ext cx="3866571"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Авторский коллектив: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Белага Виктория Владимировна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Панебратцев</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Юрий Анатольевич</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Ломаченков</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Иван Алексеевич</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4906582" y="1976735"/>
            <a:ext cx="283122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7030A0"/>
                </a:solidFill>
                <a:effectLst>
                  <a:outerShdw blurRad="38100" dist="38100" dir="2700000" algn="tl">
                    <a:srgbClr val="000000">
                      <a:alpha val="43137"/>
                    </a:srgbClr>
                  </a:outerShdw>
                </a:effectLst>
                <a:uLnTx/>
                <a:uFillTx/>
                <a:latin typeface="Impact" panose="020B0806030902050204" pitchFamily="34" charset="0"/>
                <a:ea typeface="+mn-ea"/>
                <a:cs typeface="+mn-cs"/>
              </a:rPr>
              <a:t>ПРЕИМУЩЕСТВА УМК:</a:t>
            </a:r>
            <a:endParaRPr kumimoji="0" lang="ru-RU" sz="24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10" name="TextBox 9"/>
          <p:cNvSpPr txBox="1"/>
          <p:nvPr/>
        </p:nvSpPr>
        <p:spPr>
          <a:xfrm>
            <a:off x="4211629" y="2495944"/>
            <a:ext cx="463845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Яркость</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Материал преподносится в яркой, понятной ученику форме</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4211629" y="3419274"/>
            <a:ext cx="4638457"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a:t>
            </a:r>
            <a:r>
              <a:rPr kumimoji="0" lang="ru-RU"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Разворот учебника – рабочий стол ученика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 развороте параграфа помимо основного текста находится весь сопутствующий материал (изображения, комментарии, блок-схемы)</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5" name="Рисунок 14"/>
          <p:cNvPicPr>
            <a:picLocks noChangeAspect="1"/>
          </p:cNvPicPr>
          <p:nvPr/>
        </p:nvPicPr>
        <p:blipFill>
          <a:blip r:embed="rId5"/>
          <a:stretch>
            <a:fillRect/>
          </a:stretch>
        </p:blipFill>
        <p:spPr>
          <a:xfrm>
            <a:off x="97971" y="2956814"/>
            <a:ext cx="4026169" cy="2679246"/>
          </a:xfrm>
          <a:prstGeom prst="rect">
            <a:avLst/>
          </a:prstGeom>
          <a:ln>
            <a:noFill/>
          </a:ln>
          <a:effectLst>
            <a:outerShdw blurRad="292100" dist="139700" dir="2700000" algn="tl" rotWithShape="0">
              <a:srgbClr val="333333">
                <a:alpha val="65000"/>
              </a:srgbClr>
            </a:outerShdw>
          </a:effectLst>
        </p:spPr>
      </p:pic>
      <p:pic>
        <p:nvPicPr>
          <p:cNvPr id="16" name="Рисунок 15"/>
          <p:cNvPicPr>
            <a:picLocks noChangeAspect="1"/>
          </p:cNvPicPr>
          <p:nvPr/>
        </p:nvPicPr>
        <p:blipFill>
          <a:blip r:embed="rId6"/>
          <a:stretch>
            <a:fillRect/>
          </a:stretch>
        </p:blipFill>
        <p:spPr>
          <a:xfrm>
            <a:off x="53924" y="4702592"/>
            <a:ext cx="1628775" cy="16478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7" name="Рисунок 16"/>
          <p:cNvPicPr>
            <a:picLocks noChangeAspect="1"/>
          </p:cNvPicPr>
          <p:nvPr/>
        </p:nvPicPr>
        <p:blipFill>
          <a:blip r:embed="rId7"/>
          <a:stretch>
            <a:fillRect/>
          </a:stretch>
        </p:blipFill>
        <p:spPr>
          <a:xfrm>
            <a:off x="1512089" y="5342131"/>
            <a:ext cx="2847975" cy="895350"/>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4360064" y="5056417"/>
            <a:ext cx="45775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 </a:t>
            </a: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Решение задач на страницах учебника</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9" name="TextBox 18"/>
          <p:cNvSpPr txBox="1"/>
          <p:nvPr/>
        </p:nvSpPr>
        <p:spPr>
          <a:xfrm>
            <a:off x="4360064" y="5639322"/>
            <a:ext cx="45775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учебнике приводится пример решения задач по выбранным темам</a:t>
            </a:r>
            <a:endParaRPr kumimoji="0" lang="ru-RU" sz="20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24121728"/>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461657" y="49867"/>
            <a:ext cx="2250937" cy="523220"/>
          </a:xfrm>
          <a:prstGeom prst="rect">
            <a:avLst/>
          </a:prstGeom>
          <a:solidFill>
            <a:srgbClr val="7030A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УМК «Сферы»</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grpSp>
        <p:nvGrpSpPr>
          <p:cNvPr id="6" name="Группа 5"/>
          <p:cNvGrpSpPr/>
          <p:nvPr/>
        </p:nvGrpSpPr>
        <p:grpSpPr>
          <a:xfrm>
            <a:off x="205737" y="188572"/>
            <a:ext cx="2320549" cy="2634343"/>
            <a:chOff x="205737" y="188572"/>
            <a:chExt cx="2320549" cy="2634343"/>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37" y="188572"/>
              <a:ext cx="1721119" cy="2249828"/>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665" y="573087"/>
              <a:ext cx="1689621" cy="2249828"/>
            </a:xfrm>
            <a:prstGeom prst="rect">
              <a:avLst/>
            </a:prstGeom>
            <a:ln>
              <a:noFill/>
            </a:ln>
            <a:effectLst>
              <a:outerShdw blurRad="292100" dist="139700" dir="2700000" algn="tl" rotWithShape="0">
                <a:srgbClr val="333333">
                  <a:alpha val="65000"/>
                </a:srgbClr>
              </a:outerShdw>
            </a:effectLst>
          </p:spPr>
        </p:pic>
      </p:grpSp>
      <p:sp>
        <p:nvSpPr>
          <p:cNvPr id="8" name="TextBox 7"/>
          <p:cNvSpPr txBox="1"/>
          <p:nvPr/>
        </p:nvSpPr>
        <p:spPr>
          <a:xfrm>
            <a:off x="2882051" y="573087"/>
            <a:ext cx="3866571"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Авторский коллектив: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Белага Виктория Владимировна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Панебратцев</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Юрий Анатольевич</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Ломаченков</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Иван Алексеевич</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7" name="Рисунок 6"/>
          <p:cNvPicPr>
            <a:picLocks noChangeAspect="1"/>
          </p:cNvPicPr>
          <p:nvPr/>
        </p:nvPicPr>
        <p:blipFill>
          <a:blip r:embed="rId5"/>
          <a:stretch>
            <a:fillRect/>
          </a:stretch>
        </p:blipFill>
        <p:spPr>
          <a:xfrm>
            <a:off x="124740" y="2961620"/>
            <a:ext cx="4020175" cy="2665551"/>
          </a:xfrm>
          <a:prstGeom prst="rect">
            <a:avLst/>
          </a:prstGeom>
          <a:ln>
            <a:noFill/>
          </a:ln>
          <a:effectLst>
            <a:outerShdw blurRad="292100" dist="139700" dir="2700000" algn="tl" rotWithShape="0">
              <a:srgbClr val="333333">
                <a:alpha val="65000"/>
              </a:srgbClr>
            </a:outerShdw>
          </a:effectLst>
        </p:spPr>
      </p:pic>
      <p:pic>
        <p:nvPicPr>
          <p:cNvPr id="9" name="Рисунок 8"/>
          <p:cNvPicPr>
            <a:picLocks noChangeAspect="1"/>
          </p:cNvPicPr>
          <p:nvPr/>
        </p:nvPicPr>
        <p:blipFill>
          <a:blip r:embed="rId6"/>
          <a:stretch>
            <a:fillRect/>
          </a:stretch>
        </p:blipFill>
        <p:spPr>
          <a:xfrm>
            <a:off x="0" y="5251305"/>
            <a:ext cx="2144486" cy="89908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 name="Рисунок 9"/>
          <p:cNvPicPr>
            <a:picLocks noChangeAspect="1"/>
          </p:cNvPicPr>
          <p:nvPr/>
        </p:nvPicPr>
        <p:blipFill>
          <a:blip r:embed="rId7"/>
          <a:stretch>
            <a:fillRect/>
          </a:stretch>
        </p:blipFill>
        <p:spPr>
          <a:xfrm>
            <a:off x="2187170" y="5312846"/>
            <a:ext cx="1957745" cy="717840"/>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4418457" y="2635217"/>
            <a:ext cx="463845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4</a:t>
            </a:r>
            <a:r>
              <a:rPr kumimoji="0" lang="ru-RU"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Контекстное содержание</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Раскрыто применение физического явления или величины с точки зрения практики</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4418457" y="3558547"/>
            <a:ext cx="463845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5. Межпредметные связи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 изложении материала активизируются и формируются </a:t>
            </a:r>
            <a:r>
              <a:rPr kumimoji="0" lang="ru-RU" sz="1800" b="0" i="1"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межпредметные</a:t>
            </a: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связи физики с остальными науками</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p:nvPr/>
        </p:nvSpPr>
        <p:spPr>
          <a:xfrm>
            <a:off x="4418456" y="4758876"/>
            <a:ext cx="463845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6. Преемственность</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Учебная линия продолжает курс физики основной школы</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4" name="TextBox 13"/>
          <p:cNvSpPr txBox="1"/>
          <p:nvPr/>
        </p:nvSpPr>
        <p:spPr>
          <a:xfrm>
            <a:off x="4418456" y="1976735"/>
            <a:ext cx="283122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7030A0"/>
                </a:solidFill>
                <a:effectLst>
                  <a:outerShdw blurRad="38100" dist="38100" dir="2700000" algn="tl">
                    <a:srgbClr val="000000">
                      <a:alpha val="43137"/>
                    </a:srgbClr>
                  </a:outerShdw>
                </a:effectLst>
                <a:uLnTx/>
                <a:uFillTx/>
                <a:latin typeface="Impact" panose="020B0806030902050204" pitchFamily="34" charset="0"/>
                <a:ea typeface="+mn-ea"/>
                <a:cs typeface="+mn-cs"/>
              </a:rPr>
              <a:t>ПРЕИМУЩЕСТВА УМК:</a:t>
            </a:r>
            <a:endParaRPr kumimoji="0" lang="ru-RU" sz="24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Tree>
    <p:extLst>
      <p:ext uri="{BB962C8B-B14F-4D97-AF65-F5344CB8AC3E}">
        <p14:creationId xmlns:p14="http://schemas.microsoft.com/office/powerpoint/2010/main" val="2621233031"/>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461657" y="49867"/>
            <a:ext cx="2250937" cy="523220"/>
          </a:xfrm>
          <a:prstGeom prst="rect">
            <a:avLst/>
          </a:prstGeom>
          <a:solidFill>
            <a:srgbClr val="7030A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УМК «Сферы»</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grpSp>
        <p:nvGrpSpPr>
          <p:cNvPr id="6" name="Группа 5"/>
          <p:cNvGrpSpPr/>
          <p:nvPr/>
        </p:nvGrpSpPr>
        <p:grpSpPr>
          <a:xfrm>
            <a:off x="205737" y="188572"/>
            <a:ext cx="2320549" cy="2634343"/>
            <a:chOff x="205737" y="188572"/>
            <a:chExt cx="2320549" cy="2634343"/>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37" y="188572"/>
              <a:ext cx="1721119" cy="2249828"/>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665" y="573087"/>
              <a:ext cx="1689621" cy="2249828"/>
            </a:xfrm>
            <a:prstGeom prst="rect">
              <a:avLst/>
            </a:prstGeom>
            <a:ln>
              <a:noFill/>
            </a:ln>
            <a:effectLst>
              <a:outerShdw blurRad="292100" dist="139700" dir="2700000" algn="tl" rotWithShape="0">
                <a:srgbClr val="333333">
                  <a:alpha val="65000"/>
                </a:srgbClr>
              </a:outerShdw>
            </a:effectLst>
          </p:spPr>
        </p:pic>
      </p:grpSp>
      <p:sp>
        <p:nvSpPr>
          <p:cNvPr id="8" name="TextBox 7"/>
          <p:cNvSpPr txBox="1"/>
          <p:nvPr/>
        </p:nvSpPr>
        <p:spPr>
          <a:xfrm>
            <a:off x="2882051" y="573087"/>
            <a:ext cx="3866571"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Авторский коллектив: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Белага Виктория Владимировна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Панебратцев</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Юрий Анатольевич</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Ломаченков</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Иван Алексеевич</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4587125" y="1973124"/>
            <a:ext cx="206979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rgbClr val="7030A0"/>
                </a:solidFill>
                <a:effectLst>
                  <a:outerShdw blurRad="38100" dist="38100" dir="2700000" algn="tl">
                    <a:srgbClr val="000000">
                      <a:alpha val="43137"/>
                    </a:srgbClr>
                  </a:outerShdw>
                </a:effectLst>
                <a:uLnTx/>
                <a:uFillTx/>
                <a:latin typeface="Impact" panose="020B0806030902050204" pitchFamily="34" charset="0"/>
                <a:ea typeface="+mn-ea"/>
                <a:cs typeface="+mn-cs"/>
              </a:rPr>
              <a:t>СОСТАВ УМК:</a:t>
            </a:r>
            <a:endParaRPr kumimoji="0" lang="ru-RU" sz="28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9" name="TextBox 8"/>
          <p:cNvSpPr txBox="1"/>
          <p:nvPr/>
        </p:nvSpPr>
        <p:spPr>
          <a:xfrm>
            <a:off x="2980023" y="2496344"/>
            <a:ext cx="4626428" cy="132343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none" strike="noStrike" kern="1200" cap="none" spc="0" normalizeH="0" baseline="0" noProof="0" dirty="0" smtClean="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Учебник + ЭФУ</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none" strike="noStrike" kern="1200" cap="none" spc="0" normalizeH="0" baseline="0" noProof="0" dirty="0" smtClean="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Методические рекомендации</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none" strike="noStrike" kern="1200" cap="none" spc="0" normalizeH="0" baseline="0" noProof="0" dirty="0" smtClean="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Поурочные разработки</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none" strike="noStrike" kern="1200" cap="none" spc="0" normalizeH="0" baseline="0" noProof="0" dirty="0" smtClean="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Задачник </a:t>
            </a:r>
            <a:r>
              <a:rPr kumimoji="0" lang="ru-RU" sz="2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(август 2019)</a:t>
            </a:r>
            <a:endParaRPr kumimoji="0" lang="ru-RU"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7689" y="3995056"/>
            <a:ext cx="1837225" cy="2721815"/>
          </a:xfrm>
          <a:prstGeom prst="rect">
            <a:avLst/>
          </a:prstGeom>
          <a:ln>
            <a:noFill/>
          </a:ln>
          <a:effectLst>
            <a:outerShdw blurRad="292100" dist="139700" dir="2700000" algn="tl" rotWithShape="0">
              <a:srgbClr val="333333">
                <a:alpha val="65000"/>
              </a:srgbClr>
            </a:outerShdw>
          </a:effectLst>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5363" y="3080656"/>
            <a:ext cx="2260923" cy="2970990"/>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4587125" y="3973671"/>
            <a:ext cx="4410119"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rPr>
              <a:t>ПОУРОЧНОЕ ТЕМАТИЧЕСКОЕ ПЛАНИРОВАНИЕ ДОСТУПНО ДЛЯ СКАЧИВАНИЯ НА САЙТЕ ИЗДАТЕЛЬСТВА</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7"/>
              </a:rPr>
              <a:t>http://www.prosv.ru</a:t>
            </a:r>
            <a:endParaRPr kumimoji="0" lang="en-US" sz="2400" b="0" i="1"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38839660"/>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928256" y="56897"/>
            <a:ext cx="3387466" cy="523220"/>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УМК «Классический»</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grpSp>
        <p:nvGrpSpPr>
          <p:cNvPr id="6" name="Группа 5"/>
          <p:cNvGrpSpPr/>
          <p:nvPr/>
        </p:nvGrpSpPr>
        <p:grpSpPr>
          <a:xfrm>
            <a:off x="124094" y="155222"/>
            <a:ext cx="2395847" cy="2990751"/>
            <a:chOff x="124094" y="155222"/>
            <a:chExt cx="2395847" cy="2990751"/>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094" y="155222"/>
              <a:ext cx="1713719" cy="2315836"/>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328" y="830137"/>
              <a:ext cx="1683613" cy="2315836"/>
            </a:xfrm>
            <a:prstGeom prst="rect">
              <a:avLst/>
            </a:prstGeom>
            <a:ln>
              <a:noFill/>
            </a:ln>
            <a:effectLst>
              <a:outerShdw blurRad="292100" dist="139700" dir="2700000" algn="tl" rotWithShape="0">
                <a:srgbClr val="333333">
                  <a:alpha val="65000"/>
                </a:srgbClr>
              </a:outerShdw>
            </a:effectLst>
          </p:spPr>
        </p:pic>
      </p:grpSp>
      <p:sp>
        <p:nvSpPr>
          <p:cNvPr id="7" name="TextBox 6"/>
          <p:cNvSpPr txBox="1"/>
          <p:nvPr/>
        </p:nvSpPr>
        <p:spPr>
          <a:xfrm>
            <a:off x="2550047" y="580117"/>
            <a:ext cx="5446299" cy="16312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Авторы: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Борис Борисович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Буховцев</a:t>
            </a:r>
            <a:endPar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Григорий Яковлевич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Мякишев</a:t>
            </a:r>
            <a:endPar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Николай Николаевич Сотский (10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кл</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Виктор Максимович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Чаругин</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(11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кл</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под ред.: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Наталия Андреевна Парфентьева</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3578526" y="2101486"/>
            <a:ext cx="49616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ОСНОВНЫЕ ПРЕИМУЩЕСТВА УМК:</a:t>
            </a:r>
            <a:endParaRPr kumimoji="0" lang="ru-RU" sz="28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9" name="TextBox 8"/>
          <p:cNvSpPr txBox="1"/>
          <p:nvPr/>
        </p:nvSpPr>
        <p:spPr>
          <a:xfrm>
            <a:off x="3016505" y="2543545"/>
            <a:ext cx="579934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Хорошо знакомый классический курс физики</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3154309" y="2888499"/>
            <a:ext cx="55628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Известный классический курс физики, содержащий современные тенденции к физическому образованию.</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4121662" y="3504608"/>
            <a:ext cx="48894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a:t>
            </a: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Большое количество материала для отработки</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4121662" y="4212494"/>
            <a:ext cx="469418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Задачи содержатся в конце каждой главы. В приложении программные лабораторные работы</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p:nvPr/>
        </p:nvSpPr>
        <p:spPr>
          <a:xfrm>
            <a:off x="4121662" y="5075307"/>
            <a:ext cx="342657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 Многофункциональность</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5" name="TextBox 14"/>
          <p:cNvSpPr txBox="1"/>
          <p:nvPr/>
        </p:nvSpPr>
        <p:spPr>
          <a:xfrm>
            <a:off x="4121662" y="5410691"/>
            <a:ext cx="469418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Учебник может применяться не только в общеобразовательных классах, но и в классах с углубленным изучением физики.</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6" name="Рисунок 15"/>
          <p:cNvPicPr>
            <a:picLocks noChangeAspect="1"/>
          </p:cNvPicPr>
          <p:nvPr/>
        </p:nvPicPr>
        <p:blipFill>
          <a:blip r:embed="rId5"/>
          <a:stretch>
            <a:fillRect/>
          </a:stretch>
        </p:blipFill>
        <p:spPr>
          <a:xfrm>
            <a:off x="92055" y="3534830"/>
            <a:ext cx="3834343" cy="2587727"/>
          </a:xfrm>
          <a:prstGeom prst="rect">
            <a:avLst/>
          </a:prstGeom>
          <a:ln>
            <a:noFill/>
          </a:ln>
          <a:effectLst>
            <a:outerShdw blurRad="292100" dist="139700" dir="2700000" algn="tl" rotWithShape="0">
              <a:srgbClr val="333333">
                <a:alpha val="65000"/>
              </a:srgbClr>
            </a:outerShdw>
          </a:effectLst>
        </p:spPr>
      </p:pic>
      <p:pic>
        <p:nvPicPr>
          <p:cNvPr id="17" name="Рисунок 16"/>
          <p:cNvPicPr>
            <a:picLocks noChangeAspect="1"/>
          </p:cNvPicPr>
          <p:nvPr/>
        </p:nvPicPr>
        <p:blipFill>
          <a:blip r:embed="rId6"/>
          <a:stretch>
            <a:fillRect/>
          </a:stretch>
        </p:blipFill>
        <p:spPr>
          <a:xfrm>
            <a:off x="-103209" y="5700689"/>
            <a:ext cx="2928256" cy="84373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775577210"/>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928256" y="56897"/>
            <a:ext cx="3387466" cy="523220"/>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УМК «Классический»</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grpSp>
        <p:nvGrpSpPr>
          <p:cNvPr id="6" name="Группа 5"/>
          <p:cNvGrpSpPr/>
          <p:nvPr/>
        </p:nvGrpSpPr>
        <p:grpSpPr>
          <a:xfrm>
            <a:off x="124094" y="155222"/>
            <a:ext cx="2395847" cy="2990751"/>
            <a:chOff x="124094" y="155222"/>
            <a:chExt cx="2395847" cy="2990751"/>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094" y="155222"/>
              <a:ext cx="1713719" cy="2315836"/>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328" y="830137"/>
              <a:ext cx="1683613" cy="2315836"/>
            </a:xfrm>
            <a:prstGeom prst="rect">
              <a:avLst/>
            </a:prstGeom>
            <a:ln>
              <a:noFill/>
            </a:ln>
            <a:effectLst>
              <a:outerShdw blurRad="292100" dist="139700" dir="2700000" algn="tl" rotWithShape="0">
                <a:srgbClr val="333333">
                  <a:alpha val="65000"/>
                </a:srgbClr>
              </a:outerShdw>
            </a:effectLst>
          </p:spPr>
        </p:pic>
      </p:grpSp>
      <p:sp>
        <p:nvSpPr>
          <p:cNvPr id="7" name="TextBox 6"/>
          <p:cNvSpPr txBox="1"/>
          <p:nvPr/>
        </p:nvSpPr>
        <p:spPr>
          <a:xfrm>
            <a:off x="2550047" y="580117"/>
            <a:ext cx="5446299" cy="16312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Авторы: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Борис Борисович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Буховцев</a:t>
            </a:r>
            <a:endPar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Григорий Яковлевич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Мякишев</a:t>
            </a:r>
            <a:endPar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Николай Николаевич Сотский (10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кл</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Виктор Максимович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Чаругин</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(11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кл</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под ред.: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Наталия Андреевна Парфентьева</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3578526" y="2101486"/>
            <a:ext cx="49616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ОСНОВНЫЕ ПРЕИМУЩЕСТВА УМК:</a:t>
            </a:r>
            <a:endParaRPr kumimoji="0" lang="ru-RU" sz="28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9" name="TextBox 8"/>
          <p:cNvSpPr txBox="1"/>
          <p:nvPr/>
        </p:nvSpPr>
        <p:spPr>
          <a:xfrm>
            <a:off x="4448488" y="3072485"/>
            <a:ext cx="4608757"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5. </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Межпредметные связи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 изложении материала активизируются и формируются </a:t>
            </a:r>
            <a:r>
              <a:rPr kumimoji="0" lang="ru-RU" sz="1800" b="0"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межпредметные</a:t>
            </a:r>
            <a:r>
              <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связи физики с остальными </a:t>
            </a: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науками.</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3167742" y="2471058"/>
            <a:ext cx="5562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4. Систематическая работа с понятийным аппаратом </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4448488" y="5564630"/>
            <a:ext cx="4608757"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7. Преемственность</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Метод изложения учащимся известен из курса физики по УМК С.В Громова и Н.А Родиной</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4448488" y="4302746"/>
            <a:ext cx="4281854"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6</a:t>
            </a: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Разбор задач на страницах параграфа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Разбор задач производится непосредственно в тексте параграфа.</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3" name="Рисунок 12"/>
          <p:cNvPicPr>
            <a:picLocks noChangeAspect="1"/>
          </p:cNvPicPr>
          <p:nvPr/>
        </p:nvPicPr>
        <p:blipFill>
          <a:blip r:embed="rId5"/>
          <a:stretch>
            <a:fillRect/>
          </a:stretch>
        </p:blipFill>
        <p:spPr>
          <a:xfrm>
            <a:off x="138335" y="3315106"/>
            <a:ext cx="4183716" cy="2751048"/>
          </a:xfrm>
          <a:prstGeom prst="rect">
            <a:avLst/>
          </a:prstGeom>
          <a:ln>
            <a:noFill/>
          </a:ln>
          <a:effectLst>
            <a:outerShdw blurRad="292100" dist="139700" dir="2700000" algn="tl" rotWithShape="0">
              <a:srgbClr val="333333">
                <a:alpha val="65000"/>
              </a:srgbClr>
            </a:outerShdw>
          </a:effectLst>
        </p:spPr>
      </p:pic>
      <p:pic>
        <p:nvPicPr>
          <p:cNvPr id="14" name="Рисунок 13"/>
          <p:cNvPicPr>
            <a:picLocks noChangeAspect="1"/>
          </p:cNvPicPr>
          <p:nvPr/>
        </p:nvPicPr>
        <p:blipFill>
          <a:blip r:embed="rId6"/>
          <a:stretch>
            <a:fillRect/>
          </a:stretch>
        </p:blipFill>
        <p:spPr>
          <a:xfrm>
            <a:off x="163430" y="5620653"/>
            <a:ext cx="3029407" cy="89100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7870181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632080" y="3117"/>
            <a:ext cx="566212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0" i="0" u="sng"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«ЗВЁЗДНАЯ АСТРОНОМИЯ»</a:t>
            </a:r>
            <a:endParaRPr kumimoji="0" lang="ru-RU" sz="4000" b="0"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3" name="Прямоугольник 2"/>
          <p:cNvSpPr/>
          <p:nvPr/>
        </p:nvSpPr>
        <p:spPr>
          <a:xfrm>
            <a:off x="250370" y="711003"/>
            <a:ext cx="9056915" cy="58785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Планируемые результаты обучения учащегося: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знает, какие методы используют астрономы для исследования Вселенной;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описывает принцип действия оптического телескопа;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формулирует определения характеристик телескопа: светосила, </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увеличение</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разрешающая способность, оптическая мощь;</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знает основные характеристики Солнца, его строение и источники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энергии;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приводит примеры влияния солнечной активности на явления и </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процессы</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происходящие на Земле;</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знает основные характеристики звёзд;</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использует диаграмму «спектр—светимость» для объяснения </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взаимосвязи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характеристик звёзд;</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использует законы физики для объяснения равновесия звёзд, </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описания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источников энергии звёзд;</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знает, какие физические характеристики звёзд определяют их спектр</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 эволюцию;</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описывает эволюцию звёзд разной массы, используя диаграмму</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«спектр—светимость»;</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объясняет природу белых карликов, нейтронных звёзд, пульсаров,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чёрных дыр, новых и сверхновых звёзд;</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знает определения двойных и кратных звёзд;</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объясняет причины изменения блеска переменных звёзд;</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объясняет происхождение химических элементов в процессе эволюции звёзд;</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приводит доказательства единства вещества в космосе и на Земле;</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оценивает возраст звёздных скоплений по диаграмме «спектр—светимость».</a:t>
            </a:r>
          </a:p>
        </p:txBody>
      </p:sp>
    </p:spTree>
    <p:extLst>
      <p:ext uri="{BB962C8B-B14F-4D97-AF65-F5344CB8AC3E}">
        <p14:creationId xmlns:p14="http://schemas.microsoft.com/office/powerpoint/2010/main" val="4167291602"/>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928256" y="56897"/>
            <a:ext cx="3387466" cy="523220"/>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УМК «Классический»</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grpSp>
        <p:nvGrpSpPr>
          <p:cNvPr id="6" name="Группа 5"/>
          <p:cNvGrpSpPr/>
          <p:nvPr/>
        </p:nvGrpSpPr>
        <p:grpSpPr>
          <a:xfrm>
            <a:off x="124094" y="155222"/>
            <a:ext cx="2395847" cy="2990751"/>
            <a:chOff x="124094" y="155222"/>
            <a:chExt cx="2395847" cy="2990751"/>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094" y="155222"/>
              <a:ext cx="1713719" cy="2315836"/>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328" y="830137"/>
              <a:ext cx="1683613" cy="2315836"/>
            </a:xfrm>
            <a:prstGeom prst="rect">
              <a:avLst/>
            </a:prstGeom>
            <a:ln>
              <a:noFill/>
            </a:ln>
            <a:effectLst>
              <a:outerShdw blurRad="292100" dist="139700" dir="2700000" algn="tl" rotWithShape="0">
                <a:srgbClr val="333333">
                  <a:alpha val="65000"/>
                </a:srgbClr>
              </a:outerShdw>
            </a:effectLst>
          </p:spPr>
        </p:pic>
      </p:grpSp>
      <p:sp>
        <p:nvSpPr>
          <p:cNvPr id="7" name="TextBox 6"/>
          <p:cNvSpPr txBox="1"/>
          <p:nvPr/>
        </p:nvSpPr>
        <p:spPr>
          <a:xfrm>
            <a:off x="2550047" y="580117"/>
            <a:ext cx="5446299" cy="16312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Авторы: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Борис Борисович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Буховцев</a:t>
            </a:r>
            <a:endPar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Григорий Яковлевич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Мякишев</a:t>
            </a:r>
            <a:endPar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Николай Николаевич Сотский (10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кл</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Виктор Максимович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Чаругин</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(11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кл</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под ред.: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Наталия Андреевна Парфентьева</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4398532" y="2108320"/>
            <a:ext cx="206979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СОСТАВ УМК:</a:t>
            </a:r>
            <a:endParaRPr kumimoji="0" lang="ru-RU" sz="28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9" name="TextBox 8"/>
          <p:cNvSpPr txBox="1"/>
          <p:nvPr/>
        </p:nvSpPr>
        <p:spPr>
          <a:xfrm>
            <a:off x="2688768" y="2460071"/>
            <a:ext cx="5489323" cy="1938992"/>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Учебник + ЭФУ</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Тетрадь для практических работ</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Рабочие программы</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Поурочные методические рекомендации</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Электронное приложение</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Самостоятельные и контрольные работы</a:t>
            </a:r>
          </a:p>
        </p:txBody>
      </p:sp>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093" y="3267938"/>
            <a:ext cx="1713719" cy="2750753"/>
          </a:xfrm>
          <a:prstGeom prst="rect">
            <a:avLst/>
          </a:prstGeom>
          <a:ln>
            <a:noFill/>
          </a:ln>
          <a:effectLst>
            <a:outerShdw blurRad="292100" dist="139700" dir="2700000" algn="tl" rotWithShape="0">
              <a:srgbClr val="333333">
                <a:alpha val="65000"/>
              </a:srgbClr>
            </a:outerShdw>
          </a:effectLst>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1274" y="4282326"/>
            <a:ext cx="1713719" cy="2347560"/>
          </a:xfrm>
          <a:prstGeom prst="rect">
            <a:avLst/>
          </a:prstGeom>
          <a:ln>
            <a:noFill/>
          </a:ln>
          <a:effectLst>
            <a:outerShdw blurRad="292100" dist="139700" dir="2700000" algn="tl" rotWithShape="0">
              <a:srgbClr val="333333">
                <a:alpha val="65000"/>
              </a:srgbClr>
            </a:outerShdw>
          </a:effectLst>
        </p:spPr>
      </p:pic>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6641" y="4484813"/>
            <a:ext cx="1559387" cy="2243723"/>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3962599" y="4503787"/>
            <a:ext cx="501146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rPr>
              <a:t>ЭЛЕКТРОННОЕ ПРИЛОЖЕНИЕ И ПОУРОЧНЫЕ РАЗРАБОТКИ НАХОДЯТСЯ В БЕСПЛАТНОМ ДОСТУПЕ НА САЙТЕ ИЗДАТЕЛЬСТВА «ПРОСВЕЩЕНИЕ»</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8"/>
              </a:rPr>
              <a:t>http://www.prosv.ru</a:t>
            </a:r>
            <a:endParaRPr kumimoji="0" lang="en-US" sz="2400" b="1" i="1"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4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77428463"/>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502229" y="573087"/>
            <a:ext cx="5761514"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8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УМК «КЛАССИЧЕСКИЙ»</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8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ЧТО ИЗМЕНИЛОСЬ?</a:t>
            </a:r>
            <a:endParaRPr kumimoji="0" lang="ru-RU" sz="48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15" name="Рисунок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652" y="2264228"/>
            <a:ext cx="2355828" cy="3180367"/>
          </a:xfrm>
          <a:prstGeom prst="rect">
            <a:avLst/>
          </a:prstGeom>
        </p:spPr>
      </p:pic>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642" y="2264228"/>
            <a:ext cx="2242621" cy="3058886"/>
          </a:xfrm>
          <a:prstGeom prst="rect">
            <a:avLst/>
          </a:prstGeom>
        </p:spPr>
      </p:pic>
      <p:pic>
        <p:nvPicPr>
          <p:cNvPr id="17" name="Рисунок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657" y="3217092"/>
            <a:ext cx="2361966" cy="3196164"/>
          </a:xfrm>
          <a:prstGeom prst="rect">
            <a:avLst/>
          </a:prstGeom>
        </p:spPr>
      </p:pic>
      <p:pic>
        <p:nvPicPr>
          <p:cNvPr id="18" name="Рисунок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5270" y="3349459"/>
            <a:ext cx="2327267" cy="3201192"/>
          </a:xfrm>
          <a:prstGeom prst="rect">
            <a:avLst/>
          </a:prstGeom>
        </p:spPr>
      </p:pic>
      <p:sp>
        <p:nvSpPr>
          <p:cNvPr id="19" name="Стрелка вправо 18"/>
          <p:cNvSpPr/>
          <p:nvPr/>
        </p:nvSpPr>
        <p:spPr>
          <a:xfrm>
            <a:off x="3548743" y="3349459"/>
            <a:ext cx="2198914" cy="1676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9184895"/>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92629" y="87085"/>
            <a:ext cx="7356501"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ПОМЕНЯЛСЯ УРОВЕНЬ ИЗУЧЕНИЯ ПРЕДМЕТА</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4" name="Рисунок 3"/>
          <p:cNvPicPr>
            <a:picLocks noChangeAspect="1"/>
          </p:cNvPicPr>
          <p:nvPr/>
        </p:nvPicPr>
        <p:blipFill>
          <a:blip r:embed="rId3"/>
          <a:stretch>
            <a:fillRect/>
          </a:stretch>
        </p:blipFill>
        <p:spPr>
          <a:xfrm>
            <a:off x="167368" y="776287"/>
            <a:ext cx="4132120" cy="5994627"/>
          </a:xfrm>
          <a:prstGeom prst="rect">
            <a:avLst/>
          </a:prstGeom>
        </p:spPr>
      </p:pic>
      <p:cxnSp>
        <p:nvCxnSpPr>
          <p:cNvPr id="6" name="Прямая соединительная линия 5"/>
          <p:cNvCxnSpPr/>
          <p:nvPr/>
        </p:nvCxnSpPr>
        <p:spPr>
          <a:xfrm flipV="1">
            <a:off x="892629" y="4452257"/>
            <a:ext cx="1197428" cy="10886"/>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Рисунок 6"/>
          <p:cNvPicPr>
            <a:picLocks noChangeAspect="1"/>
          </p:cNvPicPr>
          <p:nvPr/>
        </p:nvPicPr>
        <p:blipFill>
          <a:blip r:embed="rId4"/>
          <a:stretch>
            <a:fillRect/>
          </a:stretch>
        </p:blipFill>
        <p:spPr>
          <a:xfrm>
            <a:off x="4845703" y="1058634"/>
            <a:ext cx="3755372" cy="5596241"/>
          </a:xfrm>
          <a:prstGeom prst="rect">
            <a:avLst/>
          </a:prstGeom>
        </p:spPr>
      </p:pic>
      <p:cxnSp>
        <p:nvCxnSpPr>
          <p:cNvPr id="14" name="Прямая соединительная линия 13"/>
          <p:cNvCxnSpPr/>
          <p:nvPr/>
        </p:nvCxnSpPr>
        <p:spPr>
          <a:xfrm flipV="1">
            <a:off x="5961389" y="4463143"/>
            <a:ext cx="1691268" cy="10886"/>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Стрелка вправо 8"/>
          <p:cNvSpPr/>
          <p:nvPr/>
        </p:nvSpPr>
        <p:spPr>
          <a:xfrm>
            <a:off x="3828484" y="3617268"/>
            <a:ext cx="1469571" cy="132484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371748"/>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351314" y="76201"/>
            <a:ext cx="4461478"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ИЗМЕНЕНИЕ СОДЕРЖАНИЯ</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887" y="155914"/>
            <a:ext cx="1927175" cy="2601686"/>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4"/>
          <a:stretch>
            <a:fillRect/>
          </a:stretch>
        </p:blipFill>
        <p:spPr>
          <a:xfrm>
            <a:off x="162453" y="2757600"/>
            <a:ext cx="4419600" cy="2352675"/>
          </a:xfrm>
          <a:prstGeom prst="rect">
            <a:avLst/>
          </a:prstGeom>
          <a:ln>
            <a:no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a:blip r:embed="rId5"/>
          <a:stretch>
            <a:fillRect/>
          </a:stretch>
        </p:blipFill>
        <p:spPr>
          <a:xfrm>
            <a:off x="4351565" y="4540703"/>
            <a:ext cx="4391025" cy="200025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2192417" y="764260"/>
            <a:ext cx="695158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Изменился раздел «Законы сохранения в механике».</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Главы «Закон сохранения импульса» и «закон сохранения энергии» объединены в одну главу.</a:t>
            </a:r>
          </a:p>
        </p:txBody>
      </p:sp>
      <p:cxnSp>
        <p:nvCxnSpPr>
          <p:cNvPr id="10" name="Прямая соединительная линия 9"/>
          <p:cNvCxnSpPr/>
          <p:nvPr/>
        </p:nvCxnSpPr>
        <p:spPr>
          <a:xfrm>
            <a:off x="4582053" y="3967805"/>
            <a:ext cx="1468791" cy="5884"/>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a:off x="6016977" y="3933938"/>
            <a:ext cx="0" cy="606765"/>
          </a:xfrm>
          <a:prstGeom prst="straightConnector1">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8234500"/>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351314" y="76201"/>
            <a:ext cx="4461478"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ИЗМЕНЕНИЕ СОДЕРЖАНИЯ</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887" y="155914"/>
            <a:ext cx="1927175" cy="2601686"/>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2235199" y="824089"/>
            <a:ext cx="49558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Добавлен новый раздел «Гидромеханика».</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9" name="Рисунок 8"/>
          <p:cNvPicPr>
            <a:picLocks noChangeAspect="1"/>
          </p:cNvPicPr>
          <p:nvPr/>
        </p:nvPicPr>
        <p:blipFill>
          <a:blip r:embed="rId4"/>
          <a:stretch>
            <a:fillRect/>
          </a:stretch>
        </p:blipFill>
        <p:spPr>
          <a:xfrm>
            <a:off x="2235199" y="1224199"/>
            <a:ext cx="5463823" cy="916668"/>
          </a:xfrm>
          <a:prstGeom prst="rect">
            <a:avLst/>
          </a:prstGeom>
        </p:spPr>
      </p:pic>
      <p:sp>
        <p:nvSpPr>
          <p:cNvPr id="11" name="TextBox 10"/>
          <p:cNvSpPr txBox="1"/>
          <p:nvPr/>
        </p:nvSpPr>
        <p:spPr>
          <a:xfrm>
            <a:off x="2159679" y="2140867"/>
            <a:ext cx="67128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параграфе 53 (он обязателен для всех уровней изучения) вводятся понятия: </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6" name="Рисунок 5"/>
          <p:cNvPicPr>
            <a:picLocks noChangeAspect="1"/>
          </p:cNvPicPr>
          <p:nvPr/>
        </p:nvPicPr>
        <p:blipFill>
          <a:blip r:embed="rId5"/>
          <a:stretch>
            <a:fillRect/>
          </a:stretch>
        </p:blipFill>
        <p:spPr>
          <a:xfrm>
            <a:off x="750433" y="2814647"/>
            <a:ext cx="5857875" cy="485775"/>
          </a:xfrm>
          <a:prstGeom prst="rect">
            <a:avLst/>
          </a:prstGeom>
          <a:ln>
            <a:no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a:blip r:embed="rId6"/>
          <a:stretch>
            <a:fillRect/>
          </a:stretch>
        </p:blipFill>
        <p:spPr>
          <a:xfrm>
            <a:off x="750433" y="3421855"/>
            <a:ext cx="5810250" cy="504825"/>
          </a:xfrm>
          <a:prstGeom prst="rect">
            <a:avLst/>
          </a:prstGeom>
          <a:ln>
            <a:noFill/>
          </a:ln>
          <a:effectLst>
            <a:outerShdw blurRad="292100" dist="139700" dir="2700000" algn="tl" rotWithShape="0">
              <a:srgbClr val="333333">
                <a:alpha val="65000"/>
              </a:srgbClr>
            </a:outerShdw>
          </a:effectLst>
        </p:spPr>
      </p:pic>
      <p:pic>
        <p:nvPicPr>
          <p:cNvPr id="8" name="Рисунок 7"/>
          <p:cNvPicPr>
            <a:picLocks noChangeAspect="1"/>
          </p:cNvPicPr>
          <p:nvPr/>
        </p:nvPicPr>
        <p:blipFill>
          <a:blip r:embed="rId7"/>
          <a:stretch>
            <a:fillRect/>
          </a:stretch>
        </p:blipFill>
        <p:spPr>
          <a:xfrm>
            <a:off x="750433" y="4048113"/>
            <a:ext cx="5819775" cy="809625"/>
          </a:xfrm>
          <a:prstGeom prst="rect">
            <a:avLst/>
          </a:prstGeom>
          <a:ln>
            <a:noFill/>
          </a:ln>
          <a:effectLst>
            <a:outerShdw blurRad="292100" dist="139700" dir="2700000" algn="tl" rotWithShape="0">
              <a:srgbClr val="333333">
                <a:alpha val="65000"/>
              </a:srgbClr>
            </a:outerShdw>
          </a:effectLst>
        </p:spPr>
      </p:pic>
      <p:pic>
        <p:nvPicPr>
          <p:cNvPr id="10" name="Рисунок 9"/>
          <p:cNvPicPr>
            <a:picLocks noChangeAspect="1"/>
          </p:cNvPicPr>
          <p:nvPr/>
        </p:nvPicPr>
        <p:blipFill>
          <a:blip r:embed="rId8"/>
          <a:stretch>
            <a:fillRect/>
          </a:stretch>
        </p:blipFill>
        <p:spPr>
          <a:xfrm>
            <a:off x="750433" y="4979171"/>
            <a:ext cx="6057900" cy="495300"/>
          </a:xfrm>
          <a:prstGeom prst="rect">
            <a:avLst/>
          </a:prstGeom>
          <a:ln>
            <a:noFill/>
          </a:ln>
          <a:effectLst>
            <a:outerShdw blurRad="292100" dist="139700" dir="2700000" algn="tl" rotWithShape="0">
              <a:srgbClr val="333333">
                <a:alpha val="65000"/>
              </a:srgbClr>
            </a:outerShdw>
          </a:effectLst>
        </p:spPr>
      </p:pic>
      <p:pic>
        <p:nvPicPr>
          <p:cNvPr id="12" name="Рисунок 11"/>
          <p:cNvPicPr>
            <a:picLocks noChangeAspect="1"/>
          </p:cNvPicPr>
          <p:nvPr/>
        </p:nvPicPr>
        <p:blipFill>
          <a:blip r:embed="rId9"/>
          <a:stretch>
            <a:fillRect/>
          </a:stretch>
        </p:blipFill>
        <p:spPr>
          <a:xfrm>
            <a:off x="750433" y="5605429"/>
            <a:ext cx="5819775" cy="523875"/>
          </a:xfrm>
          <a:prstGeom prst="rect">
            <a:avLst/>
          </a:prstGeom>
          <a:ln>
            <a:noFill/>
          </a:ln>
          <a:effectLst>
            <a:outerShdw blurRad="292100" dist="139700" dir="2700000" algn="tl" rotWithShape="0">
              <a:srgbClr val="333333">
                <a:alpha val="65000"/>
              </a:srgbClr>
            </a:outerShdw>
          </a:effectLst>
        </p:spPr>
      </p:pic>
      <p:pic>
        <p:nvPicPr>
          <p:cNvPr id="13" name="Рисунок 12"/>
          <p:cNvPicPr>
            <a:picLocks noChangeAspect="1"/>
          </p:cNvPicPr>
          <p:nvPr/>
        </p:nvPicPr>
        <p:blipFill>
          <a:blip r:embed="rId10"/>
          <a:stretch>
            <a:fillRect/>
          </a:stretch>
        </p:blipFill>
        <p:spPr>
          <a:xfrm>
            <a:off x="750433" y="6260262"/>
            <a:ext cx="5991225" cy="5048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47551852"/>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351314" y="76201"/>
            <a:ext cx="4461478"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ИЗМЕНЕНИЕ СОДЕРЖАНИЯ</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887" y="155914"/>
            <a:ext cx="1927175" cy="2601686"/>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2235199" y="824089"/>
            <a:ext cx="49558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Добавлен новый раздел «Гидромеханика».</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9" name="Рисунок 8"/>
          <p:cNvPicPr>
            <a:picLocks noChangeAspect="1"/>
          </p:cNvPicPr>
          <p:nvPr/>
        </p:nvPicPr>
        <p:blipFill>
          <a:blip r:embed="rId4"/>
          <a:stretch>
            <a:fillRect/>
          </a:stretch>
        </p:blipFill>
        <p:spPr>
          <a:xfrm>
            <a:off x="2235199" y="1224199"/>
            <a:ext cx="5463823" cy="916668"/>
          </a:xfrm>
          <a:prstGeom prst="rect">
            <a:avLst/>
          </a:prstGeom>
        </p:spPr>
      </p:pic>
      <p:sp>
        <p:nvSpPr>
          <p:cNvPr id="11" name="TextBox 10"/>
          <p:cNvSpPr txBox="1"/>
          <p:nvPr/>
        </p:nvSpPr>
        <p:spPr>
          <a:xfrm>
            <a:off x="2159679" y="2140867"/>
            <a:ext cx="67128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параграфе 53 (он обязателен для всех уровней изучения) вводятся понятия: </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Рисунок 13"/>
          <p:cNvPicPr>
            <a:picLocks noChangeAspect="1"/>
          </p:cNvPicPr>
          <p:nvPr/>
        </p:nvPicPr>
        <p:blipFill>
          <a:blip r:embed="rId5"/>
          <a:stretch>
            <a:fillRect/>
          </a:stretch>
        </p:blipFill>
        <p:spPr>
          <a:xfrm>
            <a:off x="1653115" y="2881485"/>
            <a:ext cx="5857875" cy="552450"/>
          </a:xfrm>
          <a:prstGeom prst="rect">
            <a:avLst/>
          </a:prstGeom>
          <a:ln>
            <a:noFill/>
          </a:ln>
          <a:effectLst>
            <a:outerShdw blurRad="292100" dist="139700" dir="2700000" algn="tl" rotWithShape="0">
              <a:srgbClr val="333333">
                <a:alpha val="65000"/>
              </a:srgbClr>
            </a:outerShdw>
          </a:effectLst>
        </p:spPr>
      </p:pic>
      <p:pic>
        <p:nvPicPr>
          <p:cNvPr id="15" name="Рисунок 14"/>
          <p:cNvPicPr>
            <a:picLocks noChangeAspect="1"/>
          </p:cNvPicPr>
          <p:nvPr/>
        </p:nvPicPr>
        <p:blipFill>
          <a:blip r:embed="rId6"/>
          <a:stretch>
            <a:fillRect/>
          </a:stretch>
        </p:blipFill>
        <p:spPr>
          <a:xfrm>
            <a:off x="1653115" y="3607918"/>
            <a:ext cx="5886450" cy="561975"/>
          </a:xfrm>
          <a:prstGeom prst="rect">
            <a:avLst/>
          </a:prstGeom>
          <a:ln>
            <a:noFill/>
          </a:ln>
          <a:effectLst>
            <a:outerShdw blurRad="292100" dist="139700" dir="2700000" algn="tl" rotWithShape="0">
              <a:srgbClr val="333333">
                <a:alpha val="65000"/>
              </a:srgbClr>
            </a:outerShdw>
          </a:effectLst>
        </p:spPr>
      </p:pic>
      <p:pic>
        <p:nvPicPr>
          <p:cNvPr id="16" name="Рисунок 15"/>
          <p:cNvPicPr>
            <a:picLocks noChangeAspect="1"/>
          </p:cNvPicPr>
          <p:nvPr/>
        </p:nvPicPr>
        <p:blipFill>
          <a:blip r:embed="rId7"/>
          <a:stretch>
            <a:fillRect/>
          </a:stretch>
        </p:blipFill>
        <p:spPr>
          <a:xfrm>
            <a:off x="465364" y="4377418"/>
            <a:ext cx="1028700" cy="1695450"/>
          </a:xfrm>
          <a:prstGeom prst="rect">
            <a:avLst/>
          </a:prstGeom>
          <a:ln>
            <a:noFill/>
          </a:ln>
          <a:effectLst>
            <a:outerShdw blurRad="292100" dist="139700" dir="2700000" algn="tl" rotWithShape="0">
              <a:srgbClr val="333333">
                <a:alpha val="65000"/>
              </a:srgbClr>
            </a:outerShdw>
          </a:effectLst>
        </p:spPr>
      </p:pic>
      <p:pic>
        <p:nvPicPr>
          <p:cNvPr id="17" name="Рисунок 16"/>
          <p:cNvPicPr>
            <a:picLocks noChangeAspect="1"/>
          </p:cNvPicPr>
          <p:nvPr/>
        </p:nvPicPr>
        <p:blipFill>
          <a:blip r:embed="rId8"/>
          <a:stretch>
            <a:fillRect/>
          </a:stretch>
        </p:blipFill>
        <p:spPr>
          <a:xfrm>
            <a:off x="1817914" y="4377418"/>
            <a:ext cx="4724400" cy="647700"/>
          </a:xfrm>
          <a:prstGeom prst="rect">
            <a:avLst/>
          </a:prstGeom>
          <a:ln>
            <a:noFill/>
          </a:ln>
          <a:effectLst>
            <a:outerShdw blurRad="292100" dist="139700" dir="2700000" algn="tl" rotWithShape="0">
              <a:srgbClr val="333333">
                <a:alpha val="65000"/>
              </a:srgbClr>
            </a:outerShdw>
          </a:effectLst>
        </p:spPr>
      </p:pic>
      <p:pic>
        <p:nvPicPr>
          <p:cNvPr id="18" name="Рисунок 17"/>
          <p:cNvPicPr>
            <a:picLocks noChangeAspect="1"/>
          </p:cNvPicPr>
          <p:nvPr/>
        </p:nvPicPr>
        <p:blipFill>
          <a:blip r:embed="rId9"/>
          <a:stretch>
            <a:fillRect/>
          </a:stretch>
        </p:blipFill>
        <p:spPr>
          <a:xfrm>
            <a:off x="1817914" y="5061825"/>
            <a:ext cx="5819775" cy="666750"/>
          </a:xfrm>
          <a:prstGeom prst="rect">
            <a:avLst/>
          </a:prstGeom>
          <a:ln>
            <a:noFill/>
          </a:ln>
          <a:effectLst>
            <a:outerShdw blurRad="292100" dist="139700" dir="2700000" algn="tl" rotWithShape="0">
              <a:srgbClr val="333333">
                <a:alpha val="65000"/>
              </a:srgbClr>
            </a:outerShdw>
          </a:effectLst>
        </p:spPr>
      </p:pic>
      <p:pic>
        <p:nvPicPr>
          <p:cNvPr id="19" name="Рисунок 18"/>
          <p:cNvPicPr>
            <a:picLocks noChangeAspect="1"/>
          </p:cNvPicPr>
          <p:nvPr/>
        </p:nvPicPr>
        <p:blipFill>
          <a:blip r:embed="rId10"/>
          <a:stretch>
            <a:fillRect/>
          </a:stretch>
        </p:blipFill>
        <p:spPr>
          <a:xfrm>
            <a:off x="1817914" y="5781178"/>
            <a:ext cx="5819775" cy="10382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0306111"/>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3"/>
          <a:stretch>
            <a:fillRect/>
          </a:stretch>
        </p:blipFill>
        <p:spPr>
          <a:xfrm>
            <a:off x="78300" y="836159"/>
            <a:ext cx="8920851" cy="5368698"/>
          </a:xfrm>
          <a:prstGeom prst="rect">
            <a:avLst/>
          </a:prstGeom>
        </p:spPr>
      </p:pic>
      <p:sp>
        <p:nvSpPr>
          <p:cNvPr id="4" name="TextBox 3"/>
          <p:cNvSpPr txBox="1"/>
          <p:nvPr/>
        </p:nvSpPr>
        <p:spPr>
          <a:xfrm>
            <a:off x="1007950" y="32760"/>
            <a:ext cx="7061549"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МАТЕРИАЛ ДЛЯ УГЛУБЛЕННОГО ИЗУЧЕНИЯ</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Tree>
    <p:extLst>
      <p:ext uri="{BB962C8B-B14F-4D97-AF65-F5344CB8AC3E}">
        <p14:creationId xmlns:p14="http://schemas.microsoft.com/office/powerpoint/2010/main" val="372352738"/>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07950" y="32760"/>
            <a:ext cx="7061549"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МАТЕРИАЛ ДЛЯ УГЛУБЛЕННОГО ИЗУЧЕНИЯ</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5" name="Рисунок 4"/>
          <p:cNvPicPr>
            <a:picLocks noChangeAspect="1"/>
          </p:cNvPicPr>
          <p:nvPr/>
        </p:nvPicPr>
        <p:blipFill>
          <a:blip r:embed="rId3"/>
          <a:stretch>
            <a:fillRect/>
          </a:stretch>
        </p:blipFill>
        <p:spPr>
          <a:xfrm>
            <a:off x="214714" y="778328"/>
            <a:ext cx="8648020" cy="52253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2346001"/>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07950" y="32760"/>
            <a:ext cx="7061549"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МАТЕРИАЛ ДЛЯ УГЛУБЛЕННОГО ИЗУЧЕНИЯ</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3" name="Рисунок 2"/>
          <p:cNvPicPr>
            <a:picLocks noChangeAspect="1"/>
          </p:cNvPicPr>
          <p:nvPr/>
        </p:nvPicPr>
        <p:blipFill>
          <a:blip r:embed="rId3"/>
          <a:stretch>
            <a:fillRect/>
          </a:stretch>
        </p:blipFill>
        <p:spPr>
          <a:xfrm>
            <a:off x="249412" y="870857"/>
            <a:ext cx="8578624" cy="53060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08737245"/>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351314" y="76201"/>
            <a:ext cx="4461478"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ИЗМЕНЕНИЕ СОДЕРЖАНИЯ</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887" y="155914"/>
            <a:ext cx="1927175" cy="2601686"/>
          </a:xfrm>
          <a:prstGeom prst="rect">
            <a:avLst/>
          </a:prstGeom>
          <a:ln>
            <a:no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a:blip r:embed="rId4"/>
          <a:stretch>
            <a:fillRect/>
          </a:stretch>
        </p:blipFill>
        <p:spPr>
          <a:xfrm>
            <a:off x="2351314" y="1565644"/>
            <a:ext cx="5952054" cy="932089"/>
          </a:xfrm>
          <a:prstGeom prst="rect">
            <a:avLst/>
          </a:prstGeom>
          <a:ln>
            <a:noFill/>
          </a:ln>
          <a:effectLst>
            <a:outerShdw blurRad="292100" dist="139700" dir="2700000" algn="tl" rotWithShape="0">
              <a:srgbClr val="333333">
                <a:alpha val="65000"/>
              </a:srgbClr>
            </a:outerShdw>
          </a:effectLst>
        </p:spPr>
      </p:pic>
      <p:pic>
        <p:nvPicPr>
          <p:cNvPr id="8" name="Рисунок 7"/>
          <p:cNvPicPr>
            <a:picLocks noChangeAspect="1"/>
          </p:cNvPicPr>
          <p:nvPr/>
        </p:nvPicPr>
        <p:blipFill>
          <a:blip r:embed="rId5"/>
          <a:stretch>
            <a:fillRect/>
          </a:stretch>
        </p:blipFill>
        <p:spPr>
          <a:xfrm>
            <a:off x="2351314" y="797377"/>
            <a:ext cx="5769358" cy="454479"/>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4360497" y="1227090"/>
            <a:ext cx="17509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Версия 2018 года</a:t>
            </a:r>
            <a:endParaRPr kumimoji="0" lang="ru-RU"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4360497" y="2481131"/>
            <a:ext cx="17509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Версия 2019 года</a:t>
            </a:r>
            <a:endParaRPr kumimoji="0" lang="ru-RU"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335593" y="2904175"/>
            <a:ext cx="8413296"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Перед изучением главы «Основы термодинамики» ранее изучались только аморфные и кристаллические тела.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новой версии вводятся свойства жидкостей. На углубленном уровне изучения предмета вводятся явления смачивания и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несмачивания</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рассматриваются капилляры.</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2" name="Рисунок 11"/>
          <p:cNvPicPr>
            <a:picLocks noChangeAspect="1"/>
          </p:cNvPicPr>
          <p:nvPr/>
        </p:nvPicPr>
        <p:blipFill>
          <a:blip r:embed="rId6"/>
          <a:stretch>
            <a:fillRect/>
          </a:stretch>
        </p:blipFill>
        <p:spPr>
          <a:xfrm>
            <a:off x="335593" y="4619881"/>
            <a:ext cx="2125385" cy="1714966"/>
          </a:xfrm>
          <a:prstGeom prst="rect">
            <a:avLst/>
          </a:prstGeom>
          <a:ln>
            <a:noFill/>
          </a:ln>
          <a:effectLst>
            <a:outerShdw blurRad="292100" dist="139700" dir="2700000" algn="tl" rotWithShape="0">
              <a:srgbClr val="333333">
                <a:alpha val="65000"/>
              </a:srgbClr>
            </a:outerShdw>
          </a:effectLst>
        </p:spPr>
      </p:pic>
      <p:pic>
        <p:nvPicPr>
          <p:cNvPr id="13" name="Рисунок 12"/>
          <p:cNvPicPr>
            <a:picLocks noChangeAspect="1"/>
          </p:cNvPicPr>
          <p:nvPr/>
        </p:nvPicPr>
        <p:blipFill>
          <a:blip r:embed="rId7"/>
          <a:stretch>
            <a:fillRect/>
          </a:stretch>
        </p:blipFill>
        <p:spPr>
          <a:xfrm>
            <a:off x="2975213" y="4535391"/>
            <a:ext cx="5625862" cy="894745"/>
          </a:xfrm>
          <a:prstGeom prst="rect">
            <a:avLst/>
          </a:prstGeom>
          <a:ln>
            <a:noFill/>
          </a:ln>
          <a:effectLst>
            <a:outerShdw blurRad="292100" dist="139700" dir="2700000" algn="tl" rotWithShape="0">
              <a:srgbClr val="333333">
                <a:alpha val="65000"/>
              </a:srgbClr>
            </a:outerShdw>
          </a:effectLst>
        </p:spPr>
      </p:pic>
      <p:pic>
        <p:nvPicPr>
          <p:cNvPr id="14" name="Рисунок 13"/>
          <p:cNvPicPr>
            <a:picLocks noChangeAspect="1"/>
          </p:cNvPicPr>
          <p:nvPr/>
        </p:nvPicPr>
        <p:blipFill>
          <a:blip r:embed="rId8"/>
          <a:stretch>
            <a:fillRect/>
          </a:stretch>
        </p:blipFill>
        <p:spPr>
          <a:xfrm>
            <a:off x="2975213" y="5793048"/>
            <a:ext cx="5625862" cy="5069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3754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780089" y="87086"/>
            <a:ext cx="5529079" cy="646331"/>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ЧТО ПОДРАЗУМЕВАЕТ ФГОС?</a:t>
            </a:r>
            <a:endParaRPr kumimoji="0" lang="ru-RU"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3" name="Рисунок 2"/>
          <p:cNvPicPr>
            <a:picLocks noChangeAspect="1"/>
          </p:cNvPicPr>
          <p:nvPr/>
        </p:nvPicPr>
        <p:blipFill>
          <a:blip r:embed="rId3" cstate="print"/>
          <a:stretch>
            <a:fillRect/>
          </a:stretch>
        </p:blipFill>
        <p:spPr>
          <a:xfrm>
            <a:off x="529840" y="885825"/>
            <a:ext cx="8029575" cy="5972175"/>
          </a:xfrm>
          <a:prstGeom prst="rect">
            <a:avLst/>
          </a:prstGeom>
        </p:spPr>
      </p:pic>
    </p:spTree>
    <p:extLst>
      <p:ext uri="{BB962C8B-B14F-4D97-AF65-F5344CB8AC3E}">
        <p14:creationId xmlns:p14="http://schemas.microsoft.com/office/powerpoint/2010/main" val="193589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632080" y="3117"/>
            <a:ext cx="566212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0" i="0" u="sng"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«ЗВЁЗДНАЯ АСТРОНОМИЯ»</a:t>
            </a:r>
            <a:endParaRPr kumimoji="0" lang="ru-RU" sz="4000" b="0"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5" name="Прямоугольник 4"/>
          <p:cNvSpPr/>
          <p:nvPr/>
        </p:nvSpPr>
        <p:spPr>
          <a:xfrm>
            <a:off x="353784" y="727323"/>
            <a:ext cx="8773885"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Информационные </a:t>
            </a:r>
            <a:r>
              <a:rPr kumimoji="0" lang="ru-RU" sz="20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ресурсы</a:t>
            </a:r>
            <a:r>
              <a:rPr kumimoji="0" lang="en-US" sz="20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endParaRPr kumimoji="0" lang="en-US"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Учебник:</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1</a:t>
            </a:r>
            <a:r>
              <a:rPr kumimoji="0" lang="en-US"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9</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US"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27</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(стр.</a:t>
            </a:r>
            <a:r>
              <a:rPr kumimoji="0" lang="en-US"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76</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US"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106</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Тетрадь-практикум:</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практическая работа № </a:t>
            </a:r>
            <a:r>
              <a:rPr kumimoji="0" lang="en-US"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6</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«Построение диаграммы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Герцшпрунга</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ссела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 её анализ»</a:t>
            </a:r>
            <a:endPar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Задачник:</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раздел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Астрофизика и звёздная астрономия» стр.35-44</a:t>
            </a:r>
            <a:endParaRPr kumimoji="0" lang="ru-RU" sz="20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 name="Прямоугольник 2"/>
          <p:cNvSpPr/>
          <p:nvPr/>
        </p:nvSpPr>
        <p:spPr>
          <a:xfrm>
            <a:off x="353784" y="2480135"/>
            <a:ext cx="8218715" cy="34778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Дополнительные ресурсы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Ефремов Ю. Н. Звёздные острова. — Фрязино: Век 2, 2005.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Краусс</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Л. Вселенная из ничего. Почему не нужен Бог, чтобы из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пустоты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создать Вселенную. — М.: АСТ,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Сурдин В. Г. Астрономия: век XXI. — Фрязино: Век 2, 2007.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4.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Сурдин В. Г. Рождение звёзд. — М.: УРСС, 2001.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5. </a:t>
            </a:r>
            <a:r>
              <a:rPr kumimoji="0" lang="ru-RU" sz="20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Черепащук</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А. М. Вселенная, жизнь, чёрные дыры // А. М. Черепа-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щук, А. Д. </a:t>
            </a:r>
            <a:r>
              <a:rPr kumimoji="0" lang="ru-RU" sz="20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Чернин</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Фрязино: Век 2, 2003.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6. </a:t>
            </a:r>
            <a:r>
              <a:rPr kumimoji="0" lang="ru-RU" sz="20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Чернин</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А. Д. Звёзды и физика. — М.: УРСС, 2004.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7.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Шкловский И. С. Звёзды: их рождение, жизнь и смерть. — М.: Наука,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1977.</a:t>
            </a:r>
          </a:p>
        </p:txBody>
      </p:sp>
    </p:spTree>
    <p:extLst>
      <p:ext uri="{BB962C8B-B14F-4D97-AF65-F5344CB8AC3E}">
        <p14:creationId xmlns:p14="http://schemas.microsoft.com/office/powerpoint/2010/main" val="2975642390"/>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07950" y="32760"/>
            <a:ext cx="7061549"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МАТЕРИАЛ ДЛЯ УГЛУБЛЕННОГО ИЗУЧЕНИЯ</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5" name="Рисунок 4"/>
          <p:cNvPicPr>
            <a:picLocks noChangeAspect="1"/>
          </p:cNvPicPr>
          <p:nvPr/>
        </p:nvPicPr>
        <p:blipFill>
          <a:blip r:embed="rId3"/>
          <a:stretch>
            <a:fillRect/>
          </a:stretch>
        </p:blipFill>
        <p:spPr>
          <a:xfrm>
            <a:off x="62851" y="816428"/>
            <a:ext cx="8951745" cy="5410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27539576"/>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07950" y="32760"/>
            <a:ext cx="7061549"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МАТЕРИАЛ ДЛЯ УГЛУБЛЕННОГО ИЗУЧЕНИЯ</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3" name="Рисунок 2"/>
          <p:cNvPicPr>
            <a:picLocks noChangeAspect="1"/>
          </p:cNvPicPr>
          <p:nvPr/>
        </p:nvPicPr>
        <p:blipFill>
          <a:blip r:embed="rId3"/>
          <a:stretch>
            <a:fillRect/>
          </a:stretch>
        </p:blipFill>
        <p:spPr>
          <a:xfrm>
            <a:off x="180975" y="769484"/>
            <a:ext cx="8878373" cy="52720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79060089"/>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019904" y="36170"/>
            <a:ext cx="6527749"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РАСШИРЕНИЕ ЗАДАНИЙ РУБРИКИ «ЕГЭ»</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08" y="36170"/>
            <a:ext cx="1927175" cy="2601686"/>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4"/>
          <a:stretch>
            <a:fillRect/>
          </a:stretch>
        </p:blipFill>
        <p:spPr>
          <a:xfrm>
            <a:off x="3630990" y="710972"/>
            <a:ext cx="4524375" cy="4086225"/>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5"/>
          <a:stretch>
            <a:fillRect/>
          </a:stretch>
        </p:blipFill>
        <p:spPr>
          <a:xfrm>
            <a:off x="145597" y="3178629"/>
            <a:ext cx="4476750" cy="3581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5110241"/>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87485" y="49867"/>
            <a:ext cx="3231975" cy="523220"/>
          </a:xfrm>
          <a:prstGeom prst="rect">
            <a:avLst/>
          </a:prstGeom>
          <a:solidFill>
            <a:schemeClr val="accent6">
              <a:lumMod val="50000"/>
            </a:schemeClr>
          </a:solidFill>
          <a:ln>
            <a:solidFill>
              <a:schemeClr val="accent6">
                <a:lumMod val="5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УМК «Профильный»</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240" y="169609"/>
            <a:ext cx="2249960" cy="3060429"/>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180" y="485295"/>
            <a:ext cx="2237578" cy="3060429"/>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3287485" y="674915"/>
            <a:ext cx="5725886"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Авторский коллектив: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Кабардин</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Олег Фёдорович</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Орлов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Владимир Алексеевич</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Эвенчик</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Эсфирь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Ефимовна и др.</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под ред.</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Пинский</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Анатолий Аркадьевич</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3973669" y="2184556"/>
            <a:ext cx="49616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rgbClr val="70AD47">
                    <a:lumMod val="50000"/>
                  </a:srgbClr>
                </a:solidFill>
                <a:effectLst>
                  <a:outerShdw blurRad="38100" dist="38100" dir="2700000" algn="tl">
                    <a:srgbClr val="000000">
                      <a:alpha val="43137"/>
                    </a:srgbClr>
                  </a:outerShdw>
                </a:effectLst>
                <a:uLnTx/>
                <a:uFillTx/>
                <a:latin typeface="Impact" panose="020B0806030902050204" pitchFamily="34" charset="0"/>
                <a:ea typeface="+mn-ea"/>
                <a:cs typeface="+mn-cs"/>
              </a:rPr>
              <a:t>ОСНОВНЫЕ ПРЕИМУЩЕСТВА УМК:</a:t>
            </a:r>
            <a:endParaRPr kumimoji="0" lang="ru-RU" sz="28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9" name="TextBox 8"/>
          <p:cNvSpPr txBox="1"/>
          <p:nvPr/>
        </p:nvSpPr>
        <p:spPr>
          <a:xfrm>
            <a:off x="3331408" y="2572765"/>
            <a:ext cx="61609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Построение курса физика на проблемном обучении</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3331408" y="3124444"/>
            <a:ext cx="598676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Каждый параграф начинается с постановки проблемного вопроса, что активизирует познавательную деятельность учащихся.</a:t>
            </a:r>
            <a:endParaRPr kumimoji="0" lang="ru-RU" sz="20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3429001" y="4119829"/>
            <a:ext cx="550628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a:t>
            </a: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Широкая экспериментальная деятельность</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3428248" y="4519939"/>
            <a:ext cx="537829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Для решения проблемных вопросов задействуется эксперимент. В учебнике собрано большое количество разноплановых экспериментальных работ.</a:t>
            </a:r>
            <a:endParaRPr kumimoji="0" lang="ru-RU" sz="20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p:nvPr/>
        </p:nvSpPr>
        <p:spPr>
          <a:xfrm>
            <a:off x="3428248" y="5843378"/>
            <a:ext cx="55070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 Гарантия смена видов деятельности в ходе урока</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3" name="Рисунок 2"/>
          <p:cNvPicPr>
            <a:picLocks noChangeAspect="1"/>
          </p:cNvPicPr>
          <p:nvPr/>
        </p:nvPicPr>
        <p:blipFill>
          <a:blip r:embed="rId5"/>
          <a:stretch>
            <a:fillRect/>
          </a:stretch>
        </p:blipFill>
        <p:spPr>
          <a:xfrm>
            <a:off x="96138" y="3762492"/>
            <a:ext cx="3174445" cy="2080886"/>
          </a:xfrm>
          <a:prstGeom prst="rect">
            <a:avLst/>
          </a:prstGeom>
          <a:ln>
            <a:noFill/>
          </a:ln>
          <a:effectLst>
            <a:outerShdw blurRad="292100" dist="139700" dir="2700000" algn="tl" rotWithShape="0">
              <a:srgbClr val="333333">
                <a:alpha val="65000"/>
              </a:srgbClr>
            </a:outerShdw>
          </a:effectLst>
        </p:spPr>
      </p:pic>
      <p:pic>
        <p:nvPicPr>
          <p:cNvPr id="14" name="Рисунок 13"/>
          <p:cNvPicPr>
            <a:picLocks noChangeAspect="1"/>
          </p:cNvPicPr>
          <p:nvPr/>
        </p:nvPicPr>
        <p:blipFill>
          <a:blip r:embed="rId6"/>
          <a:stretch>
            <a:fillRect/>
          </a:stretch>
        </p:blipFill>
        <p:spPr>
          <a:xfrm>
            <a:off x="112240" y="5271663"/>
            <a:ext cx="2449967" cy="12796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919112869"/>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87485" y="49867"/>
            <a:ext cx="3231975" cy="523220"/>
          </a:xfrm>
          <a:prstGeom prst="rect">
            <a:avLst/>
          </a:prstGeom>
          <a:solidFill>
            <a:schemeClr val="accent6">
              <a:lumMod val="50000"/>
            </a:schemeClr>
          </a:solidFill>
          <a:ln>
            <a:solidFill>
              <a:schemeClr val="accent6">
                <a:lumMod val="5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УМК «Профильный»</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240" y="169609"/>
            <a:ext cx="2249960" cy="3060429"/>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180" y="485295"/>
            <a:ext cx="2237578" cy="3060429"/>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3287485" y="674915"/>
            <a:ext cx="5725886"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Авторский коллектив: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Кабардин</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Олег Фёдорович</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Орлов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Владимир Алексеевич</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Эвенчик</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Эсфирь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Ефимовна и др.</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под ред.</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Пинский</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Анатолий Аркадьевич</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3973669" y="2184556"/>
            <a:ext cx="49616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rgbClr val="70AD47">
                    <a:lumMod val="50000"/>
                  </a:srgbClr>
                </a:solidFill>
                <a:effectLst>
                  <a:outerShdw blurRad="38100" dist="38100" dir="2700000" algn="tl">
                    <a:srgbClr val="000000">
                      <a:alpha val="43137"/>
                    </a:srgbClr>
                  </a:outerShdw>
                </a:effectLst>
                <a:uLnTx/>
                <a:uFillTx/>
                <a:latin typeface="Impact" panose="020B0806030902050204" pitchFamily="34" charset="0"/>
                <a:ea typeface="+mn-ea"/>
                <a:cs typeface="+mn-cs"/>
              </a:rPr>
              <a:t>ОСНОВНЫЕ ПРЕИМУЩЕСТВА УМК:</a:t>
            </a:r>
            <a:endParaRPr kumimoji="0" lang="ru-RU" sz="28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9" name="TextBox 8"/>
          <p:cNvSpPr txBox="1"/>
          <p:nvPr/>
        </p:nvSpPr>
        <p:spPr>
          <a:xfrm>
            <a:off x="4524522" y="3133904"/>
            <a:ext cx="4608757"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5. </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Межпредметные связи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 изложении материала активизируются и формируются </a:t>
            </a:r>
            <a:r>
              <a:rPr kumimoji="0" lang="ru-RU" sz="1800" b="0"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межпредметные</a:t>
            </a:r>
            <a:r>
              <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связи физики с остальными </a:t>
            </a: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науками.</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3407228" y="2533322"/>
            <a:ext cx="5562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4. Систематическая работа с понятийным аппаратом </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4535243" y="5596534"/>
            <a:ext cx="460875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7. Преемственность</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Метод изложения учащимся известен из курса физики по УМК «Архимед»</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4524522" y="4334650"/>
            <a:ext cx="4281854"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6</a:t>
            </a: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Разбор задач на страницах параграфа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Разбор задач производится непосредственно в тексте параграфа.</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3" name="Рисунок 2"/>
          <p:cNvPicPr>
            <a:picLocks noChangeAspect="1"/>
          </p:cNvPicPr>
          <p:nvPr/>
        </p:nvPicPr>
        <p:blipFill>
          <a:blip r:embed="rId5"/>
          <a:stretch>
            <a:fillRect/>
          </a:stretch>
        </p:blipFill>
        <p:spPr>
          <a:xfrm>
            <a:off x="148751" y="3633616"/>
            <a:ext cx="4292619" cy="2744255"/>
          </a:xfrm>
          <a:prstGeom prst="rect">
            <a:avLst/>
          </a:prstGeom>
          <a:ln>
            <a:noFill/>
          </a:ln>
          <a:effectLst>
            <a:outerShdw blurRad="292100" dist="139700" dir="2700000" algn="tl" rotWithShape="0">
              <a:srgbClr val="333333">
                <a:alpha val="65000"/>
              </a:srgbClr>
            </a:outerShdw>
          </a:effectLst>
        </p:spPr>
      </p:pic>
      <p:pic>
        <p:nvPicPr>
          <p:cNvPr id="13" name="Рисунок 12"/>
          <p:cNvPicPr>
            <a:picLocks noChangeAspect="1"/>
          </p:cNvPicPr>
          <p:nvPr/>
        </p:nvPicPr>
        <p:blipFill>
          <a:blip r:embed="rId6"/>
          <a:stretch>
            <a:fillRect/>
          </a:stretch>
        </p:blipFill>
        <p:spPr>
          <a:xfrm>
            <a:off x="63938" y="5878565"/>
            <a:ext cx="3512703" cy="8463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548971486"/>
      </p:ext>
    </p:extLst>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87485" y="49867"/>
            <a:ext cx="3231975" cy="523220"/>
          </a:xfrm>
          <a:prstGeom prst="rect">
            <a:avLst/>
          </a:prstGeom>
          <a:solidFill>
            <a:schemeClr val="accent6">
              <a:lumMod val="50000"/>
            </a:schemeClr>
          </a:solidFill>
          <a:ln>
            <a:solidFill>
              <a:schemeClr val="accent6">
                <a:lumMod val="5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УМК «Профильный»</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240" y="169609"/>
            <a:ext cx="2249960" cy="3060429"/>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180" y="485295"/>
            <a:ext cx="2237578" cy="3060429"/>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3287485" y="674915"/>
            <a:ext cx="5725886"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Авторский коллектив: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Кабардин</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Олег Фёдорович</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Орлов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Владимир Алексеевич</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Эвенчик</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Эсфирь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Ефимовна и др.</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под ред.</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Пинский</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Анатолий Аркадьевич</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4734262" y="2306131"/>
            <a:ext cx="234230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srgbClr val="70AD47">
                    <a:lumMod val="50000"/>
                  </a:srgbClr>
                </a:solidFill>
                <a:effectLst>
                  <a:outerShdw blurRad="38100" dist="38100" dir="2700000" algn="tl">
                    <a:srgbClr val="000000">
                      <a:alpha val="43137"/>
                    </a:srgbClr>
                  </a:outerShdw>
                </a:effectLst>
                <a:uLnTx/>
                <a:uFillTx/>
                <a:latin typeface="Impact" panose="020B0806030902050204" pitchFamily="34" charset="0"/>
                <a:ea typeface="+mn-ea"/>
                <a:cs typeface="+mn-cs"/>
              </a:rPr>
              <a:t>СОСТАВ УМК:</a:t>
            </a:r>
            <a:endParaRPr kumimoji="0" lang="ru-RU"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9" name="TextBox 8"/>
          <p:cNvSpPr txBox="1"/>
          <p:nvPr/>
        </p:nvSpPr>
        <p:spPr>
          <a:xfrm>
            <a:off x="3537774" y="2890906"/>
            <a:ext cx="4735285" cy="193899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none" strike="noStrike" kern="1200" cap="none" spc="0" normalizeH="0" baseline="0" noProof="0" dirty="0" smtClean="0">
                <a:ln>
                  <a:noFill/>
                </a:ln>
                <a:solidFill>
                  <a:srgbClr val="70AD47">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Учебник + ЭФУ</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none" strike="noStrike" kern="1200" cap="none" spc="0" normalizeH="0" baseline="0" noProof="0" dirty="0" smtClean="0">
                <a:ln>
                  <a:noFill/>
                </a:ln>
                <a:solidFill>
                  <a:srgbClr val="70AD47">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Поурочные методические разработки</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none" strike="noStrike" kern="1200" cap="none" spc="0" normalizeH="0" baseline="0" noProof="0" dirty="0" smtClean="0">
                <a:ln>
                  <a:noFill/>
                </a:ln>
                <a:solidFill>
                  <a:srgbClr val="70AD47">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Рабочие программы</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none" strike="noStrike" kern="1200" cap="none" spc="0" normalizeH="0" baseline="0" noProof="0" dirty="0" smtClean="0">
                <a:ln>
                  <a:noFill/>
                </a:ln>
                <a:solidFill>
                  <a:srgbClr val="70AD47">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Профильный сборник практических работ </a:t>
            </a:r>
            <a:r>
              <a:rPr kumimoji="0" lang="ru-RU" sz="2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(август 2019)</a:t>
            </a:r>
            <a:endParaRPr kumimoji="0" lang="ru-RU"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006" y="3579000"/>
            <a:ext cx="1996727" cy="2712943"/>
          </a:xfrm>
          <a:prstGeom prst="rect">
            <a:avLst/>
          </a:prstGeom>
          <a:ln>
            <a:noFill/>
          </a:ln>
          <a:effectLst>
            <a:outerShdw blurRad="292100" dist="139700" dir="2700000" algn="tl" rotWithShape="0">
              <a:srgbClr val="333333">
                <a:alpha val="65000"/>
              </a:srgbClr>
            </a:outerShdw>
          </a:effectLst>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092" y="4256931"/>
            <a:ext cx="1627199" cy="2198917"/>
          </a:xfrm>
          <a:prstGeom prst="rect">
            <a:avLst/>
          </a:prstGeom>
          <a:ln>
            <a:noFill/>
          </a:ln>
          <a:effectLst>
            <a:outerShdw blurRad="292100" dist="139700" dir="2700000" algn="tl" rotWithShape="0">
              <a:srgbClr val="333333">
                <a:alpha val="65000"/>
              </a:srgbClr>
            </a:outerShdw>
          </a:effectLst>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6954" y="4669971"/>
            <a:ext cx="1580707" cy="2116074"/>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3447377" y="4847053"/>
            <a:ext cx="556599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ВСЕ РАБОЧИЕ ПРОГРАММЫ РАЗМЕЩЕНЫ НА САЙТЕ ИЗДАТЕЛЬСТВА «ПРОСВЕЩЕНИЕ» </a:t>
            </a:r>
            <a:r>
              <a:rPr kumimoji="0" lang="en-US" sz="2000" b="1" i="1"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8"/>
              </a:rPr>
              <a:t>http://www.prosv.ru</a:t>
            </a:r>
            <a:endParaRPr kumimoji="0" lang="en-US" sz="2000" b="1" i="1"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 НА САЙТЕ ИНТЕРНЕТ-МАГАЗИНА </a:t>
            </a:r>
            <a:r>
              <a:rPr kumimoji="0" lang="en-US" sz="2000" b="1" i="1"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9"/>
              </a:rPr>
              <a:t>http://www.shop.prosv.ru</a:t>
            </a:r>
            <a:endParaRPr kumimoji="0" lang="en-US" sz="2000" b="1" i="1"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20332485"/>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676401" y="108857"/>
            <a:ext cx="5538696"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ДОПОЛНИТЕЛЬНЫЕ МАТЕРИАЛЫ</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285" y="805540"/>
            <a:ext cx="1493239" cy="2329546"/>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8559" y="3679368"/>
            <a:ext cx="2180390" cy="2895603"/>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989365" y="803454"/>
            <a:ext cx="628377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Задачник по физике для 10-11 класса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Задачник содержит материалы для отработки навыков решения задач за курс 10-11 класса.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Является универсальным к любому УМК</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1"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Внимание</a:t>
            </a:r>
            <a:r>
              <a:rPr kumimoji="0" lang="ru-RU" sz="20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с августа 2019 в задачник будут добавлены задачи для углубленного курса физики</a:t>
            </a:r>
            <a:endParaRPr kumimoji="0" lang="ru-RU" sz="20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340285" y="3364122"/>
            <a:ext cx="623751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Сборник задач и упражнений по физике для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10-11 класса (углубленный уровень)</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Задачник подходит для использования в классах с углубленным изучением физики и профильным изучением предмета. Является универсальным к любому УМК для углубленного и профильного изучения.</a:t>
            </a:r>
          </a:p>
        </p:txBody>
      </p:sp>
    </p:spTree>
    <p:extLst>
      <p:ext uri="{BB962C8B-B14F-4D97-AF65-F5344CB8AC3E}">
        <p14:creationId xmlns:p14="http://schemas.microsoft.com/office/powerpoint/2010/main" val="266512348"/>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676401" y="108857"/>
            <a:ext cx="5538696"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ДОПОЛНИТЕЛЬНЫЕ МАТЕРИАЛЫ</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411" y="900461"/>
            <a:ext cx="2017161" cy="2807757"/>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254703" y="900461"/>
            <a:ext cx="63463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Сборник текстовых задач и упражнений для 10-11 класса по естественно-научным предметам</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2322638" y="1608347"/>
            <a:ext cx="621050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Задачник содержит большое количество упражнений и задач на отработку навыков смыслового чтения и работы с текстом.</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Может использоваться в 9 классе для подготовки к ОГЭ.</a:t>
            </a:r>
            <a:endParaRPr kumimoji="0" lang="ru-RU" sz="1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2991477" y="3446608"/>
            <a:ext cx="461697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rgbClr val="5B9BD5">
                    <a:lumMod val="50000"/>
                  </a:srgbClr>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rPr>
              <a:t>СЕРИЯ «ПРОФИЛЬНАЯ ШКОЛА»</a:t>
            </a:r>
            <a:endParaRPr kumimoji="0" lang="ru-RU" sz="2800" b="0" i="0" u="none" strike="noStrike" kern="1200" cap="none" spc="0" normalizeH="0" baseline="0" noProof="0" dirty="0">
              <a:ln>
                <a:noFill/>
              </a:ln>
              <a:solidFill>
                <a:srgbClr val="5B9BD5">
                  <a:lumMod val="50000"/>
                </a:srgbClr>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917" y="4151189"/>
            <a:ext cx="1808721" cy="2517623"/>
          </a:xfrm>
          <a:prstGeom prst="rect">
            <a:avLst/>
          </a:prstGeom>
          <a:ln>
            <a:noFill/>
          </a:ln>
          <a:effectLst>
            <a:outerShdw blurRad="292100" dist="139700" dir="2700000" algn="tl" rotWithShape="0">
              <a:srgbClr val="333333">
                <a:alpha val="65000"/>
              </a:srgbClr>
            </a:outerShdw>
          </a:effectLst>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8577" y="4151189"/>
            <a:ext cx="1814327" cy="2517623"/>
          </a:xfrm>
          <a:prstGeom prst="rect">
            <a:avLst/>
          </a:prstGeom>
          <a:ln>
            <a:noFill/>
          </a:ln>
          <a:effectLst>
            <a:outerShdw blurRad="292100" dist="139700" dir="2700000" algn="tl" rotWithShape="0">
              <a:srgbClr val="333333">
                <a:alpha val="65000"/>
              </a:srgbClr>
            </a:outerShdw>
          </a:effectLst>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8843" y="4149544"/>
            <a:ext cx="1815513" cy="2519268"/>
          </a:xfrm>
          <a:prstGeom prst="rect">
            <a:avLst/>
          </a:prstGeom>
          <a:ln>
            <a:noFill/>
          </a:ln>
          <a:effectLst>
            <a:outerShdw blurRad="292100" dist="139700" dir="2700000" algn="tl" rotWithShape="0">
              <a:srgbClr val="333333">
                <a:alpha val="65000"/>
              </a:srgbClr>
            </a:outerShdw>
          </a:effectLst>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39109" y="4149544"/>
            <a:ext cx="1899528" cy="25192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2232427"/>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682" y="945586"/>
            <a:ext cx="1911021" cy="2651798"/>
          </a:xfrm>
          <a:prstGeom prst="rect">
            <a:avLst/>
          </a:prstGeom>
          <a:ln>
            <a:noFill/>
          </a:ln>
          <a:effectLst>
            <a:outerShdw blurRad="292100" dist="139700" dir="2700000" algn="tl" rotWithShape="0">
              <a:srgbClr val="333333">
                <a:alpha val="65000"/>
              </a:srgbClr>
            </a:outerShdw>
          </a:effectLst>
        </p:spPr>
      </p:pic>
      <p:pic>
        <p:nvPicPr>
          <p:cNvPr id="10" name="Рисунок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0513" y="1027560"/>
            <a:ext cx="1891235" cy="26517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6558" y="1006987"/>
            <a:ext cx="2053167" cy="2653973"/>
          </a:xfrm>
          <a:prstGeom prst="rect">
            <a:avLst/>
          </a:prstGeom>
          <a:ln>
            <a:noFill/>
          </a:ln>
          <a:effectLst>
            <a:outerShdw blurRad="292100" dist="139700" dir="2700000" algn="tl" rotWithShape="0">
              <a:srgbClr val="333333">
                <a:alpha val="65000"/>
              </a:srgbClr>
            </a:outerShdw>
          </a:effectLst>
        </p:spPr>
      </p:pic>
      <p:pic>
        <p:nvPicPr>
          <p:cNvPr id="2"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230086" y="-2340"/>
            <a:ext cx="6508513" cy="707886"/>
          </a:xfrm>
          <a:prstGeom prst="rect">
            <a:avLst/>
          </a:prstGeom>
          <a:gradFill flip="none" rotWithShape="1">
            <a:gsLst>
              <a:gs pos="0">
                <a:srgbClr val="002060"/>
              </a:gs>
              <a:gs pos="43000">
                <a:schemeClr val="accent5">
                  <a:lumMod val="50000"/>
                </a:schemeClr>
              </a:gs>
              <a:gs pos="73000">
                <a:schemeClr val="accent5">
                  <a:lumMod val="75000"/>
                </a:schemeClr>
              </a:gs>
              <a:gs pos="100000">
                <a:schemeClr val="accent5">
                  <a:lumMod val="60000"/>
                  <a:lumOff val="40000"/>
                </a:schemeClr>
              </a:gs>
            </a:gsLst>
            <a:lin ang="17400000" scaled="0"/>
            <a:tileRect/>
          </a:gra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СЕРИЯ «ПРОФИЛЬНАЯ ШКОЛА»</a:t>
            </a:r>
            <a:endParaRPr kumimoji="0" lang="ru-RU"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8" name="TextBox 7"/>
          <p:cNvSpPr txBox="1"/>
          <p:nvPr/>
        </p:nvSpPr>
        <p:spPr>
          <a:xfrm>
            <a:off x="101621" y="5004104"/>
            <a:ext cx="8955293" cy="1200329"/>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Серия обеспечивает поддержку успешного профильного обучения и профессионального самоопределения старшеклассников. Пособия серии могут использоваться как при реализации учебного плана естественнонаучного профиля на уровне среднего общего образования, так и в рамках внеурочной деятельности.</a:t>
            </a:r>
          </a:p>
        </p:txBody>
      </p:sp>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05902" y="1973388"/>
            <a:ext cx="1898670" cy="2658139"/>
          </a:xfrm>
          <a:prstGeom prst="rect">
            <a:avLst/>
          </a:prstGeom>
          <a:ln>
            <a:noFill/>
          </a:ln>
          <a:effectLst>
            <a:outerShdw blurRad="292100" dist="139700" dir="2700000" algn="tl" rotWithShape="0">
              <a:srgbClr val="333333">
                <a:alpha val="65000"/>
              </a:srgbClr>
            </a:outerShdw>
          </a:effectLst>
        </p:spPr>
      </p:pic>
      <p:pic>
        <p:nvPicPr>
          <p:cNvPr id="11" name="Рисунок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85833" y="1979729"/>
            <a:ext cx="1963432" cy="26517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189393"/>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Рисунок 183"/>
          <p:cNvPicPr>
            <a:picLocks noChangeAspect="1"/>
          </p:cNvPicPr>
          <p:nvPr/>
        </p:nvPicPr>
        <p:blipFill rotWithShape="1">
          <a:blip r:embed="rId2" cstate="print"/>
          <a:srcRect l="19375" t="16667" r="35625" b="18889"/>
          <a:stretch/>
        </p:blipFill>
        <p:spPr>
          <a:xfrm>
            <a:off x="3138676" y="1765848"/>
            <a:ext cx="5846734" cy="4709869"/>
          </a:xfrm>
          <a:prstGeom prst="rect">
            <a:avLst/>
          </a:prstGeom>
        </p:spPr>
      </p:pic>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230086" y="-2340"/>
            <a:ext cx="6508513" cy="707886"/>
          </a:xfrm>
          <a:prstGeom prst="rect">
            <a:avLst/>
          </a:prstGeom>
          <a:gradFill flip="none" rotWithShape="1">
            <a:gsLst>
              <a:gs pos="0">
                <a:srgbClr val="002060"/>
              </a:gs>
              <a:gs pos="43000">
                <a:schemeClr val="accent5">
                  <a:lumMod val="50000"/>
                </a:schemeClr>
              </a:gs>
              <a:gs pos="73000">
                <a:schemeClr val="accent5">
                  <a:lumMod val="75000"/>
                </a:schemeClr>
              </a:gs>
              <a:gs pos="100000">
                <a:schemeClr val="accent5">
                  <a:lumMod val="60000"/>
                  <a:lumOff val="40000"/>
                </a:schemeClr>
              </a:gs>
            </a:gsLst>
            <a:lin ang="17400000" scaled="0"/>
            <a:tileRect/>
          </a:gra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СЕРИЯ «ПРОФИЛЬНАЯ ШКОЛА»</a:t>
            </a:r>
            <a:endParaRPr kumimoji="0" lang="ru-RU"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6" name="Название 1"/>
          <p:cNvSpPr txBox="1">
            <a:spLocks/>
          </p:cNvSpPr>
          <p:nvPr/>
        </p:nvSpPr>
        <p:spPr>
          <a:xfrm>
            <a:off x="1293900" y="948394"/>
            <a:ext cx="4855229" cy="574606"/>
          </a:xfrm>
          <a:prstGeom prst="rect">
            <a:avLst/>
          </a:prstGeom>
          <a:noFill/>
        </p:spPr>
        <p:txBody>
          <a:bodyPr vert="horz" lIns="103888" tIns="51944" rIns="103888" bIns="51944" rtlCol="0" anchor="t"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0073B8"/>
                </a:solidFill>
                <a:effectLst/>
                <a:uLnTx/>
                <a:uFillTx/>
                <a:latin typeface="Calibri" pitchFamily="34" charset="0"/>
                <a:ea typeface="+mn-ea"/>
                <a:cs typeface="+mn-cs"/>
              </a:rPr>
              <a:t>ПРОФИЛЬНЫЕ И УГЛУБЛЁННЫЕ КУРСЫ</a:t>
            </a:r>
          </a:p>
        </p:txBody>
      </p:sp>
      <p:sp>
        <p:nvSpPr>
          <p:cNvPr id="7" name="TextBox 6"/>
          <p:cNvSpPr txBox="1"/>
          <p:nvPr/>
        </p:nvSpPr>
        <p:spPr>
          <a:xfrm>
            <a:off x="292143" y="1410313"/>
            <a:ext cx="55335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Пособия «</a:t>
            </a:r>
            <a:r>
              <a:rPr kumimoji="0" lang="ru-RU" sz="1800" b="1"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Профильная школа</a:t>
            </a:r>
            <a:r>
              <a:rPr kumimoji="0" lang="ru-RU" sz="18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 - это серия проб в выборе будущей  профессии</a:t>
            </a:r>
            <a:endParaRPr kumimoji="0" lang="ru-RU"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pSp>
        <p:nvGrpSpPr>
          <p:cNvPr id="8" name="Группа 7"/>
          <p:cNvGrpSpPr/>
          <p:nvPr/>
        </p:nvGrpSpPr>
        <p:grpSpPr>
          <a:xfrm>
            <a:off x="366221" y="913897"/>
            <a:ext cx="862855" cy="481927"/>
            <a:chOff x="7092280" y="4198347"/>
            <a:chExt cx="1368152" cy="668024"/>
          </a:xfrm>
        </p:grpSpPr>
        <p:sp>
          <p:nvSpPr>
            <p:cNvPr id="9" name="Freeform 5"/>
            <p:cNvSpPr>
              <a:spLocks/>
            </p:cNvSpPr>
            <p:nvPr/>
          </p:nvSpPr>
          <p:spPr bwMode="auto">
            <a:xfrm>
              <a:off x="7828264" y="4261135"/>
              <a:ext cx="126610" cy="375699"/>
            </a:xfrm>
            <a:custGeom>
              <a:avLst/>
              <a:gdLst/>
              <a:ahLst/>
              <a:cxnLst>
                <a:cxn ang="0">
                  <a:pos x="533" y="37"/>
                </a:cxn>
                <a:cxn ang="0">
                  <a:pos x="533" y="1583"/>
                </a:cxn>
                <a:cxn ang="0">
                  <a:pos x="463" y="1576"/>
                </a:cxn>
                <a:cxn ang="0">
                  <a:pos x="463" y="1576"/>
                </a:cxn>
                <a:cxn ang="0">
                  <a:pos x="190" y="1576"/>
                </a:cxn>
                <a:cxn ang="0">
                  <a:pos x="0" y="1576"/>
                </a:cxn>
                <a:cxn ang="0">
                  <a:pos x="0" y="37"/>
                </a:cxn>
                <a:cxn ang="0">
                  <a:pos x="37" y="0"/>
                </a:cxn>
                <a:cxn ang="0">
                  <a:pos x="497" y="0"/>
                </a:cxn>
                <a:cxn ang="0">
                  <a:pos x="533" y="37"/>
                </a:cxn>
              </a:cxnLst>
              <a:rect l="0" t="0" r="r" b="b"/>
              <a:pathLst>
                <a:path w="533" h="1583">
                  <a:moveTo>
                    <a:pt x="533" y="37"/>
                  </a:moveTo>
                  <a:lnTo>
                    <a:pt x="533" y="1583"/>
                  </a:lnTo>
                  <a:cubicBezTo>
                    <a:pt x="511" y="1579"/>
                    <a:pt x="487" y="1576"/>
                    <a:pt x="463" y="1576"/>
                  </a:cubicBezTo>
                  <a:lnTo>
                    <a:pt x="463" y="1576"/>
                  </a:lnTo>
                  <a:lnTo>
                    <a:pt x="190" y="1576"/>
                  </a:lnTo>
                  <a:lnTo>
                    <a:pt x="0" y="1576"/>
                  </a:lnTo>
                  <a:lnTo>
                    <a:pt x="0" y="37"/>
                  </a:lnTo>
                  <a:cubicBezTo>
                    <a:pt x="0" y="16"/>
                    <a:pt x="17" y="0"/>
                    <a:pt x="37" y="0"/>
                  </a:cubicBezTo>
                  <a:lnTo>
                    <a:pt x="497" y="0"/>
                  </a:lnTo>
                  <a:cubicBezTo>
                    <a:pt x="517" y="0"/>
                    <a:pt x="533" y="16"/>
                    <a:pt x="533" y="37"/>
                  </a:cubicBezTo>
                  <a:close/>
                </a:path>
              </a:pathLst>
            </a:custGeom>
            <a:solidFill>
              <a:srgbClr val="37658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6"/>
            <p:cNvSpPr>
              <a:spLocks/>
            </p:cNvSpPr>
            <p:nvPr/>
          </p:nvSpPr>
          <p:spPr bwMode="auto">
            <a:xfrm>
              <a:off x="7954874" y="4261135"/>
              <a:ext cx="126610" cy="433341"/>
            </a:xfrm>
            <a:custGeom>
              <a:avLst/>
              <a:gdLst/>
              <a:ahLst/>
              <a:cxnLst>
                <a:cxn ang="0">
                  <a:pos x="533" y="37"/>
                </a:cxn>
                <a:cxn ang="0">
                  <a:pos x="533" y="1584"/>
                </a:cxn>
                <a:cxn ang="0">
                  <a:pos x="368" y="1675"/>
                </a:cxn>
                <a:cxn ang="0">
                  <a:pos x="368" y="1675"/>
                </a:cxn>
                <a:cxn ang="0">
                  <a:pos x="280" y="1828"/>
                </a:cxn>
                <a:cxn ang="0">
                  <a:pos x="257" y="1828"/>
                </a:cxn>
                <a:cxn ang="0">
                  <a:pos x="169" y="1675"/>
                </a:cxn>
                <a:cxn ang="0">
                  <a:pos x="169" y="1675"/>
                </a:cxn>
                <a:cxn ang="0">
                  <a:pos x="0" y="1583"/>
                </a:cxn>
                <a:cxn ang="0">
                  <a:pos x="0" y="37"/>
                </a:cxn>
                <a:cxn ang="0">
                  <a:pos x="37" y="0"/>
                </a:cxn>
                <a:cxn ang="0">
                  <a:pos x="497" y="0"/>
                </a:cxn>
                <a:cxn ang="0">
                  <a:pos x="533" y="37"/>
                </a:cxn>
              </a:cxnLst>
              <a:rect l="0" t="0" r="r" b="b"/>
              <a:pathLst>
                <a:path w="533" h="1828">
                  <a:moveTo>
                    <a:pt x="533" y="37"/>
                  </a:moveTo>
                  <a:lnTo>
                    <a:pt x="533" y="1584"/>
                  </a:lnTo>
                  <a:cubicBezTo>
                    <a:pt x="469" y="1598"/>
                    <a:pt x="412" y="1631"/>
                    <a:pt x="368" y="1675"/>
                  </a:cubicBezTo>
                  <a:lnTo>
                    <a:pt x="368" y="1675"/>
                  </a:lnTo>
                  <a:cubicBezTo>
                    <a:pt x="326" y="1717"/>
                    <a:pt x="295" y="1770"/>
                    <a:pt x="280" y="1828"/>
                  </a:cubicBezTo>
                  <a:lnTo>
                    <a:pt x="257" y="1828"/>
                  </a:lnTo>
                  <a:cubicBezTo>
                    <a:pt x="242" y="1770"/>
                    <a:pt x="211" y="1717"/>
                    <a:pt x="169" y="1675"/>
                  </a:cubicBezTo>
                  <a:lnTo>
                    <a:pt x="169" y="1675"/>
                  </a:lnTo>
                  <a:cubicBezTo>
                    <a:pt x="124" y="1630"/>
                    <a:pt x="66" y="1597"/>
                    <a:pt x="0" y="1583"/>
                  </a:cubicBezTo>
                  <a:lnTo>
                    <a:pt x="0" y="37"/>
                  </a:lnTo>
                  <a:cubicBezTo>
                    <a:pt x="0" y="16"/>
                    <a:pt x="17" y="0"/>
                    <a:pt x="37" y="0"/>
                  </a:cubicBezTo>
                  <a:lnTo>
                    <a:pt x="497" y="0"/>
                  </a:lnTo>
                  <a:cubicBezTo>
                    <a:pt x="517" y="0"/>
                    <a:pt x="533" y="16"/>
                    <a:pt x="533" y="37"/>
                  </a:cubicBezTo>
                  <a:close/>
                </a:path>
              </a:pathLst>
            </a:custGeom>
            <a:solidFill>
              <a:srgbClr val="37658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7"/>
            <p:cNvSpPr>
              <a:spLocks/>
            </p:cNvSpPr>
            <p:nvPr/>
          </p:nvSpPr>
          <p:spPr bwMode="auto">
            <a:xfrm>
              <a:off x="8081484" y="4261135"/>
              <a:ext cx="125581" cy="375699"/>
            </a:xfrm>
            <a:custGeom>
              <a:avLst/>
              <a:gdLst/>
              <a:ahLst/>
              <a:cxnLst>
                <a:cxn ang="0">
                  <a:pos x="533" y="37"/>
                </a:cxn>
                <a:cxn ang="0">
                  <a:pos x="533" y="1576"/>
                </a:cxn>
                <a:cxn ang="0">
                  <a:pos x="74" y="1576"/>
                </a:cxn>
                <a:cxn ang="0">
                  <a:pos x="74" y="1576"/>
                </a:cxn>
                <a:cxn ang="0">
                  <a:pos x="0" y="1584"/>
                </a:cxn>
                <a:cxn ang="0">
                  <a:pos x="0" y="37"/>
                </a:cxn>
                <a:cxn ang="0">
                  <a:pos x="37" y="0"/>
                </a:cxn>
                <a:cxn ang="0">
                  <a:pos x="497" y="0"/>
                </a:cxn>
                <a:cxn ang="0">
                  <a:pos x="533" y="37"/>
                </a:cxn>
              </a:cxnLst>
              <a:rect l="0" t="0" r="r" b="b"/>
              <a:pathLst>
                <a:path w="533" h="1584">
                  <a:moveTo>
                    <a:pt x="533" y="37"/>
                  </a:moveTo>
                  <a:lnTo>
                    <a:pt x="533" y="1576"/>
                  </a:lnTo>
                  <a:lnTo>
                    <a:pt x="74" y="1576"/>
                  </a:lnTo>
                  <a:lnTo>
                    <a:pt x="74" y="1576"/>
                  </a:lnTo>
                  <a:cubicBezTo>
                    <a:pt x="49" y="1576"/>
                    <a:pt x="24" y="1579"/>
                    <a:pt x="0" y="1584"/>
                  </a:cubicBezTo>
                  <a:lnTo>
                    <a:pt x="0" y="37"/>
                  </a:lnTo>
                  <a:cubicBezTo>
                    <a:pt x="0" y="16"/>
                    <a:pt x="17" y="0"/>
                    <a:pt x="37" y="0"/>
                  </a:cubicBezTo>
                  <a:lnTo>
                    <a:pt x="497" y="0"/>
                  </a:lnTo>
                  <a:cubicBezTo>
                    <a:pt x="517" y="0"/>
                    <a:pt x="533" y="16"/>
                    <a:pt x="533" y="37"/>
                  </a:cubicBezTo>
                  <a:close/>
                </a:path>
              </a:pathLst>
            </a:custGeom>
            <a:solidFill>
              <a:srgbClr val="92ACD9"/>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8"/>
            <p:cNvSpPr>
              <a:spLocks/>
            </p:cNvSpPr>
            <p:nvPr/>
          </p:nvSpPr>
          <p:spPr bwMode="auto">
            <a:xfrm>
              <a:off x="7892084" y="4261135"/>
              <a:ext cx="62790" cy="375699"/>
            </a:xfrm>
            <a:custGeom>
              <a:avLst/>
              <a:gdLst/>
              <a:ahLst/>
              <a:cxnLst>
                <a:cxn ang="0">
                  <a:pos x="266" y="37"/>
                </a:cxn>
                <a:cxn ang="0">
                  <a:pos x="266" y="1583"/>
                </a:cxn>
                <a:cxn ang="0">
                  <a:pos x="196" y="1576"/>
                </a:cxn>
                <a:cxn ang="0">
                  <a:pos x="196" y="1576"/>
                </a:cxn>
                <a:cxn ang="0">
                  <a:pos x="0" y="1576"/>
                </a:cxn>
                <a:cxn ang="0">
                  <a:pos x="0" y="0"/>
                </a:cxn>
                <a:cxn ang="0">
                  <a:pos x="230" y="0"/>
                </a:cxn>
                <a:cxn ang="0">
                  <a:pos x="266" y="37"/>
                </a:cxn>
              </a:cxnLst>
              <a:rect l="0" t="0" r="r" b="b"/>
              <a:pathLst>
                <a:path w="266" h="1583">
                  <a:moveTo>
                    <a:pt x="266" y="37"/>
                  </a:moveTo>
                  <a:lnTo>
                    <a:pt x="266" y="1583"/>
                  </a:lnTo>
                  <a:cubicBezTo>
                    <a:pt x="244" y="1579"/>
                    <a:pt x="220" y="1576"/>
                    <a:pt x="196" y="1576"/>
                  </a:cubicBezTo>
                  <a:lnTo>
                    <a:pt x="196" y="1576"/>
                  </a:lnTo>
                  <a:lnTo>
                    <a:pt x="0" y="1576"/>
                  </a:lnTo>
                  <a:lnTo>
                    <a:pt x="0" y="0"/>
                  </a:lnTo>
                  <a:lnTo>
                    <a:pt x="230" y="0"/>
                  </a:lnTo>
                  <a:cubicBezTo>
                    <a:pt x="250" y="0"/>
                    <a:pt x="266" y="16"/>
                    <a:pt x="266" y="37"/>
                  </a:cubicBezTo>
                  <a:close/>
                </a:path>
              </a:pathLst>
            </a:custGeom>
            <a:solidFill>
              <a:srgbClr val="2C5269"/>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9"/>
            <p:cNvSpPr>
              <a:spLocks/>
            </p:cNvSpPr>
            <p:nvPr/>
          </p:nvSpPr>
          <p:spPr bwMode="auto">
            <a:xfrm>
              <a:off x="8017665" y="4261135"/>
              <a:ext cx="63820" cy="433341"/>
            </a:xfrm>
            <a:custGeom>
              <a:avLst/>
              <a:gdLst/>
              <a:ahLst/>
              <a:cxnLst>
                <a:cxn ang="0">
                  <a:pos x="266" y="37"/>
                </a:cxn>
                <a:cxn ang="0">
                  <a:pos x="266" y="1584"/>
                </a:cxn>
                <a:cxn ang="0">
                  <a:pos x="101" y="1675"/>
                </a:cxn>
                <a:cxn ang="0">
                  <a:pos x="101" y="1675"/>
                </a:cxn>
                <a:cxn ang="0">
                  <a:pos x="13" y="1828"/>
                </a:cxn>
                <a:cxn ang="0">
                  <a:pos x="0" y="1828"/>
                </a:cxn>
                <a:cxn ang="0">
                  <a:pos x="0" y="0"/>
                </a:cxn>
                <a:cxn ang="0">
                  <a:pos x="230" y="0"/>
                </a:cxn>
                <a:cxn ang="0">
                  <a:pos x="266" y="37"/>
                </a:cxn>
              </a:cxnLst>
              <a:rect l="0" t="0" r="r" b="b"/>
              <a:pathLst>
                <a:path w="266" h="1828">
                  <a:moveTo>
                    <a:pt x="266" y="37"/>
                  </a:moveTo>
                  <a:lnTo>
                    <a:pt x="266" y="1584"/>
                  </a:lnTo>
                  <a:cubicBezTo>
                    <a:pt x="202" y="1598"/>
                    <a:pt x="145" y="1631"/>
                    <a:pt x="101" y="1675"/>
                  </a:cubicBezTo>
                  <a:lnTo>
                    <a:pt x="101" y="1675"/>
                  </a:lnTo>
                  <a:cubicBezTo>
                    <a:pt x="59" y="1717"/>
                    <a:pt x="28" y="1770"/>
                    <a:pt x="13" y="1828"/>
                  </a:cubicBezTo>
                  <a:lnTo>
                    <a:pt x="0" y="1828"/>
                  </a:lnTo>
                  <a:lnTo>
                    <a:pt x="0" y="0"/>
                  </a:lnTo>
                  <a:lnTo>
                    <a:pt x="230" y="0"/>
                  </a:lnTo>
                  <a:cubicBezTo>
                    <a:pt x="250" y="0"/>
                    <a:pt x="266" y="16"/>
                    <a:pt x="266" y="37"/>
                  </a:cubicBezTo>
                  <a:close/>
                </a:path>
              </a:pathLst>
            </a:custGeom>
            <a:solidFill>
              <a:srgbClr val="2C5269"/>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0"/>
            <p:cNvSpPr>
              <a:spLocks/>
            </p:cNvSpPr>
            <p:nvPr/>
          </p:nvSpPr>
          <p:spPr bwMode="auto">
            <a:xfrm>
              <a:off x="8144274" y="4261135"/>
              <a:ext cx="62790" cy="373640"/>
            </a:xfrm>
            <a:custGeom>
              <a:avLst/>
              <a:gdLst/>
              <a:ahLst/>
              <a:cxnLst>
                <a:cxn ang="0">
                  <a:pos x="266" y="37"/>
                </a:cxn>
                <a:cxn ang="0">
                  <a:pos x="266" y="1576"/>
                </a:cxn>
                <a:cxn ang="0">
                  <a:pos x="0" y="1576"/>
                </a:cxn>
                <a:cxn ang="0">
                  <a:pos x="0" y="0"/>
                </a:cxn>
                <a:cxn ang="0">
                  <a:pos x="230" y="0"/>
                </a:cxn>
                <a:cxn ang="0">
                  <a:pos x="266" y="37"/>
                </a:cxn>
              </a:cxnLst>
              <a:rect l="0" t="0" r="r" b="b"/>
              <a:pathLst>
                <a:path w="266" h="1576">
                  <a:moveTo>
                    <a:pt x="266" y="37"/>
                  </a:moveTo>
                  <a:lnTo>
                    <a:pt x="266" y="1576"/>
                  </a:lnTo>
                  <a:lnTo>
                    <a:pt x="0" y="1576"/>
                  </a:lnTo>
                  <a:lnTo>
                    <a:pt x="0" y="0"/>
                  </a:lnTo>
                  <a:lnTo>
                    <a:pt x="230" y="0"/>
                  </a:lnTo>
                  <a:cubicBezTo>
                    <a:pt x="250" y="0"/>
                    <a:pt x="266" y="16"/>
                    <a:pt x="266" y="37"/>
                  </a:cubicBezTo>
                  <a:close/>
                </a:path>
              </a:pathLst>
            </a:custGeom>
            <a:solidFill>
              <a:srgbClr val="7391C4"/>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1"/>
            <p:cNvSpPr>
              <a:spLocks noChangeArrowheads="1"/>
            </p:cNvSpPr>
            <p:nvPr/>
          </p:nvSpPr>
          <p:spPr bwMode="auto">
            <a:xfrm>
              <a:off x="7836499" y="4320835"/>
              <a:ext cx="111170" cy="50436"/>
            </a:xfrm>
            <a:prstGeom prst="rect">
              <a:avLst/>
            </a:prstGeom>
            <a:solidFill>
              <a:srgbClr val="FFD078"/>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12"/>
            <p:cNvSpPr>
              <a:spLocks noChangeArrowheads="1"/>
            </p:cNvSpPr>
            <p:nvPr/>
          </p:nvSpPr>
          <p:spPr bwMode="auto">
            <a:xfrm>
              <a:off x="7836499" y="4302308"/>
              <a:ext cx="111170" cy="12352"/>
            </a:xfrm>
            <a:prstGeom prst="rect">
              <a:avLst/>
            </a:prstGeom>
            <a:solidFill>
              <a:srgbClr val="FFEAC2"/>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13"/>
            <p:cNvSpPr>
              <a:spLocks noChangeArrowheads="1"/>
            </p:cNvSpPr>
            <p:nvPr/>
          </p:nvSpPr>
          <p:spPr bwMode="auto">
            <a:xfrm>
              <a:off x="7963109" y="4320835"/>
              <a:ext cx="110140" cy="50436"/>
            </a:xfrm>
            <a:prstGeom prst="rect">
              <a:avLst/>
            </a:prstGeom>
            <a:solidFill>
              <a:srgbClr val="FFD078"/>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4"/>
            <p:cNvSpPr>
              <a:spLocks noChangeArrowheads="1"/>
            </p:cNvSpPr>
            <p:nvPr/>
          </p:nvSpPr>
          <p:spPr bwMode="auto">
            <a:xfrm>
              <a:off x="7963109" y="4302308"/>
              <a:ext cx="110140" cy="12352"/>
            </a:xfrm>
            <a:prstGeom prst="rect">
              <a:avLst/>
            </a:prstGeom>
            <a:solidFill>
              <a:srgbClr val="FFEAC2"/>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15"/>
            <p:cNvSpPr>
              <a:spLocks noChangeArrowheads="1"/>
            </p:cNvSpPr>
            <p:nvPr/>
          </p:nvSpPr>
          <p:spPr bwMode="auto">
            <a:xfrm>
              <a:off x="8088690" y="4320835"/>
              <a:ext cx="111170" cy="50436"/>
            </a:xfrm>
            <a:prstGeom prst="rect">
              <a:avLst/>
            </a:prstGeom>
            <a:solidFill>
              <a:srgbClr val="FFD078"/>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6"/>
            <p:cNvSpPr>
              <a:spLocks noChangeArrowheads="1"/>
            </p:cNvSpPr>
            <p:nvPr/>
          </p:nvSpPr>
          <p:spPr bwMode="auto">
            <a:xfrm>
              <a:off x="8088690" y="4302308"/>
              <a:ext cx="111170" cy="12352"/>
            </a:xfrm>
            <a:prstGeom prst="rect">
              <a:avLst/>
            </a:prstGeom>
            <a:solidFill>
              <a:srgbClr val="FFEAC2"/>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17"/>
            <p:cNvSpPr>
              <a:spLocks noChangeArrowheads="1"/>
            </p:cNvSpPr>
            <p:nvPr/>
          </p:nvSpPr>
          <p:spPr bwMode="auto">
            <a:xfrm>
              <a:off x="7892084" y="4320835"/>
              <a:ext cx="55585" cy="50436"/>
            </a:xfrm>
            <a:prstGeom prst="rect">
              <a:avLst/>
            </a:prstGeom>
            <a:solidFill>
              <a:srgbClr val="F2AE3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ectangle 18"/>
            <p:cNvSpPr>
              <a:spLocks noChangeArrowheads="1"/>
            </p:cNvSpPr>
            <p:nvPr/>
          </p:nvSpPr>
          <p:spPr bwMode="auto">
            <a:xfrm>
              <a:off x="7892084" y="4302308"/>
              <a:ext cx="55585" cy="12352"/>
            </a:xfrm>
            <a:prstGeom prst="rect">
              <a:avLst/>
            </a:prstGeom>
            <a:solidFill>
              <a:srgbClr val="FFD078"/>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ectangle 19"/>
            <p:cNvSpPr>
              <a:spLocks noChangeArrowheads="1"/>
            </p:cNvSpPr>
            <p:nvPr/>
          </p:nvSpPr>
          <p:spPr bwMode="auto">
            <a:xfrm>
              <a:off x="8017665" y="4320835"/>
              <a:ext cx="55585" cy="50436"/>
            </a:xfrm>
            <a:prstGeom prst="rect">
              <a:avLst/>
            </a:prstGeom>
            <a:solidFill>
              <a:srgbClr val="F2AE3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20"/>
            <p:cNvSpPr>
              <a:spLocks noChangeArrowheads="1"/>
            </p:cNvSpPr>
            <p:nvPr/>
          </p:nvSpPr>
          <p:spPr bwMode="auto">
            <a:xfrm>
              <a:off x="8017665" y="4302308"/>
              <a:ext cx="55585" cy="12352"/>
            </a:xfrm>
            <a:prstGeom prst="rect">
              <a:avLst/>
            </a:prstGeom>
            <a:solidFill>
              <a:srgbClr val="FFD078"/>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Rectangle 21"/>
            <p:cNvSpPr>
              <a:spLocks noChangeArrowheads="1"/>
            </p:cNvSpPr>
            <p:nvPr/>
          </p:nvSpPr>
          <p:spPr bwMode="auto">
            <a:xfrm>
              <a:off x="8144274" y="4320835"/>
              <a:ext cx="55585" cy="50436"/>
            </a:xfrm>
            <a:prstGeom prst="rect">
              <a:avLst/>
            </a:prstGeom>
            <a:solidFill>
              <a:srgbClr val="F2AE3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22"/>
            <p:cNvSpPr>
              <a:spLocks noChangeArrowheads="1"/>
            </p:cNvSpPr>
            <p:nvPr/>
          </p:nvSpPr>
          <p:spPr bwMode="auto">
            <a:xfrm>
              <a:off x="8144274" y="4302308"/>
              <a:ext cx="55585" cy="12352"/>
            </a:xfrm>
            <a:prstGeom prst="rect">
              <a:avLst/>
            </a:prstGeom>
            <a:solidFill>
              <a:srgbClr val="FFD078"/>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3"/>
            <p:cNvSpPr>
              <a:spLocks noEditPoints="1"/>
            </p:cNvSpPr>
            <p:nvPr/>
          </p:nvSpPr>
          <p:spPr bwMode="auto">
            <a:xfrm>
              <a:off x="8206035" y="4255989"/>
              <a:ext cx="217193" cy="610382"/>
            </a:xfrm>
            <a:custGeom>
              <a:avLst/>
              <a:gdLst/>
              <a:ahLst/>
              <a:cxnLst>
                <a:cxn ang="0">
                  <a:pos x="530" y="33"/>
                </a:cxn>
                <a:cxn ang="0">
                  <a:pos x="777" y="1599"/>
                </a:cxn>
                <a:cxn ang="0">
                  <a:pos x="237" y="1599"/>
                </a:cxn>
                <a:cxn ang="0">
                  <a:pos x="4" y="116"/>
                </a:cxn>
                <a:cxn ang="0">
                  <a:pos x="34" y="74"/>
                </a:cxn>
                <a:cxn ang="0">
                  <a:pos x="488" y="3"/>
                </a:cxn>
                <a:cxn ang="0">
                  <a:pos x="530" y="33"/>
                </a:cxn>
                <a:cxn ang="0">
                  <a:pos x="842" y="2012"/>
                </a:cxn>
                <a:cxn ang="0">
                  <a:pos x="912" y="2460"/>
                </a:cxn>
                <a:cxn ang="0">
                  <a:pos x="882" y="2502"/>
                </a:cxn>
                <a:cxn ang="0">
                  <a:pos x="428" y="2573"/>
                </a:cxn>
                <a:cxn ang="0">
                  <a:pos x="386" y="2543"/>
                </a:cxn>
                <a:cxn ang="0">
                  <a:pos x="302" y="2012"/>
                </a:cxn>
                <a:cxn ang="0">
                  <a:pos x="842" y="2012"/>
                </a:cxn>
              </a:cxnLst>
              <a:rect l="0" t="0" r="r" b="b"/>
              <a:pathLst>
                <a:path w="915" h="2576">
                  <a:moveTo>
                    <a:pt x="530" y="33"/>
                  </a:moveTo>
                  <a:lnTo>
                    <a:pt x="777" y="1599"/>
                  </a:lnTo>
                  <a:lnTo>
                    <a:pt x="237" y="1599"/>
                  </a:lnTo>
                  <a:lnTo>
                    <a:pt x="4" y="116"/>
                  </a:lnTo>
                  <a:cubicBezTo>
                    <a:pt x="0" y="96"/>
                    <a:pt x="14" y="77"/>
                    <a:pt x="34" y="74"/>
                  </a:cubicBezTo>
                  <a:lnTo>
                    <a:pt x="488" y="3"/>
                  </a:lnTo>
                  <a:cubicBezTo>
                    <a:pt x="508" y="0"/>
                    <a:pt x="527" y="13"/>
                    <a:pt x="530" y="33"/>
                  </a:cubicBezTo>
                  <a:close/>
                  <a:moveTo>
                    <a:pt x="842" y="2012"/>
                  </a:moveTo>
                  <a:lnTo>
                    <a:pt x="912" y="2460"/>
                  </a:lnTo>
                  <a:cubicBezTo>
                    <a:pt x="915" y="2480"/>
                    <a:pt x="902" y="2498"/>
                    <a:pt x="882" y="2502"/>
                  </a:cubicBezTo>
                  <a:lnTo>
                    <a:pt x="428" y="2573"/>
                  </a:lnTo>
                  <a:cubicBezTo>
                    <a:pt x="408" y="2576"/>
                    <a:pt x="389" y="2563"/>
                    <a:pt x="386" y="2543"/>
                  </a:cubicBezTo>
                  <a:lnTo>
                    <a:pt x="302" y="2012"/>
                  </a:lnTo>
                  <a:lnTo>
                    <a:pt x="842" y="2012"/>
                  </a:lnTo>
                  <a:close/>
                </a:path>
              </a:pathLst>
            </a:custGeom>
            <a:solidFill>
              <a:srgbClr val="92ACD9"/>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24"/>
            <p:cNvSpPr>
              <a:spLocks noEditPoints="1"/>
            </p:cNvSpPr>
            <p:nvPr/>
          </p:nvSpPr>
          <p:spPr bwMode="auto">
            <a:xfrm>
              <a:off x="8267796" y="4255989"/>
              <a:ext cx="155432" cy="601119"/>
            </a:xfrm>
            <a:custGeom>
              <a:avLst/>
              <a:gdLst/>
              <a:ahLst/>
              <a:cxnLst>
                <a:cxn ang="0">
                  <a:pos x="269" y="33"/>
                </a:cxn>
                <a:cxn ang="0">
                  <a:pos x="516" y="1599"/>
                </a:cxn>
                <a:cxn ang="0">
                  <a:pos x="246" y="1599"/>
                </a:cxn>
                <a:cxn ang="0">
                  <a:pos x="0" y="38"/>
                </a:cxn>
                <a:cxn ang="0">
                  <a:pos x="227" y="3"/>
                </a:cxn>
                <a:cxn ang="0">
                  <a:pos x="269" y="33"/>
                </a:cxn>
                <a:cxn ang="0">
                  <a:pos x="581" y="2012"/>
                </a:cxn>
                <a:cxn ang="0">
                  <a:pos x="651" y="2460"/>
                </a:cxn>
                <a:cxn ang="0">
                  <a:pos x="621" y="2502"/>
                </a:cxn>
                <a:cxn ang="0">
                  <a:pos x="394" y="2537"/>
                </a:cxn>
                <a:cxn ang="0">
                  <a:pos x="311" y="2012"/>
                </a:cxn>
                <a:cxn ang="0">
                  <a:pos x="581" y="2012"/>
                </a:cxn>
              </a:cxnLst>
              <a:rect l="0" t="0" r="r" b="b"/>
              <a:pathLst>
                <a:path w="654" h="2537">
                  <a:moveTo>
                    <a:pt x="269" y="33"/>
                  </a:moveTo>
                  <a:lnTo>
                    <a:pt x="516" y="1599"/>
                  </a:lnTo>
                  <a:lnTo>
                    <a:pt x="246" y="1599"/>
                  </a:lnTo>
                  <a:lnTo>
                    <a:pt x="0" y="38"/>
                  </a:lnTo>
                  <a:lnTo>
                    <a:pt x="227" y="3"/>
                  </a:lnTo>
                  <a:cubicBezTo>
                    <a:pt x="247" y="0"/>
                    <a:pt x="266" y="13"/>
                    <a:pt x="269" y="33"/>
                  </a:cubicBezTo>
                  <a:close/>
                  <a:moveTo>
                    <a:pt x="581" y="2012"/>
                  </a:moveTo>
                  <a:lnTo>
                    <a:pt x="651" y="2460"/>
                  </a:lnTo>
                  <a:cubicBezTo>
                    <a:pt x="654" y="2480"/>
                    <a:pt x="641" y="2498"/>
                    <a:pt x="621" y="2502"/>
                  </a:cubicBezTo>
                  <a:lnTo>
                    <a:pt x="394" y="2537"/>
                  </a:lnTo>
                  <a:lnTo>
                    <a:pt x="311" y="2012"/>
                  </a:lnTo>
                  <a:lnTo>
                    <a:pt x="581" y="2012"/>
                  </a:lnTo>
                  <a:close/>
                </a:path>
              </a:pathLst>
            </a:custGeom>
            <a:solidFill>
              <a:srgbClr val="7391C4"/>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5"/>
            <p:cNvSpPr>
              <a:spLocks/>
            </p:cNvSpPr>
            <p:nvPr/>
          </p:nvSpPr>
          <p:spPr bwMode="auto">
            <a:xfrm>
              <a:off x="8291471" y="4749029"/>
              <a:ext cx="117346" cy="66905"/>
            </a:xfrm>
            <a:custGeom>
              <a:avLst/>
              <a:gdLst/>
              <a:ahLst/>
              <a:cxnLst>
                <a:cxn ang="0">
                  <a:pos x="463" y="0"/>
                </a:cxn>
                <a:cxn ang="0">
                  <a:pos x="496" y="210"/>
                </a:cxn>
                <a:cxn ang="0">
                  <a:pos x="33" y="283"/>
                </a:cxn>
                <a:cxn ang="0">
                  <a:pos x="0" y="73"/>
                </a:cxn>
                <a:cxn ang="0">
                  <a:pos x="463" y="0"/>
                </a:cxn>
              </a:cxnLst>
              <a:rect l="0" t="0" r="r" b="b"/>
              <a:pathLst>
                <a:path w="496" h="283">
                  <a:moveTo>
                    <a:pt x="463" y="0"/>
                  </a:moveTo>
                  <a:lnTo>
                    <a:pt x="496" y="210"/>
                  </a:lnTo>
                  <a:lnTo>
                    <a:pt x="33" y="283"/>
                  </a:lnTo>
                  <a:lnTo>
                    <a:pt x="0" y="73"/>
                  </a:lnTo>
                  <a:lnTo>
                    <a:pt x="463" y="0"/>
                  </a:lnTo>
                  <a:close/>
                </a:path>
              </a:pathLst>
            </a:custGeom>
            <a:solidFill>
              <a:srgbClr val="FFD078"/>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6"/>
            <p:cNvSpPr>
              <a:spLocks/>
            </p:cNvSpPr>
            <p:nvPr/>
          </p:nvSpPr>
          <p:spPr bwMode="auto">
            <a:xfrm>
              <a:off x="8222505" y="4314660"/>
              <a:ext cx="117346" cy="67935"/>
            </a:xfrm>
            <a:custGeom>
              <a:avLst/>
              <a:gdLst/>
              <a:ahLst/>
              <a:cxnLst>
                <a:cxn ang="0">
                  <a:pos x="462" y="0"/>
                </a:cxn>
                <a:cxn ang="0">
                  <a:pos x="495" y="210"/>
                </a:cxn>
                <a:cxn ang="0">
                  <a:pos x="33" y="283"/>
                </a:cxn>
                <a:cxn ang="0">
                  <a:pos x="0" y="73"/>
                </a:cxn>
                <a:cxn ang="0">
                  <a:pos x="462" y="0"/>
                </a:cxn>
              </a:cxnLst>
              <a:rect l="0" t="0" r="r" b="b"/>
              <a:pathLst>
                <a:path w="495" h="283">
                  <a:moveTo>
                    <a:pt x="462" y="0"/>
                  </a:moveTo>
                  <a:lnTo>
                    <a:pt x="495" y="210"/>
                  </a:lnTo>
                  <a:lnTo>
                    <a:pt x="33" y="283"/>
                  </a:lnTo>
                  <a:lnTo>
                    <a:pt x="0" y="73"/>
                  </a:lnTo>
                  <a:lnTo>
                    <a:pt x="462" y="0"/>
                  </a:lnTo>
                  <a:close/>
                </a:path>
              </a:pathLst>
            </a:custGeom>
            <a:solidFill>
              <a:srgbClr val="FFD078"/>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27"/>
            <p:cNvSpPr>
              <a:spLocks/>
            </p:cNvSpPr>
            <p:nvPr/>
          </p:nvSpPr>
          <p:spPr bwMode="auto">
            <a:xfrm>
              <a:off x="8288383" y="4732560"/>
              <a:ext cx="111170" cy="27791"/>
            </a:xfrm>
            <a:custGeom>
              <a:avLst/>
              <a:gdLst/>
              <a:ahLst/>
              <a:cxnLst>
                <a:cxn ang="0">
                  <a:pos x="464" y="0"/>
                </a:cxn>
                <a:cxn ang="0">
                  <a:pos x="471" y="42"/>
                </a:cxn>
                <a:cxn ang="0">
                  <a:pos x="8" y="115"/>
                </a:cxn>
                <a:cxn ang="0">
                  <a:pos x="0" y="64"/>
                </a:cxn>
                <a:cxn ang="0">
                  <a:pos x="407" y="0"/>
                </a:cxn>
                <a:cxn ang="0">
                  <a:pos x="464" y="0"/>
                </a:cxn>
              </a:cxnLst>
              <a:rect l="0" t="0" r="r" b="b"/>
              <a:pathLst>
                <a:path w="471" h="115">
                  <a:moveTo>
                    <a:pt x="464" y="0"/>
                  </a:moveTo>
                  <a:lnTo>
                    <a:pt x="471" y="42"/>
                  </a:lnTo>
                  <a:lnTo>
                    <a:pt x="8" y="115"/>
                  </a:lnTo>
                  <a:lnTo>
                    <a:pt x="0" y="64"/>
                  </a:lnTo>
                  <a:lnTo>
                    <a:pt x="407" y="0"/>
                  </a:lnTo>
                  <a:lnTo>
                    <a:pt x="464" y="0"/>
                  </a:lnTo>
                  <a:close/>
                </a:path>
              </a:pathLst>
            </a:custGeom>
            <a:solidFill>
              <a:srgbClr val="FFEAC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28"/>
            <p:cNvSpPr>
              <a:spLocks/>
            </p:cNvSpPr>
            <p:nvPr/>
          </p:nvSpPr>
          <p:spPr bwMode="auto">
            <a:xfrm>
              <a:off x="8219417" y="4296132"/>
              <a:ext cx="112199" cy="29850"/>
            </a:xfrm>
            <a:custGeom>
              <a:avLst/>
              <a:gdLst/>
              <a:ahLst/>
              <a:cxnLst>
                <a:cxn ang="0">
                  <a:pos x="463" y="0"/>
                </a:cxn>
                <a:cxn ang="0">
                  <a:pos x="471" y="51"/>
                </a:cxn>
                <a:cxn ang="0">
                  <a:pos x="8" y="123"/>
                </a:cxn>
                <a:cxn ang="0">
                  <a:pos x="0" y="73"/>
                </a:cxn>
                <a:cxn ang="0">
                  <a:pos x="463" y="0"/>
                </a:cxn>
              </a:cxnLst>
              <a:rect l="0" t="0" r="r" b="b"/>
              <a:pathLst>
                <a:path w="471" h="123">
                  <a:moveTo>
                    <a:pt x="463" y="0"/>
                  </a:moveTo>
                  <a:lnTo>
                    <a:pt x="471" y="51"/>
                  </a:lnTo>
                  <a:lnTo>
                    <a:pt x="8" y="123"/>
                  </a:lnTo>
                  <a:lnTo>
                    <a:pt x="0" y="73"/>
                  </a:lnTo>
                  <a:lnTo>
                    <a:pt x="463" y="0"/>
                  </a:lnTo>
                  <a:close/>
                </a:path>
              </a:pathLst>
            </a:custGeom>
            <a:solidFill>
              <a:srgbClr val="FFEAC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9"/>
            <p:cNvSpPr>
              <a:spLocks/>
            </p:cNvSpPr>
            <p:nvPr/>
          </p:nvSpPr>
          <p:spPr bwMode="auto">
            <a:xfrm>
              <a:off x="8346027" y="4749029"/>
              <a:ext cx="62790" cy="58671"/>
            </a:xfrm>
            <a:custGeom>
              <a:avLst/>
              <a:gdLst/>
              <a:ahLst/>
              <a:cxnLst>
                <a:cxn ang="0">
                  <a:pos x="231" y="0"/>
                </a:cxn>
                <a:cxn ang="0">
                  <a:pos x="264" y="210"/>
                </a:cxn>
                <a:cxn ang="0">
                  <a:pos x="33" y="246"/>
                </a:cxn>
                <a:cxn ang="0">
                  <a:pos x="0" y="37"/>
                </a:cxn>
                <a:cxn ang="0">
                  <a:pos x="231" y="0"/>
                </a:cxn>
              </a:cxnLst>
              <a:rect l="0" t="0" r="r" b="b"/>
              <a:pathLst>
                <a:path w="264" h="246">
                  <a:moveTo>
                    <a:pt x="231" y="0"/>
                  </a:moveTo>
                  <a:lnTo>
                    <a:pt x="264" y="210"/>
                  </a:lnTo>
                  <a:lnTo>
                    <a:pt x="33" y="246"/>
                  </a:lnTo>
                  <a:lnTo>
                    <a:pt x="0" y="37"/>
                  </a:lnTo>
                  <a:lnTo>
                    <a:pt x="231" y="0"/>
                  </a:lnTo>
                  <a:close/>
                </a:path>
              </a:pathLst>
            </a:custGeom>
            <a:solidFill>
              <a:srgbClr val="F2AE3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30"/>
            <p:cNvSpPr>
              <a:spLocks/>
            </p:cNvSpPr>
            <p:nvPr/>
          </p:nvSpPr>
          <p:spPr bwMode="auto">
            <a:xfrm>
              <a:off x="8277060" y="4314660"/>
              <a:ext cx="62790" cy="58671"/>
            </a:xfrm>
            <a:custGeom>
              <a:avLst/>
              <a:gdLst/>
              <a:ahLst/>
              <a:cxnLst>
                <a:cxn ang="0">
                  <a:pos x="231" y="0"/>
                </a:cxn>
                <a:cxn ang="0">
                  <a:pos x="264" y="210"/>
                </a:cxn>
                <a:cxn ang="0">
                  <a:pos x="33" y="246"/>
                </a:cxn>
                <a:cxn ang="0">
                  <a:pos x="0" y="36"/>
                </a:cxn>
                <a:cxn ang="0">
                  <a:pos x="231" y="0"/>
                </a:cxn>
              </a:cxnLst>
              <a:rect l="0" t="0" r="r" b="b"/>
              <a:pathLst>
                <a:path w="264" h="246">
                  <a:moveTo>
                    <a:pt x="231" y="0"/>
                  </a:moveTo>
                  <a:lnTo>
                    <a:pt x="264" y="210"/>
                  </a:lnTo>
                  <a:lnTo>
                    <a:pt x="33" y="246"/>
                  </a:lnTo>
                  <a:lnTo>
                    <a:pt x="0" y="36"/>
                  </a:lnTo>
                  <a:lnTo>
                    <a:pt x="231" y="0"/>
                  </a:lnTo>
                  <a:close/>
                </a:path>
              </a:pathLst>
            </a:custGeom>
            <a:solidFill>
              <a:srgbClr val="F2AE3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1"/>
            <p:cNvSpPr>
              <a:spLocks/>
            </p:cNvSpPr>
            <p:nvPr/>
          </p:nvSpPr>
          <p:spPr bwMode="auto">
            <a:xfrm>
              <a:off x="8342939" y="4732560"/>
              <a:ext cx="56614" cy="18528"/>
            </a:xfrm>
            <a:custGeom>
              <a:avLst/>
              <a:gdLst/>
              <a:ahLst/>
              <a:cxnLst>
                <a:cxn ang="0">
                  <a:pos x="233" y="0"/>
                </a:cxn>
                <a:cxn ang="0">
                  <a:pos x="240" y="42"/>
                </a:cxn>
                <a:cxn ang="0">
                  <a:pos x="8" y="78"/>
                </a:cxn>
                <a:cxn ang="0">
                  <a:pos x="0" y="28"/>
                </a:cxn>
                <a:cxn ang="0">
                  <a:pos x="176" y="0"/>
                </a:cxn>
                <a:cxn ang="0">
                  <a:pos x="233" y="0"/>
                </a:cxn>
              </a:cxnLst>
              <a:rect l="0" t="0" r="r" b="b"/>
              <a:pathLst>
                <a:path w="240" h="78">
                  <a:moveTo>
                    <a:pt x="233" y="0"/>
                  </a:moveTo>
                  <a:lnTo>
                    <a:pt x="240" y="42"/>
                  </a:lnTo>
                  <a:lnTo>
                    <a:pt x="8" y="78"/>
                  </a:lnTo>
                  <a:lnTo>
                    <a:pt x="0" y="28"/>
                  </a:lnTo>
                  <a:lnTo>
                    <a:pt x="176" y="0"/>
                  </a:lnTo>
                  <a:lnTo>
                    <a:pt x="233" y="0"/>
                  </a:lnTo>
                  <a:close/>
                </a:path>
              </a:pathLst>
            </a:custGeom>
            <a:solidFill>
              <a:srgbClr val="FFD078"/>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32"/>
            <p:cNvSpPr>
              <a:spLocks/>
            </p:cNvSpPr>
            <p:nvPr/>
          </p:nvSpPr>
          <p:spPr bwMode="auto">
            <a:xfrm>
              <a:off x="8275002" y="4296132"/>
              <a:ext cx="56614" cy="21616"/>
            </a:xfrm>
            <a:custGeom>
              <a:avLst/>
              <a:gdLst/>
              <a:ahLst/>
              <a:cxnLst>
                <a:cxn ang="0">
                  <a:pos x="231" y="0"/>
                </a:cxn>
                <a:cxn ang="0">
                  <a:pos x="239" y="51"/>
                </a:cxn>
                <a:cxn ang="0">
                  <a:pos x="8" y="87"/>
                </a:cxn>
                <a:cxn ang="0">
                  <a:pos x="0" y="36"/>
                </a:cxn>
                <a:cxn ang="0">
                  <a:pos x="231" y="0"/>
                </a:cxn>
              </a:cxnLst>
              <a:rect l="0" t="0" r="r" b="b"/>
              <a:pathLst>
                <a:path w="239" h="87">
                  <a:moveTo>
                    <a:pt x="231" y="0"/>
                  </a:moveTo>
                  <a:lnTo>
                    <a:pt x="239" y="51"/>
                  </a:lnTo>
                  <a:lnTo>
                    <a:pt x="8" y="87"/>
                  </a:lnTo>
                  <a:lnTo>
                    <a:pt x="0" y="36"/>
                  </a:lnTo>
                  <a:lnTo>
                    <a:pt x="231" y="0"/>
                  </a:lnTo>
                  <a:close/>
                </a:path>
              </a:pathLst>
            </a:custGeom>
            <a:solidFill>
              <a:srgbClr val="FFD078"/>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Rectangle 33"/>
            <p:cNvSpPr>
              <a:spLocks noChangeArrowheads="1"/>
            </p:cNvSpPr>
            <p:nvPr/>
          </p:nvSpPr>
          <p:spPr bwMode="auto">
            <a:xfrm>
              <a:off x="8144274" y="4437148"/>
              <a:ext cx="30880" cy="197628"/>
            </a:xfrm>
            <a:prstGeom prst="rect">
              <a:avLst/>
            </a:prstGeom>
            <a:solidFill>
              <a:srgbClr val="D9E8EB"/>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Rectangle 34"/>
            <p:cNvSpPr>
              <a:spLocks noChangeArrowheads="1"/>
            </p:cNvSpPr>
            <p:nvPr/>
          </p:nvSpPr>
          <p:spPr bwMode="auto">
            <a:xfrm>
              <a:off x="8113394" y="4437148"/>
              <a:ext cx="30880" cy="197628"/>
            </a:xfrm>
            <a:prstGeom prst="rect">
              <a:avLst/>
            </a:prstGeom>
            <a:solidFill>
              <a:srgbClr val="E7F1F2"/>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89"/>
            <p:cNvSpPr>
              <a:spLocks noChangeArrowheads="1"/>
            </p:cNvSpPr>
            <p:nvPr/>
          </p:nvSpPr>
          <p:spPr bwMode="auto">
            <a:xfrm>
              <a:off x="7154041" y="4220992"/>
              <a:ext cx="333509" cy="7205"/>
            </a:xfrm>
            <a:prstGeom prst="rect">
              <a:avLst/>
            </a:prstGeom>
            <a:solidFill>
              <a:srgbClr val="E7F1F2"/>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90"/>
            <p:cNvSpPr>
              <a:spLocks noChangeArrowheads="1"/>
            </p:cNvSpPr>
            <p:nvPr/>
          </p:nvSpPr>
          <p:spPr bwMode="auto">
            <a:xfrm>
              <a:off x="7154041" y="4235402"/>
              <a:ext cx="333509" cy="7205"/>
            </a:xfrm>
            <a:prstGeom prst="rect">
              <a:avLst/>
            </a:prstGeom>
            <a:solidFill>
              <a:srgbClr val="E7F1F2"/>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91"/>
            <p:cNvSpPr>
              <a:spLocks noChangeArrowheads="1"/>
            </p:cNvSpPr>
            <p:nvPr/>
          </p:nvSpPr>
          <p:spPr bwMode="auto">
            <a:xfrm>
              <a:off x="7154041" y="4249813"/>
              <a:ext cx="333509" cy="8235"/>
            </a:xfrm>
            <a:prstGeom prst="rect">
              <a:avLst/>
            </a:prstGeom>
            <a:solidFill>
              <a:srgbClr val="E7F1F2"/>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92"/>
            <p:cNvSpPr>
              <a:spLocks noChangeArrowheads="1"/>
            </p:cNvSpPr>
            <p:nvPr/>
          </p:nvSpPr>
          <p:spPr bwMode="auto">
            <a:xfrm>
              <a:off x="7154041" y="4265253"/>
              <a:ext cx="333509" cy="7205"/>
            </a:xfrm>
            <a:prstGeom prst="rect">
              <a:avLst/>
            </a:prstGeom>
            <a:solidFill>
              <a:srgbClr val="E7F1F2"/>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93"/>
            <p:cNvSpPr>
              <a:spLocks noChangeArrowheads="1"/>
            </p:cNvSpPr>
            <p:nvPr/>
          </p:nvSpPr>
          <p:spPr bwMode="auto">
            <a:xfrm>
              <a:off x="7154041" y="4279663"/>
              <a:ext cx="333509" cy="7205"/>
            </a:xfrm>
            <a:prstGeom prst="rect">
              <a:avLst/>
            </a:prstGeom>
            <a:solidFill>
              <a:srgbClr val="E7F1F2"/>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Rectangle 94"/>
            <p:cNvSpPr>
              <a:spLocks noChangeArrowheads="1"/>
            </p:cNvSpPr>
            <p:nvPr/>
          </p:nvSpPr>
          <p:spPr bwMode="auto">
            <a:xfrm>
              <a:off x="7154041" y="4294073"/>
              <a:ext cx="333509" cy="8235"/>
            </a:xfrm>
            <a:prstGeom prst="rect">
              <a:avLst/>
            </a:prstGeom>
            <a:solidFill>
              <a:srgbClr val="E7F1F2"/>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Rectangle 95"/>
            <p:cNvSpPr>
              <a:spLocks noChangeArrowheads="1"/>
            </p:cNvSpPr>
            <p:nvPr/>
          </p:nvSpPr>
          <p:spPr bwMode="auto">
            <a:xfrm>
              <a:off x="7154041" y="4228197"/>
              <a:ext cx="333509" cy="7205"/>
            </a:xfrm>
            <a:prstGeom prst="rect">
              <a:avLst/>
            </a:prstGeom>
            <a:solidFill>
              <a:srgbClr val="AECBD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Rectangle 96"/>
            <p:cNvSpPr>
              <a:spLocks noChangeArrowheads="1"/>
            </p:cNvSpPr>
            <p:nvPr/>
          </p:nvSpPr>
          <p:spPr bwMode="auto">
            <a:xfrm>
              <a:off x="7154041" y="4242608"/>
              <a:ext cx="333509" cy="7205"/>
            </a:xfrm>
            <a:prstGeom prst="rect">
              <a:avLst/>
            </a:prstGeom>
            <a:solidFill>
              <a:srgbClr val="AECBD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Rectangle 97"/>
            <p:cNvSpPr>
              <a:spLocks noChangeArrowheads="1"/>
            </p:cNvSpPr>
            <p:nvPr/>
          </p:nvSpPr>
          <p:spPr bwMode="auto">
            <a:xfrm>
              <a:off x="7154041" y="4258047"/>
              <a:ext cx="333509" cy="7205"/>
            </a:xfrm>
            <a:prstGeom prst="rect">
              <a:avLst/>
            </a:prstGeom>
            <a:solidFill>
              <a:srgbClr val="AECBD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Rectangle 98"/>
            <p:cNvSpPr>
              <a:spLocks noChangeArrowheads="1"/>
            </p:cNvSpPr>
            <p:nvPr/>
          </p:nvSpPr>
          <p:spPr bwMode="auto">
            <a:xfrm>
              <a:off x="7154041" y="4272458"/>
              <a:ext cx="333509" cy="7205"/>
            </a:xfrm>
            <a:prstGeom prst="rect">
              <a:avLst/>
            </a:prstGeom>
            <a:solidFill>
              <a:srgbClr val="AECBD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Rectangle 99"/>
            <p:cNvSpPr>
              <a:spLocks noChangeArrowheads="1"/>
            </p:cNvSpPr>
            <p:nvPr/>
          </p:nvSpPr>
          <p:spPr bwMode="auto">
            <a:xfrm>
              <a:off x="7154041" y="4286868"/>
              <a:ext cx="333509" cy="7205"/>
            </a:xfrm>
            <a:prstGeom prst="rect">
              <a:avLst/>
            </a:prstGeom>
            <a:solidFill>
              <a:srgbClr val="AECBD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Rectangle 100"/>
            <p:cNvSpPr>
              <a:spLocks noChangeArrowheads="1"/>
            </p:cNvSpPr>
            <p:nvPr/>
          </p:nvSpPr>
          <p:spPr bwMode="auto">
            <a:xfrm>
              <a:off x="7154041" y="4302308"/>
              <a:ext cx="333509" cy="7205"/>
            </a:xfrm>
            <a:prstGeom prst="rect">
              <a:avLst/>
            </a:prstGeom>
            <a:solidFill>
              <a:srgbClr val="AECBD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Rectangle 101"/>
            <p:cNvSpPr>
              <a:spLocks noChangeArrowheads="1"/>
            </p:cNvSpPr>
            <p:nvPr/>
          </p:nvSpPr>
          <p:spPr bwMode="auto">
            <a:xfrm>
              <a:off x="7154041" y="4309513"/>
              <a:ext cx="333509" cy="5147"/>
            </a:xfrm>
            <a:prstGeom prst="rect">
              <a:avLst/>
            </a:prstGeom>
            <a:solidFill>
              <a:srgbClr val="79A7B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102"/>
            <p:cNvSpPr>
              <a:spLocks/>
            </p:cNvSpPr>
            <p:nvPr/>
          </p:nvSpPr>
          <p:spPr bwMode="auto">
            <a:xfrm>
              <a:off x="7487550" y="4220992"/>
              <a:ext cx="332480" cy="7205"/>
            </a:xfrm>
            <a:custGeom>
              <a:avLst/>
              <a:gdLst/>
              <a:ahLst/>
              <a:cxnLst>
                <a:cxn ang="0">
                  <a:pos x="0" y="0"/>
                </a:cxn>
                <a:cxn ang="0">
                  <a:pos x="1401" y="0"/>
                </a:cxn>
                <a:cxn ang="0">
                  <a:pos x="1391" y="31"/>
                </a:cxn>
                <a:cxn ang="0">
                  <a:pos x="0" y="31"/>
                </a:cxn>
                <a:cxn ang="0">
                  <a:pos x="0" y="0"/>
                </a:cxn>
              </a:cxnLst>
              <a:rect l="0" t="0" r="r" b="b"/>
              <a:pathLst>
                <a:path w="1401" h="31">
                  <a:moveTo>
                    <a:pt x="0" y="0"/>
                  </a:moveTo>
                  <a:lnTo>
                    <a:pt x="1401" y="0"/>
                  </a:lnTo>
                  <a:cubicBezTo>
                    <a:pt x="1397" y="10"/>
                    <a:pt x="1394" y="20"/>
                    <a:pt x="1391" y="31"/>
                  </a:cubicBezTo>
                  <a:lnTo>
                    <a:pt x="0" y="31"/>
                  </a:lnTo>
                  <a:lnTo>
                    <a:pt x="0" y="0"/>
                  </a:lnTo>
                  <a:close/>
                </a:path>
              </a:pathLst>
            </a:custGeom>
            <a:solidFill>
              <a:srgbClr val="D9E8E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103"/>
            <p:cNvSpPr>
              <a:spLocks/>
            </p:cNvSpPr>
            <p:nvPr/>
          </p:nvSpPr>
          <p:spPr bwMode="auto">
            <a:xfrm>
              <a:off x="7487550" y="4235402"/>
              <a:ext cx="328362" cy="7205"/>
            </a:xfrm>
            <a:custGeom>
              <a:avLst/>
              <a:gdLst/>
              <a:ahLst/>
              <a:cxnLst>
                <a:cxn ang="0">
                  <a:pos x="0" y="0"/>
                </a:cxn>
                <a:cxn ang="0">
                  <a:pos x="1384" y="0"/>
                </a:cxn>
                <a:cxn ang="0">
                  <a:pos x="1380" y="30"/>
                </a:cxn>
                <a:cxn ang="0">
                  <a:pos x="1380" y="31"/>
                </a:cxn>
                <a:cxn ang="0">
                  <a:pos x="0" y="31"/>
                </a:cxn>
                <a:cxn ang="0">
                  <a:pos x="0" y="0"/>
                </a:cxn>
              </a:cxnLst>
              <a:rect l="0" t="0" r="r" b="b"/>
              <a:pathLst>
                <a:path w="1384" h="31">
                  <a:moveTo>
                    <a:pt x="0" y="0"/>
                  </a:moveTo>
                  <a:lnTo>
                    <a:pt x="1384" y="0"/>
                  </a:lnTo>
                  <a:cubicBezTo>
                    <a:pt x="1383" y="10"/>
                    <a:pt x="1381" y="20"/>
                    <a:pt x="1380" y="30"/>
                  </a:cubicBezTo>
                  <a:lnTo>
                    <a:pt x="1380" y="31"/>
                  </a:lnTo>
                  <a:lnTo>
                    <a:pt x="0" y="31"/>
                  </a:lnTo>
                  <a:lnTo>
                    <a:pt x="0" y="0"/>
                  </a:lnTo>
                  <a:close/>
                </a:path>
              </a:pathLst>
            </a:custGeom>
            <a:solidFill>
              <a:srgbClr val="D9E8E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104"/>
            <p:cNvSpPr>
              <a:spLocks/>
            </p:cNvSpPr>
            <p:nvPr/>
          </p:nvSpPr>
          <p:spPr bwMode="auto">
            <a:xfrm>
              <a:off x="7487550" y="4249813"/>
              <a:ext cx="326304" cy="8235"/>
            </a:xfrm>
            <a:custGeom>
              <a:avLst/>
              <a:gdLst/>
              <a:ahLst/>
              <a:cxnLst>
                <a:cxn ang="0">
                  <a:pos x="0" y="0"/>
                </a:cxn>
                <a:cxn ang="0">
                  <a:pos x="1376" y="0"/>
                </a:cxn>
                <a:cxn ang="0">
                  <a:pos x="1374" y="32"/>
                </a:cxn>
                <a:cxn ang="0">
                  <a:pos x="0" y="32"/>
                </a:cxn>
                <a:cxn ang="0">
                  <a:pos x="0" y="0"/>
                </a:cxn>
              </a:cxnLst>
              <a:rect l="0" t="0" r="r" b="b"/>
              <a:pathLst>
                <a:path w="1376" h="32">
                  <a:moveTo>
                    <a:pt x="0" y="0"/>
                  </a:moveTo>
                  <a:lnTo>
                    <a:pt x="1376" y="0"/>
                  </a:lnTo>
                  <a:cubicBezTo>
                    <a:pt x="1375" y="11"/>
                    <a:pt x="1375" y="21"/>
                    <a:pt x="1374" y="32"/>
                  </a:cubicBezTo>
                  <a:lnTo>
                    <a:pt x="0" y="32"/>
                  </a:lnTo>
                  <a:lnTo>
                    <a:pt x="0" y="0"/>
                  </a:lnTo>
                  <a:close/>
                </a:path>
              </a:pathLst>
            </a:custGeom>
            <a:solidFill>
              <a:srgbClr val="D9E8E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105"/>
            <p:cNvSpPr>
              <a:spLocks/>
            </p:cNvSpPr>
            <p:nvPr/>
          </p:nvSpPr>
          <p:spPr bwMode="auto">
            <a:xfrm>
              <a:off x="7487550" y="4265253"/>
              <a:ext cx="325274" cy="7205"/>
            </a:xfrm>
            <a:custGeom>
              <a:avLst/>
              <a:gdLst/>
              <a:ahLst/>
              <a:cxnLst>
                <a:cxn ang="0">
                  <a:pos x="0" y="0"/>
                </a:cxn>
                <a:cxn ang="0">
                  <a:pos x="1373" y="0"/>
                </a:cxn>
                <a:cxn ang="0">
                  <a:pos x="1373" y="10"/>
                </a:cxn>
                <a:cxn ang="0">
                  <a:pos x="1373" y="31"/>
                </a:cxn>
                <a:cxn ang="0">
                  <a:pos x="0" y="31"/>
                </a:cxn>
                <a:cxn ang="0">
                  <a:pos x="0" y="0"/>
                </a:cxn>
              </a:cxnLst>
              <a:rect l="0" t="0" r="r" b="b"/>
              <a:pathLst>
                <a:path w="1373" h="31">
                  <a:moveTo>
                    <a:pt x="0" y="0"/>
                  </a:moveTo>
                  <a:lnTo>
                    <a:pt x="1373" y="0"/>
                  </a:lnTo>
                  <a:lnTo>
                    <a:pt x="1373" y="10"/>
                  </a:lnTo>
                  <a:cubicBezTo>
                    <a:pt x="1373" y="17"/>
                    <a:pt x="1373" y="24"/>
                    <a:pt x="1373" y="31"/>
                  </a:cubicBezTo>
                  <a:lnTo>
                    <a:pt x="0" y="31"/>
                  </a:lnTo>
                  <a:lnTo>
                    <a:pt x="0" y="0"/>
                  </a:lnTo>
                  <a:close/>
                </a:path>
              </a:pathLst>
            </a:custGeom>
            <a:solidFill>
              <a:srgbClr val="D9E8E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106"/>
            <p:cNvSpPr>
              <a:spLocks/>
            </p:cNvSpPr>
            <p:nvPr/>
          </p:nvSpPr>
          <p:spPr bwMode="auto">
            <a:xfrm>
              <a:off x="7487550" y="4279663"/>
              <a:ext cx="326304" cy="7205"/>
            </a:xfrm>
            <a:custGeom>
              <a:avLst/>
              <a:gdLst/>
              <a:ahLst/>
              <a:cxnLst>
                <a:cxn ang="0">
                  <a:pos x="0" y="0"/>
                </a:cxn>
                <a:cxn ang="0">
                  <a:pos x="1375" y="0"/>
                </a:cxn>
                <a:cxn ang="0">
                  <a:pos x="1377" y="31"/>
                </a:cxn>
                <a:cxn ang="0">
                  <a:pos x="0" y="31"/>
                </a:cxn>
                <a:cxn ang="0">
                  <a:pos x="0" y="0"/>
                </a:cxn>
              </a:cxnLst>
              <a:rect l="0" t="0" r="r" b="b"/>
              <a:pathLst>
                <a:path w="1377" h="31">
                  <a:moveTo>
                    <a:pt x="0" y="0"/>
                  </a:moveTo>
                  <a:lnTo>
                    <a:pt x="1375" y="0"/>
                  </a:lnTo>
                  <a:cubicBezTo>
                    <a:pt x="1375" y="11"/>
                    <a:pt x="1376" y="21"/>
                    <a:pt x="1377" y="31"/>
                  </a:cubicBezTo>
                  <a:lnTo>
                    <a:pt x="0" y="31"/>
                  </a:lnTo>
                  <a:lnTo>
                    <a:pt x="0" y="0"/>
                  </a:lnTo>
                  <a:close/>
                </a:path>
              </a:pathLst>
            </a:custGeom>
            <a:solidFill>
              <a:srgbClr val="D9E8E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107"/>
            <p:cNvSpPr>
              <a:spLocks/>
            </p:cNvSpPr>
            <p:nvPr/>
          </p:nvSpPr>
          <p:spPr bwMode="auto">
            <a:xfrm>
              <a:off x="7487550" y="4294073"/>
              <a:ext cx="328362" cy="8235"/>
            </a:xfrm>
            <a:custGeom>
              <a:avLst/>
              <a:gdLst/>
              <a:ahLst/>
              <a:cxnLst>
                <a:cxn ang="0">
                  <a:pos x="0" y="0"/>
                </a:cxn>
                <a:cxn ang="0">
                  <a:pos x="1381" y="0"/>
                </a:cxn>
                <a:cxn ang="0">
                  <a:pos x="1386" y="32"/>
                </a:cxn>
                <a:cxn ang="0">
                  <a:pos x="0" y="32"/>
                </a:cxn>
                <a:cxn ang="0">
                  <a:pos x="0" y="0"/>
                </a:cxn>
              </a:cxnLst>
              <a:rect l="0" t="0" r="r" b="b"/>
              <a:pathLst>
                <a:path w="1386" h="32">
                  <a:moveTo>
                    <a:pt x="0" y="0"/>
                  </a:moveTo>
                  <a:lnTo>
                    <a:pt x="1381" y="0"/>
                  </a:lnTo>
                  <a:cubicBezTo>
                    <a:pt x="1382" y="11"/>
                    <a:pt x="1384" y="22"/>
                    <a:pt x="1386" y="32"/>
                  </a:cubicBezTo>
                  <a:lnTo>
                    <a:pt x="0" y="32"/>
                  </a:lnTo>
                  <a:lnTo>
                    <a:pt x="0" y="0"/>
                  </a:lnTo>
                  <a:close/>
                </a:path>
              </a:pathLst>
            </a:custGeom>
            <a:solidFill>
              <a:srgbClr val="D9E8E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108"/>
            <p:cNvSpPr>
              <a:spLocks/>
            </p:cNvSpPr>
            <p:nvPr/>
          </p:nvSpPr>
          <p:spPr bwMode="auto">
            <a:xfrm>
              <a:off x="7487550" y="4228197"/>
              <a:ext cx="329392" cy="7205"/>
            </a:xfrm>
            <a:custGeom>
              <a:avLst/>
              <a:gdLst/>
              <a:ahLst/>
              <a:cxnLst>
                <a:cxn ang="0">
                  <a:pos x="0" y="0"/>
                </a:cxn>
                <a:cxn ang="0">
                  <a:pos x="1391" y="0"/>
                </a:cxn>
                <a:cxn ang="0">
                  <a:pos x="1384" y="31"/>
                </a:cxn>
                <a:cxn ang="0">
                  <a:pos x="0" y="31"/>
                </a:cxn>
                <a:cxn ang="0">
                  <a:pos x="0" y="0"/>
                </a:cxn>
              </a:cxnLst>
              <a:rect l="0" t="0" r="r" b="b"/>
              <a:pathLst>
                <a:path w="1391" h="31">
                  <a:moveTo>
                    <a:pt x="0" y="0"/>
                  </a:moveTo>
                  <a:lnTo>
                    <a:pt x="1391" y="0"/>
                  </a:lnTo>
                  <a:cubicBezTo>
                    <a:pt x="1389" y="10"/>
                    <a:pt x="1386" y="20"/>
                    <a:pt x="1384" y="31"/>
                  </a:cubicBezTo>
                  <a:lnTo>
                    <a:pt x="0" y="31"/>
                  </a:lnTo>
                  <a:lnTo>
                    <a:pt x="0" y="0"/>
                  </a:lnTo>
                  <a:close/>
                </a:path>
              </a:pathLst>
            </a:custGeom>
            <a:solidFill>
              <a:srgbClr val="9BBCC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109"/>
            <p:cNvSpPr>
              <a:spLocks/>
            </p:cNvSpPr>
            <p:nvPr/>
          </p:nvSpPr>
          <p:spPr bwMode="auto">
            <a:xfrm>
              <a:off x="7487550" y="4242608"/>
              <a:ext cx="327333" cy="7205"/>
            </a:xfrm>
            <a:custGeom>
              <a:avLst/>
              <a:gdLst/>
              <a:ahLst/>
              <a:cxnLst>
                <a:cxn ang="0">
                  <a:pos x="0" y="0"/>
                </a:cxn>
                <a:cxn ang="0">
                  <a:pos x="1380" y="0"/>
                </a:cxn>
                <a:cxn ang="0">
                  <a:pos x="1376" y="31"/>
                </a:cxn>
                <a:cxn ang="0">
                  <a:pos x="0" y="31"/>
                </a:cxn>
                <a:cxn ang="0">
                  <a:pos x="0" y="0"/>
                </a:cxn>
              </a:cxnLst>
              <a:rect l="0" t="0" r="r" b="b"/>
              <a:pathLst>
                <a:path w="1380" h="31">
                  <a:moveTo>
                    <a:pt x="0" y="0"/>
                  </a:moveTo>
                  <a:lnTo>
                    <a:pt x="1380" y="0"/>
                  </a:lnTo>
                  <a:cubicBezTo>
                    <a:pt x="1378" y="11"/>
                    <a:pt x="1377" y="21"/>
                    <a:pt x="1376" y="31"/>
                  </a:cubicBezTo>
                  <a:lnTo>
                    <a:pt x="0" y="31"/>
                  </a:lnTo>
                  <a:lnTo>
                    <a:pt x="0" y="0"/>
                  </a:lnTo>
                  <a:close/>
                </a:path>
              </a:pathLst>
            </a:custGeom>
            <a:solidFill>
              <a:srgbClr val="9BBCC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110"/>
            <p:cNvSpPr>
              <a:spLocks/>
            </p:cNvSpPr>
            <p:nvPr/>
          </p:nvSpPr>
          <p:spPr bwMode="auto">
            <a:xfrm>
              <a:off x="7487550" y="4258047"/>
              <a:ext cx="325274" cy="7205"/>
            </a:xfrm>
            <a:custGeom>
              <a:avLst/>
              <a:gdLst/>
              <a:ahLst/>
              <a:cxnLst>
                <a:cxn ang="0">
                  <a:pos x="0" y="0"/>
                </a:cxn>
                <a:cxn ang="0">
                  <a:pos x="1374" y="0"/>
                </a:cxn>
                <a:cxn ang="0">
                  <a:pos x="1373" y="31"/>
                </a:cxn>
                <a:cxn ang="0">
                  <a:pos x="0" y="31"/>
                </a:cxn>
                <a:cxn ang="0">
                  <a:pos x="0" y="0"/>
                </a:cxn>
              </a:cxnLst>
              <a:rect l="0" t="0" r="r" b="b"/>
              <a:pathLst>
                <a:path w="1374" h="31">
                  <a:moveTo>
                    <a:pt x="0" y="0"/>
                  </a:moveTo>
                  <a:lnTo>
                    <a:pt x="1374" y="0"/>
                  </a:lnTo>
                  <a:cubicBezTo>
                    <a:pt x="1374" y="10"/>
                    <a:pt x="1373" y="20"/>
                    <a:pt x="1373" y="31"/>
                  </a:cubicBezTo>
                  <a:lnTo>
                    <a:pt x="0" y="31"/>
                  </a:lnTo>
                  <a:lnTo>
                    <a:pt x="0" y="0"/>
                  </a:lnTo>
                  <a:close/>
                </a:path>
              </a:pathLst>
            </a:custGeom>
            <a:solidFill>
              <a:srgbClr val="9BBCC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111"/>
            <p:cNvSpPr>
              <a:spLocks/>
            </p:cNvSpPr>
            <p:nvPr/>
          </p:nvSpPr>
          <p:spPr bwMode="auto">
            <a:xfrm>
              <a:off x="7487550" y="4272458"/>
              <a:ext cx="326304" cy="7205"/>
            </a:xfrm>
            <a:custGeom>
              <a:avLst/>
              <a:gdLst/>
              <a:ahLst/>
              <a:cxnLst>
                <a:cxn ang="0">
                  <a:pos x="0" y="0"/>
                </a:cxn>
                <a:cxn ang="0">
                  <a:pos x="1373" y="0"/>
                </a:cxn>
                <a:cxn ang="0">
                  <a:pos x="1375" y="31"/>
                </a:cxn>
                <a:cxn ang="0">
                  <a:pos x="0" y="31"/>
                </a:cxn>
                <a:cxn ang="0">
                  <a:pos x="0" y="0"/>
                </a:cxn>
              </a:cxnLst>
              <a:rect l="0" t="0" r="r" b="b"/>
              <a:pathLst>
                <a:path w="1375" h="31">
                  <a:moveTo>
                    <a:pt x="0" y="0"/>
                  </a:moveTo>
                  <a:lnTo>
                    <a:pt x="1373" y="0"/>
                  </a:lnTo>
                  <a:cubicBezTo>
                    <a:pt x="1374" y="10"/>
                    <a:pt x="1374" y="21"/>
                    <a:pt x="1375" y="31"/>
                  </a:cubicBezTo>
                  <a:lnTo>
                    <a:pt x="0" y="31"/>
                  </a:lnTo>
                  <a:lnTo>
                    <a:pt x="0" y="0"/>
                  </a:lnTo>
                  <a:close/>
                </a:path>
              </a:pathLst>
            </a:custGeom>
            <a:solidFill>
              <a:srgbClr val="9BBCC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112"/>
            <p:cNvSpPr>
              <a:spLocks/>
            </p:cNvSpPr>
            <p:nvPr/>
          </p:nvSpPr>
          <p:spPr bwMode="auto">
            <a:xfrm>
              <a:off x="7487550" y="4286868"/>
              <a:ext cx="327333" cy="7205"/>
            </a:xfrm>
            <a:custGeom>
              <a:avLst/>
              <a:gdLst/>
              <a:ahLst/>
              <a:cxnLst>
                <a:cxn ang="0">
                  <a:pos x="0" y="0"/>
                </a:cxn>
                <a:cxn ang="0">
                  <a:pos x="1377" y="0"/>
                </a:cxn>
                <a:cxn ang="0">
                  <a:pos x="1380" y="23"/>
                </a:cxn>
                <a:cxn ang="0">
                  <a:pos x="1381" y="31"/>
                </a:cxn>
                <a:cxn ang="0">
                  <a:pos x="0" y="31"/>
                </a:cxn>
                <a:cxn ang="0">
                  <a:pos x="0" y="0"/>
                </a:cxn>
              </a:cxnLst>
              <a:rect l="0" t="0" r="r" b="b"/>
              <a:pathLst>
                <a:path w="1381" h="31">
                  <a:moveTo>
                    <a:pt x="0" y="0"/>
                  </a:moveTo>
                  <a:lnTo>
                    <a:pt x="1377" y="0"/>
                  </a:lnTo>
                  <a:cubicBezTo>
                    <a:pt x="1378" y="8"/>
                    <a:pt x="1379" y="15"/>
                    <a:pt x="1380" y="23"/>
                  </a:cubicBezTo>
                  <a:lnTo>
                    <a:pt x="1381" y="31"/>
                  </a:lnTo>
                  <a:lnTo>
                    <a:pt x="0" y="31"/>
                  </a:lnTo>
                  <a:lnTo>
                    <a:pt x="0" y="0"/>
                  </a:lnTo>
                  <a:close/>
                </a:path>
              </a:pathLst>
            </a:custGeom>
            <a:solidFill>
              <a:srgbClr val="9BBCC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113"/>
            <p:cNvSpPr>
              <a:spLocks/>
            </p:cNvSpPr>
            <p:nvPr/>
          </p:nvSpPr>
          <p:spPr bwMode="auto">
            <a:xfrm>
              <a:off x="7487550" y="4302308"/>
              <a:ext cx="330421" cy="7205"/>
            </a:xfrm>
            <a:custGeom>
              <a:avLst/>
              <a:gdLst/>
              <a:ahLst/>
              <a:cxnLst>
                <a:cxn ang="0">
                  <a:pos x="0" y="0"/>
                </a:cxn>
                <a:cxn ang="0">
                  <a:pos x="1386" y="0"/>
                </a:cxn>
                <a:cxn ang="0">
                  <a:pos x="1394" y="31"/>
                </a:cxn>
                <a:cxn ang="0">
                  <a:pos x="0" y="31"/>
                </a:cxn>
                <a:cxn ang="0">
                  <a:pos x="0" y="0"/>
                </a:cxn>
              </a:cxnLst>
              <a:rect l="0" t="0" r="r" b="b"/>
              <a:pathLst>
                <a:path w="1394" h="31">
                  <a:moveTo>
                    <a:pt x="0" y="0"/>
                  </a:moveTo>
                  <a:lnTo>
                    <a:pt x="1386" y="0"/>
                  </a:lnTo>
                  <a:cubicBezTo>
                    <a:pt x="1389" y="10"/>
                    <a:pt x="1391" y="21"/>
                    <a:pt x="1394" y="31"/>
                  </a:cubicBezTo>
                  <a:lnTo>
                    <a:pt x="0" y="31"/>
                  </a:lnTo>
                  <a:lnTo>
                    <a:pt x="0" y="0"/>
                  </a:lnTo>
                  <a:close/>
                </a:path>
              </a:pathLst>
            </a:custGeom>
            <a:solidFill>
              <a:srgbClr val="9BBCC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114"/>
            <p:cNvSpPr>
              <a:spLocks/>
            </p:cNvSpPr>
            <p:nvPr/>
          </p:nvSpPr>
          <p:spPr bwMode="auto">
            <a:xfrm>
              <a:off x="7487550" y="4309513"/>
              <a:ext cx="332480" cy="5147"/>
            </a:xfrm>
            <a:custGeom>
              <a:avLst/>
              <a:gdLst/>
              <a:ahLst/>
              <a:cxnLst>
                <a:cxn ang="0">
                  <a:pos x="0" y="0"/>
                </a:cxn>
                <a:cxn ang="0">
                  <a:pos x="1394" y="0"/>
                </a:cxn>
                <a:cxn ang="0">
                  <a:pos x="1401" y="21"/>
                </a:cxn>
                <a:cxn ang="0">
                  <a:pos x="0" y="21"/>
                </a:cxn>
                <a:cxn ang="0">
                  <a:pos x="0" y="0"/>
                </a:cxn>
              </a:cxnLst>
              <a:rect l="0" t="0" r="r" b="b"/>
              <a:pathLst>
                <a:path w="1401" h="21">
                  <a:moveTo>
                    <a:pt x="0" y="0"/>
                  </a:moveTo>
                  <a:lnTo>
                    <a:pt x="1394" y="0"/>
                  </a:lnTo>
                  <a:cubicBezTo>
                    <a:pt x="1396" y="7"/>
                    <a:pt x="1398" y="14"/>
                    <a:pt x="1401" y="21"/>
                  </a:cubicBezTo>
                  <a:lnTo>
                    <a:pt x="0" y="21"/>
                  </a:lnTo>
                  <a:lnTo>
                    <a:pt x="0" y="0"/>
                  </a:lnTo>
                  <a:close/>
                </a:path>
              </a:pathLst>
            </a:custGeom>
            <a:solidFill>
              <a:srgbClr val="6F9AA3"/>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115"/>
            <p:cNvSpPr>
              <a:spLocks/>
            </p:cNvSpPr>
            <p:nvPr/>
          </p:nvSpPr>
          <p:spPr bwMode="auto">
            <a:xfrm>
              <a:off x="7146835" y="4198347"/>
              <a:ext cx="681429" cy="136899"/>
            </a:xfrm>
            <a:custGeom>
              <a:avLst/>
              <a:gdLst/>
              <a:ahLst/>
              <a:cxnLst>
                <a:cxn ang="0">
                  <a:pos x="2877" y="578"/>
                </a:cxn>
                <a:cxn ang="0">
                  <a:pos x="123" y="578"/>
                </a:cxn>
                <a:cxn ang="0">
                  <a:pos x="6" y="395"/>
                </a:cxn>
                <a:cxn ang="0">
                  <a:pos x="0" y="289"/>
                </a:cxn>
                <a:cxn ang="0">
                  <a:pos x="6" y="184"/>
                </a:cxn>
                <a:cxn ang="0">
                  <a:pos x="123" y="0"/>
                </a:cxn>
                <a:cxn ang="0">
                  <a:pos x="2877" y="0"/>
                </a:cxn>
                <a:cxn ang="0">
                  <a:pos x="2877" y="92"/>
                </a:cxn>
                <a:cxn ang="0">
                  <a:pos x="123" y="92"/>
                </a:cxn>
                <a:cxn ang="0">
                  <a:pos x="97" y="196"/>
                </a:cxn>
                <a:cxn ang="0">
                  <a:pos x="91" y="289"/>
                </a:cxn>
                <a:cxn ang="0">
                  <a:pos x="97" y="383"/>
                </a:cxn>
                <a:cxn ang="0">
                  <a:pos x="123" y="487"/>
                </a:cxn>
                <a:cxn ang="0">
                  <a:pos x="2877" y="487"/>
                </a:cxn>
                <a:cxn ang="0">
                  <a:pos x="2877" y="578"/>
                </a:cxn>
              </a:cxnLst>
              <a:rect l="0" t="0" r="r" b="b"/>
              <a:pathLst>
                <a:path w="2877" h="578">
                  <a:moveTo>
                    <a:pt x="2877" y="578"/>
                  </a:moveTo>
                  <a:lnTo>
                    <a:pt x="123" y="578"/>
                  </a:lnTo>
                  <a:cubicBezTo>
                    <a:pt x="57" y="578"/>
                    <a:pt x="19" y="498"/>
                    <a:pt x="6" y="395"/>
                  </a:cubicBezTo>
                  <a:cubicBezTo>
                    <a:pt x="2" y="360"/>
                    <a:pt x="0" y="324"/>
                    <a:pt x="0" y="289"/>
                  </a:cubicBezTo>
                  <a:cubicBezTo>
                    <a:pt x="0" y="254"/>
                    <a:pt x="2" y="218"/>
                    <a:pt x="6" y="184"/>
                  </a:cubicBezTo>
                  <a:cubicBezTo>
                    <a:pt x="19" y="81"/>
                    <a:pt x="57" y="0"/>
                    <a:pt x="123" y="0"/>
                  </a:cubicBezTo>
                  <a:lnTo>
                    <a:pt x="2877" y="0"/>
                  </a:lnTo>
                  <a:lnTo>
                    <a:pt x="2877" y="92"/>
                  </a:lnTo>
                  <a:lnTo>
                    <a:pt x="123" y="92"/>
                  </a:lnTo>
                  <a:cubicBezTo>
                    <a:pt x="114" y="92"/>
                    <a:pt x="104" y="137"/>
                    <a:pt x="97" y="196"/>
                  </a:cubicBezTo>
                  <a:cubicBezTo>
                    <a:pt x="93" y="224"/>
                    <a:pt x="91" y="256"/>
                    <a:pt x="91" y="289"/>
                  </a:cubicBezTo>
                  <a:cubicBezTo>
                    <a:pt x="91" y="322"/>
                    <a:pt x="93" y="355"/>
                    <a:pt x="97" y="383"/>
                  </a:cubicBezTo>
                  <a:cubicBezTo>
                    <a:pt x="104" y="441"/>
                    <a:pt x="114" y="487"/>
                    <a:pt x="123" y="487"/>
                  </a:cubicBezTo>
                  <a:lnTo>
                    <a:pt x="2877" y="487"/>
                  </a:lnTo>
                  <a:lnTo>
                    <a:pt x="2877" y="578"/>
                  </a:lnTo>
                  <a:close/>
                </a:path>
              </a:pathLst>
            </a:custGeom>
            <a:solidFill>
              <a:srgbClr val="43505C"/>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116"/>
            <p:cNvSpPr>
              <a:spLocks noEditPoints="1"/>
            </p:cNvSpPr>
            <p:nvPr/>
          </p:nvSpPr>
          <p:spPr bwMode="auto">
            <a:xfrm>
              <a:off x="7487550" y="4198347"/>
              <a:ext cx="340714" cy="136899"/>
            </a:xfrm>
            <a:custGeom>
              <a:avLst/>
              <a:gdLst/>
              <a:ahLst/>
              <a:cxnLst>
                <a:cxn ang="0">
                  <a:pos x="1439" y="578"/>
                </a:cxn>
                <a:cxn ang="0">
                  <a:pos x="0" y="578"/>
                </a:cxn>
                <a:cxn ang="0">
                  <a:pos x="0" y="487"/>
                </a:cxn>
                <a:cxn ang="0">
                  <a:pos x="1439" y="487"/>
                </a:cxn>
                <a:cxn ang="0">
                  <a:pos x="1439" y="578"/>
                </a:cxn>
                <a:cxn ang="0">
                  <a:pos x="0" y="0"/>
                </a:cxn>
                <a:cxn ang="0">
                  <a:pos x="1439" y="0"/>
                </a:cxn>
                <a:cxn ang="0">
                  <a:pos x="1439" y="92"/>
                </a:cxn>
                <a:cxn ang="0">
                  <a:pos x="0" y="92"/>
                </a:cxn>
                <a:cxn ang="0">
                  <a:pos x="0" y="0"/>
                </a:cxn>
              </a:cxnLst>
              <a:rect l="0" t="0" r="r" b="b"/>
              <a:pathLst>
                <a:path w="1439" h="578">
                  <a:moveTo>
                    <a:pt x="1439" y="578"/>
                  </a:moveTo>
                  <a:lnTo>
                    <a:pt x="0" y="578"/>
                  </a:lnTo>
                  <a:lnTo>
                    <a:pt x="0" y="487"/>
                  </a:lnTo>
                  <a:lnTo>
                    <a:pt x="1439" y="487"/>
                  </a:lnTo>
                  <a:lnTo>
                    <a:pt x="1439" y="578"/>
                  </a:lnTo>
                  <a:close/>
                  <a:moveTo>
                    <a:pt x="0" y="0"/>
                  </a:moveTo>
                  <a:lnTo>
                    <a:pt x="1439" y="0"/>
                  </a:lnTo>
                  <a:lnTo>
                    <a:pt x="1439" y="92"/>
                  </a:lnTo>
                  <a:lnTo>
                    <a:pt x="0" y="92"/>
                  </a:lnTo>
                  <a:lnTo>
                    <a:pt x="0" y="0"/>
                  </a:lnTo>
                  <a:close/>
                </a:path>
              </a:pathLst>
            </a:custGeom>
            <a:solidFill>
              <a:srgbClr val="30394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147"/>
            <p:cNvSpPr>
              <a:spLocks/>
            </p:cNvSpPr>
            <p:nvPr/>
          </p:nvSpPr>
          <p:spPr bwMode="auto">
            <a:xfrm>
              <a:off x="7167422" y="4588457"/>
              <a:ext cx="599081" cy="125576"/>
            </a:xfrm>
            <a:custGeom>
              <a:avLst/>
              <a:gdLst/>
              <a:ahLst/>
              <a:cxnLst>
                <a:cxn ang="0">
                  <a:pos x="36" y="0"/>
                </a:cxn>
                <a:cxn ang="0">
                  <a:pos x="2493" y="0"/>
                </a:cxn>
                <a:cxn ang="0">
                  <a:pos x="2529" y="37"/>
                </a:cxn>
                <a:cxn ang="0">
                  <a:pos x="2529" y="197"/>
                </a:cxn>
                <a:cxn ang="0">
                  <a:pos x="1711" y="197"/>
                </a:cxn>
                <a:cxn ang="0">
                  <a:pos x="1711" y="224"/>
                </a:cxn>
                <a:cxn ang="0">
                  <a:pos x="1711" y="250"/>
                </a:cxn>
                <a:cxn ang="0">
                  <a:pos x="1711" y="277"/>
                </a:cxn>
                <a:cxn ang="0">
                  <a:pos x="1711" y="304"/>
                </a:cxn>
                <a:cxn ang="0">
                  <a:pos x="1711" y="331"/>
                </a:cxn>
                <a:cxn ang="0">
                  <a:pos x="1711" y="357"/>
                </a:cxn>
                <a:cxn ang="0">
                  <a:pos x="1711" y="384"/>
                </a:cxn>
                <a:cxn ang="0">
                  <a:pos x="1711" y="411"/>
                </a:cxn>
                <a:cxn ang="0">
                  <a:pos x="1711" y="438"/>
                </a:cxn>
                <a:cxn ang="0">
                  <a:pos x="1711" y="464"/>
                </a:cxn>
                <a:cxn ang="0">
                  <a:pos x="1711" y="491"/>
                </a:cxn>
                <a:cxn ang="0">
                  <a:pos x="1711" y="518"/>
                </a:cxn>
                <a:cxn ang="0">
                  <a:pos x="1711" y="533"/>
                </a:cxn>
                <a:cxn ang="0">
                  <a:pos x="1657" y="533"/>
                </a:cxn>
                <a:cxn ang="0">
                  <a:pos x="36" y="533"/>
                </a:cxn>
                <a:cxn ang="0">
                  <a:pos x="0" y="497"/>
                </a:cxn>
                <a:cxn ang="0">
                  <a:pos x="0" y="37"/>
                </a:cxn>
                <a:cxn ang="0">
                  <a:pos x="36" y="0"/>
                </a:cxn>
              </a:cxnLst>
              <a:rect l="0" t="0" r="r" b="b"/>
              <a:pathLst>
                <a:path w="2529" h="533">
                  <a:moveTo>
                    <a:pt x="36" y="0"/>
                  </a:moveTo>
                  <a:lnTo>
                    <a:pt x="2493" y="0"/>
                  </a:lnTo>
                  <a:cubicBezTo>
                    <a:pt x="2513" y="0"/>
                    <a:pt x="2529" y="17"/>
                    <a:pt x="2529" y="37"/>
                  </a:cubicBezTo>
                  <a:lnTo>
                    <a:pt x="2529" y="197"/>
                  </a:lnTo>
                  <a:lnTo>
                    <a:pt x="1711" y="197"/>
                  </a:lnTo>
                  <a:lnTo>
                    <a:pt x="1711" y="224"/>
                  </a:lnTo>
                  <a:lnTo>
                    <a:pt x="1711" y="250"/>
                  </a:lnTo>
                  <a:lnTo>
                    <a:pt x="1711" y="277"/>
                  </a:lnTo>
                  <a:lnTo>
                    <a:pt x="1711" y="304"/>
                  </a:lnTo>
                  <a:lnTo>
                    <a:pt x="1711" y="331"/>
                  </a:lnTo>
                  <a:lnTo>
                    <a:pt x="1711" y="357"/>
                  </a:lnTo>
                  <a:lnTo>
                    <a:pt x="1711" y="384"/>
                  </a:lnTo>
                  <a:lnTo>
                    <a:pt x="1711" y="411"/>
                  </a:lnTo>
                  <a:lnTo>
                    <a:pt x="1711" y="438"/>
                  </a:lnTo>
                  <a:lnTo>
                    <a:pt x="1711" y="464"/>
                  </a:lnTo>
                  <a:lnTo>
                    <a:pt x="1711" y="491"/>
                  </a:lnTo>
                  <a:lnTo>
                    <a:pt x="1711" y="518"/>
                  </a:lnTo>
                  <a:lnTo>
                    <a:pt x="1711" y="533"/>
                  </a:lnTo>
                  <a:lnTo>
                    <a:pt x="1657" y="533"/>
                  </a:lnTo>
                  <a:lnTo>
                    <a:pt x="36" y="533"/>
                  </a:lnTo>
                  <a:cubicBezTo>
                    <a:pt x="16" y="533"/>
                    <a:pt x="0" y="517"/>
                    <a:pt x="0" y="497"/>
                  </a:cubicBezTo>
                  <a:lnTo>
                    <a:pt x="0" y="37"/>
                  </a:lnTo>
                  <a:cubicBezTo>
                    <a:pt x="0" y="17"/>
                    <a:pt x="16" y="0"/>
                    <a:pt x="36" y="0"/>
                  </a:cubicBezTo>
                  <a:close/>
                </a:path>
              </a:pathLst>
            </a:custGeom>
            <a:solidFill>
              <a:srgbClr val="046887"/>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148"/>
            <p:cNvSpPr>
              <a:spLocks/>
            </p:cNvSpPr>
            <p:nvPr/>
          </p:nvSpPr>
          <p:spPr bwMode="auto">
            <a:xfrm>
              <a:off x="7167422" y="4588457"/>
              <a:ext cx="299541" cy="125576"/>
            </a:xfrm>
            <a:custGeom>
              <a:avLst/>
              <a:gdLst/>
              <a:ahLst/>
              <a:cxnLst>
                <a:cxn ang="0">
                  <a:pos x="36" y="0"/>
                </a:cxn>
                <a:cxn ang="0">
                  <a:pos x="1264" y="0"/>
                </a:cxn>
                <a:cxn ang="0">
                  <a:pos x="1264" y="533"/>
                </a:cxn>
                <a:cxn ang="0">
                  <a:pos x="36" y="533"/>
                </a:cxn>
                <a:cxn ang="0">
                  <a:pos x="0" y="497"/>
                </a:cxn>
                <a:cxn ang="0">
                  <a:pos x="0" y="37"/>
                </a:cxn>
                <a:cxn ang="0">
                  <a:pos x="36" y="0"/>
                </a:cxn>
              </a:cxnLst>
              <a:rect l="0" t="0" r="r" b="b"/>
              <a:pathLst>
                <a:path w="1264" h="533">
                  <a:moveTo>
                    <a:pt x="36" y="0"/>
                  </a:moveTo>
                  <a:lnTo>
                    <a:pt x="1264" y="0"/>
                  </a:lnTo>
                  <a:lnTo>
                    <a:pt x="1264" y="533"/>
                  </a:lnTo>
                  <a:lnTo>
                    <a:pt x="36" y="533"/>
                  </a:lnTo>
                  <a:cubicBezTo>
                    <a:pt x="16" y="533"/>
                    <a:pt x="0" y="517"/>
                    <a:pt x="0" y="497"/>
                  </a:cubicBezTo>
                  <a:lnTo>
                    <a:pt x="0" y="37"/>
                  </a:lnTo>
                  <a:cubicBezTo>
                    <a:pt x="0" y="17"/>
                    <a:pt x="16" y="0"/>
                    <a:pt x="36" y="0"/>
                  </a:cubicBezTo>
                  <a:close/>
                </a:path>
              </a:pathLst>
            </a:custGeom>
            <a:solidFill>
              <a:srgbClr val="2184A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Rectangle 149"/>
            <p:cNvSpPr>
              <a:spLocks noChangeArrowheads="1"/>
            </p:cNvSpPr>
            <p:nvPr/>
          </p:nvSpPr>
          <p:spPr bwMode="auto">
            <a:xfrm>
              <a:off x="7665627" y="4595662"/>
              <a:ext cx="50438" cy="39114"/>
            </a:xfrm>
            <a:prstGeom prst="rect">
              <a:avLst/>
            </a:prstGeom>
            <a:solidFill>
              <a:srgbClr val="F2AE3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Rectangle 150"/>
            <p:cNvSpPr>
              <a:spLocks noChangeArrowheads="1"/>
            </p:cNvSpPr>
            <p:nvPr/>
          </p:nvSpPr>
          <p:spPr bwMode="auto">
            <a:xfrm>
              <a:off x="7227125" y="4595662"/>
              <a:ext cx="49409" cy="111166"/>
            </a:xfrm>
            <a:prstGeom prst="rect">
              <a:avLst/>
            </a:prstGeom>
            <a:solidFill>
              <a:srgbClr val="FFD078"/>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Rectangle 151"/>
            <p:cNvSpPr>
              <a:spLocks noChangeArrowheads="1"/>
            </p:cNvSpPr>
            <p:nvPr/>
          </p:nvSpPr>
          <p:spPr bwMode="auto">
            <a:xfrm>
              <a:off x="7647099" y="4595662"/>
              <a:ext cx="12352" cy="39114"/>
            </a:xfrm>
            <a:prstGeom prst="rect">
              <a:avLst/>
            </a:prstGeom>
            <a:solidFill>
              <a:srgbClr val="FFD078"/>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Rectangle 152"/>
            <p:cNvSpPr>
              <a:spLocks noChangeArrowheads="1"/>
            </p:cNvSpPr>
            <p:nvPr/>
          </p:nvSpPr>
          <p:spPr bwMode="auto">
            <a:xfrm>
              <a:off x="7208596" y="4595662"/>
              <a:ext cx="11323" cy="111166"/>
            </a:xfrm>
            <a:prstGeom prst="rect">
              <a:avLst/>
            </a:prstGeom>
            <a:solidFill>
              <a:srgbClr val="FFEAC2"/>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153"/>
            <p:cNvSpPr>
              <a:spLocks/>
            </p:cNvSpPr>
            <p:nvPr/>
          </p:nvSpPr>
          <p:spPr bwMode="auto">
            <a:xfrm>
              <a:off x="7131395" y="4461851"/>
              <a:ext cx="599081" cy="126605"/>
            </a:xfrm>
            <a:custGeom>
              <a:avLst/>
              <a:gdLst/>
              <a:ahLst/>
              <a:cxnLst>
                <a:cxn ang="0">
                  <a:pos x="37" y="0"/>
                </a:cxn>
                <a:cxn ang="0">
                  <a:pos x="2494" y="0"/>
                </a:cxn>
                <a:cxn ang="0">
                  <a:pos x="2530" y="37"/>
                </a:cxn>
                <a:cxn ang="0">
                  <a:pos x="2530" y="497"/>
                </a:cxn>
                <a:cxn ang="0">
                  <a:pos x="2494" y="533"/>
                </a:cxn>
                <a:cxn ang="0">
                  <a:pos x="37" y="533"/>
                </a:cxn>
                <a:cxn ang="0">
                  <a:pos x="0" y="497"/>
                </a:cxn>
                <a:cxn ang="0">
                  <a:pos x="0" y="37"/>
                </a:cxn>
                <a:cxn ang="0">
                  <a:pos x="37" y="0"/>
                </a:cxn>
              </a:cxnLst>
              <a:rect l="0" t="0" r="r" b="b"/>
              <a:pathLst>
                <a:path w="2530" h="533">
                  <a:moveTo>
                    <a:pt x="37" y="0"/>
                  </a:moveTo>
                  <a:lnTo>
                    <a:pt x="2494" y="0"/>
                  </a:lnTo>
                  <a:cubicBezTo>
                    <a:pt x="2514" y="0"/>
                    <a:pt x="2530" y="17"/>
                    <a:pt x="2530" y="37"/>
                  </a:cubicBezTo>
                  <a:lnTo>
                    <a:pt x="2530" y="497"/>
                  </a:lnTo>
                  <a:cubicBezTo>
                    <a:pt x="2530" y="517"/>
                    <a:pt x="2514" y="533"/>
                    <a:pt x="2494" y="533"/>
                  </a:cubicBezTo>
                  <a:lnTo>
                    <a:pt x="37" y="533"/>
                  </a:lnTo>
                  <a:cubicBezTo>
                    <a:pt x="17" y="533"/>
                    <a:pt x="0" y="517"/>
                    <a:pt x="0" y="497"/>
                  </a:cubicBezTo>
                  <a:lnTo>
                    <a:pt x="0" y="37"/>
                  </a:lnTo>
                  <a:cubicBezTo>
                    <a:pt x="0" y="17"/>
                    <a:pt x="17" y="0"/>
                    <a:pt x="37" y="0"/>
                  </a:cubicBezTo>
                  <a:close/>
                </a:path>
              </a:pathLst>
            </a:custGeom>
            <a:solidFill>
              <a:srgbClr val="7391C4"/>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154"/>
            <p:cNvSpPr>
              <a:spLocks/>
            </p:cNvSpPr>
            <p:nvPr/>
          </p:nvSpPr>
          <p:spPr bwMode="auto">
            <a:xfrm>
              <a:off x="7131395" y="4461851"/>
              <a:ext cx="299541" cy="126605"/>
            </a:xfrm>
            <a:custGeom>
              <a:avLst/>
              <a:gdLst/>
              <a:ahLst/>
              <a:cxnLst>
                <a:cxn ang="0">
                  <a:pos x="37" y="0"/>
                </a:cxn>
                <a:cxn ang="0">
                  <a:pos x="1265" y="0"/>
                </a:cxn>
                <a:cxn ang="0">
                  <a:pos x="1265" y="533"/>
                </a:cxn>
                <a:cxn ang="0">
                  <a:pos x="37" y="533"/>
                </a:cxn>
                <a:cxn ang="0">
                  <a:pos x="0" y="497"/>
                </a:cxn>
                <a:cxn ang="0">
                  <a:pos x="0" y="37"/>
                </a:cxn>
                <a:cxn ang="0">
                  <a:pos x="37" y="0"/>
                </a:cxn>
              </a:cxnLst>
              <a:rect l="0" t="0" r="r" b="b"/>
              <a:pathLst>
                <a:path w="1265" h="533">
                  <a:moveTo>
                    <a:pt x="37" y="0"/>
                  </a:moveTo>
                  <a:lnTo>
                    <a:pt x="1265" y="0"/>
                  </a:lnTo>
                  <a:lnTo>
                    <a:pt x="1265" y="533"/>
                  </a:lnTo>
                  <a:lnTo>
                    <a:pt x="37" y="533"/>
                  </a:lnTo>
                  <a:cubicBezTo>
                    <a:pt x="17" y="533"/>
                    <a:pt x="0" y="517"/>
                    <a:pt x="0" y="497"/>
                  </a:cubicBezTo>
                  <a:lnTo>
                    <a:pt x="0" y="37"/>
                  </a:lnTo>
                  <a:cubicBezTo>
                    <a:pt x="0" y="17"/>
                    <a:pt x="17" y="0"/>
                    <a:pt x="37" y="0"/>
                  </a:cubicBezTo>
                  <a:close/>
                </a:path>
              </a:pathLst>
            </a:custGeom>
            <a:solidFill>
              <a:srgbClr val="92ACD9"/>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Rectangle 155"/>
            <p:cNvSpPr>
              <a:spLocks noChangeArrowheads="1"/>
            </p:cNvSpPr>
            <p:nvPr/>
          </p:nvSpPr>
          <p:spPr bwMode="auto">
            <a:xfrm>
              <a:off x="7629600" y="4470086"/>
              <a:ext cx="50438" cy="110136"/>
            </a:xfrm>
            <a:prstGeom prst="rect">
              <a:avLst/>
            </a:prstGeom>
            <a:solidFill>
              <a:srgbClr val="F2AE3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Rectangle 156"/>
            <p:cNvSpPr>
              <a:spLocks noChangeArrowheads="1"/>
            </p:cNvSpPr>
            <p:nvPr/>
          </p:nvSpPr>
          <p:spPr bwMode="auto">
            <a:xfrm>
              <a:off x="7190068" y="4470086"/>
              <a:ext cx="51467" cy="110136"/>
            </a:xfrm>
            <a:prstGeom prst="rect">
              <a:avLst/>
            </a:prstGeom>
            <a:solidFill>
              <a:srgbClr val="FFD078"/>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Rectangle 157"/>
            <p:cNvSpPr>
              <a:spLocks noChangeArrowheads="1"/>
            </p:cNvSpPr>
            <p:nvPr/>
          </p:nvSpPr>
          <p:spPr bwMode="auto">
            <a:xfrm>
              <a:off x="7611072" y="4470086"/>
              <a:ext cx="12352" cy="110136"/>
            </a:xfrm>
            <a:prstGeom prst="rect">
              <a:avLst/>
            </a:prstGeom>
            <a:solidFill>
              <a:srgbClr val="FFD078"/>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Rectangle 158"/>
            <p:cNvSpPr>
              <a:spLocks noChangeArrowheads="1"/>
            </p:cNvSpPr>
            <p:nvPr/>
          </p:nvSpPr>
          <p:spPr bwMode="auto">
            <a:xfrm>
              <a:off x="7171540" y="4470086"/>
              <a:ext cx="12352" cy="110136"/>
            </a:xfrm>
            <a:prstGeom prst="rect">
              <a:avLst/>
            </a:prstGeom>
            <a:solidFill>
              <a:srgbClr val="FFEAC2"/>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159"/>
            <p:cNvSpPr>
              <a:spLocks/>
            </p:cNvSpPr>
            <p:nvPr/>
          </p:nvSpPr>
          <p:spPr bwMode="auto">
            <a:xfrm>
              <a:off x="7167422" y="4335246"/>
              <a:ext cx="599081" cy="126605"/>
            </a:xfrm>
            <a:custGeom>
              <a:avLst/>
              <a:gdLst/>
              <a:ahLst/>
              <a:cxnLst>
                <a:cxn ang="0">
                  <a:pos x="36" y="0"/>
                </a:cxn>
                <a:cxn ang="0">
                  <a:pos x="2493" y="0"/>
                </a:cxn>
                <a:cxn ang="0">
                  <a:pos x="2529" y="37"/>
                </a:cxn>
                <a:cxn ang="0">
                  <a:pos x="2529" y="497"/>
                </a:cxn>
                <a:cxn ang="0">
                  <a:pos x="2493" y="533"/>
                </a:cxn>
                <a:cxn ang="0">
                  <a:pos x="36" y="533"/>
                </a:cxn>
                <a:cxn ang="0">
                  <a:pos x="0" y="497"/>
                </a:cxn>
                <a:cxn ang="0">
                  <a:pos x="0" y="37"/>
                </a:cxn>
                <a:cxn ang="0">
                  <a:pos x="36" y="0"/>
                </a:cxn>
              </a:cxnLst>
              <a:rect l="0" t="0" r="r" b="b"/>
              <a:pathLst>
                <a:path w="2529" h="533">
                  <a:moveTo>
                    <a:pt x="36" y="0"/>
                  </a:moveTo>
                  <a:lnTo>
                    <a:pt x="2493" y="0"/>
                  </a:lnTo>
                  <a:cubicBezTo>
                    <a:pt x="2513" y="0"/>
                    <a:pt x="2529" y="17"/>
                    <a:pt x="2529" y="37"/>
                  </a:cubicBezTo>
                  <a:lnTo>
                    <a:pt x="2529" y="497"/>
                  </a:lnTo>
                  <a:cubicBezTo>
                    <a:pt x="2529" y="517"/>
                    <a:pt x="2513" y="533"/>
                    <a:pt x="2493" y="533"/>
                  </a:cubicBezTo>
                  <a:lnTo>
                    <a:pt x="36" y="533"/>
                  </a:lnTo>
                  <a:cubicBezTo>
                    <a:pt x="16" y="533"/>
                    <a:pt x="0" y="517"/>
                    <a:pt x="0" y="497"/>
                  </a:cubicBezTo>
                  <a:lnTo>
                    <a:pt x="0" y="37"/>
                  </a:lnTo>
                  <a:cubicBezTo>
                    <a:pt x="0" y="17"/>
                    <a:pt x="16" y="0"/>
                    <a:pt x="36" y="0"/>
                  </a:cubicBezTo>
                  <a:close/>
                </a:path>
              </a:pathLst>
            </a:custGeom>
            <a:solidFill>
              <a:srgbClr val="EF75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160"/>
            <p:cNvSpPr>
              <a:spLocks/>
            </p:cNvSpPr>
            <p:nvPr/>
          </p:nvSpPr>
          <p:spPr bwMode="auto">
            <a:xfrm>
              <a:off x="7167422" y="4335246"/>
              <a:ext cx="299541" cy="126605"/>
            </a:xfrm>
            <a:custGeom>
              <a:avLst/>
              <a:gdLst/>
              <a:ahLst/>
              <a:cxnLst>
                <a:cxn ang="0">
                  <a:pos x="36" y="0"/>
                </a:cxn>
                <a:cxn ang="0">
                  <a:pos x="1264" y="0"/>
                </a:cxn>
                <a:cxn ang="0">
                  <a:pos x="1264" y="533"/>
                </a:cxn>
                <a:cxn ang="0">
                  <a:pos x="36" y="533"/>
                </a:cxn>
                <a:cxn ang="0">
                  <a:pos x="0" y="497"/>
                </a:cxn>
                <a:cxn ang="0">
                  <a:pos x="0" y="37"/>
                </a:cxn>
                <a:cxn ang="0">
                  <a:pos x="36" y="0"/>
                </a:cxn>
              </a:cxnLst>
              <a:rect l="0" t="0" r="r" b="b"/>
              <a:pathLst>
                <a:path w="1264" h="533">
                  <a:moveTo>
                    <a:pt x="36" y="0"/>
                  </a:moveTo>
                  <a:lnTo>
                    <a:pt x="1264" y="0"/>
                  </a:lnTo>
                  <a:lnTo>
                    <a:pt x="1264" y="533"/>
                  </a:lnTo>
                  <a:lnTo>
                    <a:pt x="36" y="533"/>
                  </a:lnTo>
                  <a:cubicBezTo>
                    <a:pt x="16" y="533"/>
                    <a:pt x="0" y="517"/>
                    <a:pt x="0" y="497"/>
                  </a:cubicBezTo>
                  <a:lnTo>
                    <a:pt x="0" y="37"/>
                  </a:lnTo>
                  <a:cubicBezTo>
                    <a:pt x="0" y="17"/>
                    <a:pt x="16" y="0"/>
                    <a:pt x="36" y="0"/>
                  </a:cubicBezTo>
                  <a:close/>
                </a:path>
              </a:pathLst>
            </a:custGeom>
            <a:solidFill>
              <a:srgbClr val="FF9736"/>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Rectangle 161"/>
            <p:cNvSpPr>
              <a:spLocks noChangeArrowheads="1"/>
            </p:cNvSpPr>
            <p:nvPr/>
          </p:nvSpPr>
          <p:spPr bwMode="auto">
            <a:xfrm>
              <a:off x="7665627" y="4343480"/>
              <a:ext cx="50438" cy="111166"/>
            </a:xfrm>
            <a:prstGeom prst="rect">
              <a:avLst/>
            </a:prstGeom>
            <a:solidFill>
              <a:srgbClr val="F2AE3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Rectangle 162"/>
            <p:cNvSpPr>
              <a:spLocks noChangeArrowheads="1"/>
            </p:cNvSpPr>
            <p:nvPr/>
          </p:nvSpPr>
          <p:spPr bwMode="auto">
            <a:xfrm>
              <a:off x="7227125" y="4343480"/>
              <a:ext cx="49409" cy="111166"/>
            </a:xfrm>
            <a:prstGeom prst="rect">
              <a:avLst/>
            </a:prstGeom>
            <a:solidFill>
              <a:srgbClr val="FFD078"/>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Rectangle 163"/>
            <p:cNvSpPr>
              <a:spLocks noChangeArrowheads="1"/>
            </p:cNvSpPr>
            <p:nvPr/>
          </p:nvSpPr>
          <p:spPr bwMode="auto">
            <a:xfrm>
              <a:off x="7647099" y="4343480"/>
              <a:ext cx="12352" cy="111166"/>
            </a:xfrm>
            <a:prstGeom prst="rect">
              <a:avLst/>
            </a:prstGeom>
            <a:solidFill>
              <a:srgbClr val="FFD078"/>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Rectangle 164"/>
            <p:cNvSpPr>
              <a:spLocks noChangeArrowheads="1"/>
            </p:cNvSpPr>
            <p:nvPr/>
          </p:nvSpPr>
          <p:spPr bwMode="auto">
            <a:xfrm>
              <a:off x="7208596" y="4343480"/>
              <a:ext cx="11323" cy="111166"/>
            </a:xfrm>
            <a:prstGeom prst="rect">
              <a:avLst/>
            </a:prstGeom>
            <a:solidFill>
              <a:srgbClr val="FFEAC2"/>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165"/>
            <p:cNvSpPr>
              <a:spLocks/>
            </p:cNvSpPr>
            <p:nvPr/>
          </p:nvSpPr>
          <p:spPr bwMode="auto">
            <a:xfrm>
              <a:off x="7092280" y="4714033"/>
              <a:ext cx="512616" cy="146162"/>
            </a:xfrm>
            <a:custGeom>
              <a:avLst/>
              <a:gdLst/>
              <a:ahLst/>
              <a:cxnLst>
                <a:cxn ang="0">
                  <a:pos x="42" y="0"/>
                </a:cxn>
                <a:cxn ang="0">
                  <a:pos x="1975" y="0"/>
                </a:cxn>
                <a:cxn ang="0">
                  <a:pos x="1975" y="74"/>
                </a:cxn>
                <a:cxn ang="0">
                  <a:pos x="2029" y="74"/>
                </a:cxn>
                <a:cxn ang="0">
                  <a:pos x="2163" y="74"/>
                </a:cxn>
                <a:cxn ang="0">
                  <a:pos x="2048" y="255"/>
                </a:cxn>
                <a:cxn ang="0">
                  <a:pos x="2042" y="358"/>
                </a:cxn>
                <a:cxn ang="0">
                  <a:pos x="2048" y="462"/>
                </a:cxn>
                <a:cxn ang="0">
                  <a:pos x="2107" y="617"/>
                </a:cxn>
                <a:cxn ang="0">
                  <a:pos x="42" y="617"/>
                </a:cxn>
                <a:cxn ang="0">
                  <a:pos x="0" y="575"/>
                </a:cxn>
                <a:cxn ang="0">
                  <a:pos x="0" y="42"/>
                </a:cxn>
                <a:cxn ang="0">
                  <a:pos x="42" y="0"/>
                </a:cxn>
              </a:cxnLst>
              <a:rect l="0" t="0" r="r" b="b"/>
              <a:pathLst>
                <a:path w="2163" h="617">
                  <a:moveTo>
                    <a:pt x="42" y="0"/>
                  </a:moveTo>
                  <a:lnTo>
                    <a:pt x="1975" y="0"/>
                  </a:lnTo>
                  <a:lnTo>
                    <a:pt x="1975" y="74"/>
                  </a:lnTo>
                  <a:lnTo>
                    <a:pt x="2029" y="74"/>
                  </a:lnTo>
                  <a:lnTo>
                    <a:pt x="2163" y="74"/>
                  </a:lnTo>
                  <a:cubicBezTo>
                    <a:pt x="2098" y="74"/>
                    <a:pt x="2061" y="154"/>
                    <a:pt x="2048" y="255"/>
                  </a:cubicBezTo>
                  <a:cubicBezTo>
                    <a:pt x="2044" y="289"/>
                    <a:pt x="2042" y="324"/>
                    <a:pt x="2042" y="358"/>
                  </a:cubicBezTo>
                  <a:cubicBezTo>
                    <a:pt x="2042" y="393"/>
                    <a:pt x="2044" y="428"/>
                    <a:pt x="2048" y="462"/>
                  </a:cubicBezTo>
                  <a:cubicBezTo>
                    <a:pt x="2057" y="529"/>
                    <a:pt x="2076" y="586"/>
                    <a:pt x="2107" y="617"/>
                  </a:cubicBezTo>
                  <a:lnTo>
                    <a:pt x="42" y="617"/>
                  </a:lnTo>
                  <a:cubicBezTo>
                    <a:pt x="19" y="617"/>
                    <a:pt x="0" y="598"/>
                    <a:pt x="0" y="575"/>
                  </a:cubicBezTo>
                  <a:lnTo>
                    <a:pt x="0" y="42"/>
                  </a:lnTo>
                  <a:cubicBezTo>
                    <a:pt x="0" y="19"/>
                    <a:pt x="19" y="0"/>
                    <a:pt x="42" y="0"/>
                  </a:cubicBezTo>
                  <a:close/>
                </a:path>
              </a:pathLst>
            </a:custGeom>
            <a:solidFill>
              <a:srgbClr val="30394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166"/>
            <p:cNvSpPr>
              <a:spLocks/>
            </p:cNvSpPr>
            <p:nvPr/>
          </p:nvSpPr>
          <p:spPr bwMode="auto">
            <a:xfrm>
              <a:off x="7092280" y="4714033"/>
              <a:ext cx="346891" cy="146162"/>
            </a:xfrm>
            <a:custGeom>
              <a:avLst/>
              <a:gdLst/>
              <a:ahLst/>
              <a:cxnLst>
                <a:cxn ang="0">
                  <a:pos x="42" y="0"/>
                </a:cxn>
                <a:cxn ang="0">
                  <a:pos x="1465" y="0"/>
                </a:cxn>
                <a:cxn ang="0">
                  <a:pos x="1465" y="617"/>
                </a:cxn>
                <a:cxn ang="0">
                  <a:pos x="42" y="617"/>
                </a:cxn>
                <a:cxn ang="0">
                  <a:pos x="0" y="575"/>
                </a:cxn>
                <a:cxn ang="0">
                  <a:pos x="0" y="42"/>
                </a:cxn>
                <a:cxn ang="0">
                  <a:pos x="42" y="0"/>
                </a:cxn>
              </a:cxnLst>
              <a:rect l="0" t="0" r="r" b="b"/>
              <a:pathLst>
                <a:path w="1465" h="617">
                  <a:moveTo>
                    <a:pt x="42" y="0"/>
                  </a:moveTo>
                  <a:lnTo>
                    <a:pt x="1465" y="0"/>
                  </a:lnTo>
                  <a:lnTo>
                    <a:pt x="1465" y="617"/>
                  </a:lnTo>
                  <a:lnTo>
                    <a:pt x="42" y="617"/>
                  </a:lnTo>
                  <a:cubicBezTo>
                    <a:pt x="19" y="617"/>
                    <a:pt x="0" y="598"/>
                    <a:pt x="0" y="575"/>
                  </a:cubicBezTo>
                  <a:lnTo>
                    <a:pt x="0" y="42"/>
                  </a:lnTo>
                  <a:cubicBezTo>
                    <a:pt x="0" y="19"/>
                    <a:pt x="19" y="0"/>
                    <a:pt x="42" y="0"/>
                  </a:cubicBezTo>
                  <a:close/>
                </a:path>
              </a:pathLst>
            </a:custGeom>
            <a:solidFill>
              <a:srgbClr val="43505C"/>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Rectangle 167"/>
            <p:cNvSpPr>
              <a:spLocks noChangeArrowheads="1"/>
            </p:cNvSpPr>
            <p:nvPr/>
          </p:nvSpPr>
          <p:spPr bwMode="auto">
            <a:xfrm>
              <a:off x="7161246" y="4723297"/>
              <a:ext cx="57644" cy="128664"/>
            </a:xfrm>
            <a:prstGeom prst="rect">
              <a:avLst/>
            </a:prstGeom>
            <a:solidFill>
              <a:srgbClr val="FFD078"/>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Rectangle 168"/>
            <p:cNvSpPr>
              <a:spLocks noChangeArrowheads="1"/>
            </p:cNvSpPr>
            <p:nvPr/>
          </p:nvSpPr>
          <p:spPr bwMode="auto">
            <a:xfrm>
              <a:off x="7139630" y="4723297"/>
              <a:ext cx="13382" cy="128664"/>
            </a:xfrm>
            <a:prstGeom prst="rect">
              <a:avLst/>
            </a:prstGeom>
            <a:solidFill>
              <a:srgbClr val="FFEAC2"/>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169"/>
            <p:cNvSpPr>
              <a:spLocks/>
            </p:cNvSpPr>
            <p:nvPr/>
          </p:nvSpPr>
          <p:spPr bwMode="auto">
            <a:xfrm>
              <a:off x="7439171" y="4752117"/>
              <a:ext cx="144109" cy="71023"/>
            </a:xfrm>
            <a:custGeom>
              <a:avLst/>
              <a:gdLst/>
              <a:ahLst/>
              <a:cxnLst>
                <a:cxn ang="0">
                  <a:pos x="0" y="0"/>
                </a:cxn>
                <a:cxn ang="0">
                  <a:pos x="606" y="0"/>
                </a:cxn>
                <a:cxn ang="0">
                  <a:pos x="583" y="95"/>
                </a:cxn>
                <a:cxn ang="0">
                  <a:pos x="577" y="198"/>
                </a:cxn>
                <a:cxn ang="0">
                  <a:pos x="583" y="298"/>
                </a:cxn>
                <a:cxn ang="0">
                  <a:pos x="0" y="298"/>
                </a:cxn>
                <a:cxn ang="0">
                  <a:pos x="0" y="0"/>
                </a:cxn>
              </a:cxnLst>
              <a:rect l="0" t="0" r="r" b="b"/>
              <a:pathLst>
                <a:path w="606" h="298">
                  <a:moveTo>
                    <a:pt x="0" y="0"/>
                  </a:moveTo>
                  <a:lnTo>
                    <a:pt x="606" y="0"/>
                  </a:lnTo>
                  <a:cubicBezTo>
                    <a:pt x="595" y="27"/>
                    <a:pt x="588" y="60"/>
                    <a:pt x="583" y="95"/>
                  </a:cubicBezTo>
                  <a:cubicBezTo>
                    <a:pt x="579" y="129"/>
                    <a:pt x="577" y="164"/>
                    <a:pt x="577" y="198"/>
                  </a:cubicBezTo>
                  <a:cubicBezTo>
                    <a:pt x="577" y="232"/>
                    <a:pt x="579" y="266"/>
                    <a:pt x="583" y="298"/>
                  </a:cubicBezTo>
                  <a:lnTo>
                    <a:pt x="0" y="298"/>
                  </a:lnTo>
                  <a:lnTo>
                    <a:pt x="0" y="0"/>
                  </a:lnTo>
                  <a:close/>
                </a:path>
              </a:pathLst>
            </a:custGeom>
            <a:solidFill>
              <a:srgbClr val="AECBD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Rectangle 170"/>
            <p:cNvSpPr>
              <a:spLocks noChangeArrowheads="1"/>
            </p:cNvSpPr>
            <p:nvPr/>
          </p:nvSpPr>
          <p:spPr bwMode="auto">
            <a:xfrm>
              <a:off x="7258005" y="4752117"/>
              <a:ext cx="181165" cy="71023"/>
            </a:xfrm>
            <a:prstGeom prst="rect">
              <a:avLst/>
            </a:prstGeom>
            <a:solidFill>
              <a:srgbClr val="D9E8EB"/>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Rectangle 171"/>
            <p:cNvSpPr>
              <a:spLocks noChangeArrowheads="1"/>
            </p:cNvSpPr>
            <p:nvPr/>
          </p:nvSpPr>
          <p:spPr bwMode="auto">
            <a:xfrm>
              <a:off x="7466963" y="4373330"/>
              <a:ext cx="130727" cy="51466"/>
            </a:xfrm>
            <a:prstGeom prst="rect">
              <a:avLst/>
            </a:prstGeom>
            <a:solidFill>
              <a:srgbClr val="D9E8EB"/>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Rectangle 172"/>
            <p:cNvSpPr>
              <a:spLocks noChangeArrowheads="1"/>
            </p:cNvSpPr>
            <p:nvPr/>
          </p:nvSpPr>
          <p:spPr bwMode="auto">
            <a:xfrm>
              <a:off x="7337265" y="4373330"/>
              <a:ext cx="129698" cy="51466"/>
            </a:xfrm>
            <a:prstGeom prst="rect">
              <a:avLst/>
            </a:prstGeom>
            <a:solidFill>
              <a:srgbClr val="E7F1F2"/>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Rectangle 173"/>
            <p:cNvSpPr>
              <a:spLocks noChangeArrowheads="1"/>
            </p:cNvSpPr>
            <p:nvPr/>
          </p:nvSpPr>
          <p:spPr bwMode="auto">
            <a:xfrm>
              <a:off x="7430936" y="4499936"/>
              <a:ext cx="130727" cy="50436"/>
            </a:xfrm>
            <a:prstGeom prst="rect">
              <a:avLst/>
            </a:prstGeom>
            <a:solidFill>
              <a:srgbClr val="D9E8EB"/>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Rectangle 174"/>
            <p:cNvSpPr>
              <a:spLocks noChangeArrowheads="1"/>
            </p:cNvSpPr>
            <p:nvPr/>
          </p:nvSpPr>
          <p:spPr bwMode="auto">
            <a:xfrm>
              <a:off x="7301238" y="4499936"/>
              <a:ext cx="129698" cy="50436"/>
            </a:xfrm>
            <a:prstGeom prst="rect">
              <a:avLst/>
            </a:prstGeom>
            <a:solidFill>
              <a:srgbClr val="E7F1F2"/>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Rectangle 175"/>
            <p:cNvSpPr>
              <a:spLocks noChangeArrowheads="1"/>
            </p:cNvSpPr>
            <p:nvPr/>
          </p:nvSpPr>
          <p:spPr bwMode="auto">
            <a:xfrm>
              <a:off x="7583279" y="4753147"/>
              <a:ext cx="327333" cy="7205"/>
            </a:xfrm>
            <a:prstGeom prst="rect">
              <a:avLst/>
            </a:prstGeom>
            <a:solidFill>
              <a:srgbClr val="E7F1F2"/>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Rectangle 176"/>
            <p:cNvSpPr>
              <a:spLocks noChangeArrowheads="1"/>
            </p:cNvSpPr>
            <p:nvPr/>
          </p:nvSpPr>
          <p:spPr bwMode="auto">
            <a:xfrm>
              <a:off x="7583279" y="4767557"/>
              <a:ext cx="327333" cy="7205"/>
            </a:xfrm>
            <a:prstGeom prst="rect">
              <a:avLst/>
            </a:prstGeom>
            <a:solidFill>
              <a:srgbClr val="E7F1F2"/>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Rectangle 177"/>
            <p:cNvSpPr>
              <a:spLocks noChangeArrowheads="1"/>
            </p:cNvSpPr>
            <p:nvPr/>
          </p:nvSpPr>
          <p:spPr bwMode="auto">
            <a:xfrm>
              <a:off x="7583279" y="4781967"/>
              <a:ext cx="327333" cy="7205"/>
            </a:xfrm>
            <a:prstGeom prst="rect">
              <a:avLst/>
            </a:prstGeom>
            <a:solidFill>
              <a:srgbClr val="E7F1F2"/>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Rectangle 178"/>
            <p:cNvSpPr>
              <a:spLocks noChangeArrowheads="1"/>
            </p:cNvSpPr>
            <p:nvPr/>
          </p:nvSpPr>
          <p:spPr bwMode="auto">
            <a:xfrm>
              <a:off x="7583279" y="4797407"/>
              <a:ext cx="327333" cy="7205"/>
            </a:xfrm>
            <a:prstGeom prst="rect">
              <a:avLst/>
            </a:prstGeom>
            <a:solidFill>
              <a:srgbClr val="E7F1F2"/>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Rectangle 179"/>
            <p:cNvSpPr>
              <a:spLocks noChangeArrowheads="1"/>
            </p:cNvSpPr>
            <p:nvPr/>
          </p:nvSpPr>
          <p:spPr bwMode="auto">
            <a:xfrm>
              <a:off x="7583279" y="4811817"/>
              <a:ext cx="327333" cy="7205"/>
            </a:xfrm>
            <a:prstGeom prst="rect">
              <a:avLst/>
            </a:prstGeom>
            <a:solidFill>
              <a:srgbClr val="E7F1F2"/>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Rectangle 180"/>
            <p:cNvSpPr>
              <a:spLocks noChangeArrowheads="1"/>
            </p:cNvSpPr>
            <p:nvPr/>
          </p:nvSpPr>
          <p:spPr bwMode="auto">
            <a:xfrm>
              <a:off x="7583279" y="4826228"/>
              <a:ext cx="327333" cy="7205"/>
            </a:xfrm>
            <a:prstGeom prst="rect">
              <a:avLst/>
            </a:prstGeom>
            <a:solidFill>
              <a:srgbClr val="E7F1F2"/>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Rectangle 181"/>
            <p:cNvSpPr>
              <a:spLocks noChangeArrowheads="1"/>
            </p:cNvSpPr>
            <p:nvPr/>
          </p:nvSpPr>
          <p:spPr bwMode="auto">
            <a:xfrm>
              <a:off x="7583279" y="4760352"/>
              <a:ext cx="327333" cy="7205"/>
            </a:xfrm>
            <a:prstGeom prst="rect">
              <a:avLst/>
            </a:prstGeom>
            <a:solidFill>
              <a:srgbClr val="AECBD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Rectangle 182"/>
            <p:cNvSpPr>
              <a:spLocks noChangeArrowheads="1"/>
            </p:cNvSpPr>
            <p:nvPr/>
          </p:nvSpPr>
          <p:spPr bwMode="auto">
            <a:xfrm>
              <a:off x="7583279" y="4774762"/>
              <a:ext cx="327333" cy="7205"/>
            </a:xfrm>
            <a:prstGeom prst="rect">
              <a:avLst/>
            </a:prstGeom>
            <a:solidFill>
              <a:srgbClr val="AECBD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Rectangle 183"/>
            <p:cNvSpPr>
              <a:spLocks noChangeArrowheads="1"/>
            </p:cNvSpPr>
            <p:nvPr/>
          </p:nvSpPr>
          <p:spPr bwMode="auto">
            <a:xfrm>
              <a:off x="7583279" y="4789173"/>
              <a:ext cx="327333" cy="8235"/>
            </a:xfrm>
            <a:prstGeom prst="rect">
              <a:avLst/>
            </a:prstGeom>
            <a:solidFill>
              <a:srgbClr val="AECBD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Rectangle 184"/>
            <p:cNvSpPr>
              <a:spLocks noChangeArrowheads="1"/>
            </p:cNvSpPr>
            <p:nvPr/>
          </p:nvSpPr>
          <p:spPr bwMode="auto">
            <a:xfrm>
              <a:off x="7583279" y="4804612"/>
              <a:ext cx="327333" cy="7205"/>
            </a:xfrm>
            <a:prstGeom prst="rect">
              <a:avLst/>
            </a:prstGeom>
            <a:solidFill>
              <a:srgbClr val="AECBD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Rectangle 185"/>
            <p:cNvSpPr>
              <a:spLocks noChangeArrowheads="1"/>
            </p:cNvSpPr>
            <p:nvPr/>
          </p:nvSpPr>
          <p:spPr bwMode="auto">
            <a:xfrm>
              <a:off x="7583279" y="4819023"/>
              <a:ext cx="327333" cy="7205"/>
            </a:xfrm>
            <a:prstGeom prst="rect">
              <a:avLst/>
            </a:prstGeom>
            <a:solidFill>
              <a:srgbClr val="AECBD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Rectangle 186"/>
            <p:cNvSpPr>
              <a:spLocks noChangeArrowheads="1"/>
            </p:cNvSpPr>
            <p:nvPr/>
          </p:nvSpPr>
          <p:spPr bwMode="auto">
            <a:xfrm>
              <a:off x="7583279" y="4833433"/>
              <a:ext cx="327333" cy="7205"/>
            </a:xfrm>
            <a:prstGeom prst="rect">
              <a:avLst/>
            </a:prstGeom>
            <a:solidFill>
              <a:srgbClr val="AECBD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Rectangle 187"/>
            <p:cNvSpPr>
              <a:spLocks noChangeArrowheads="1"/>
            </p:cNvSpPr>
            <p:nvPr/>
          </p:nvSpPr>
          <p:spPr bwMode="auto">
            <a:xfrm>
              <a:off x="7583279" y="4840638"/>
              <a:ext cx="327333" cy="5147"/>
            </a:xfrm>
            <a:prstGeom prst="rect">
              <a:avLst/>
            </a:prstGeom>
            <a:solidFill>
              <a:srgbClr val="79A7B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188"/>
            <p:cNvSpPr>
              <a:spLocks/>
            </p:cNvSpPr>
            <p:nvPr/>
          </p:nvSpPr>
          <p:spPr bwMode="auto">
            <a:xfrm>
              <a:off x="7910612" y="4753147"/>
              <a:ext cx="326304" cy="7205"/>
            </a:xfrm>
            <a:custGeom>
              <a:avLst/>
              <a:gdLst/>
              <a:ahLst/>
              <a:cxnLst>
                <a:cxn ang="0">
                  <a:pos x="0" y="0"/>
                </a:cxn>
                <a:cxn ang="0">
                  <a:pos x="1377" y="0"/>
                </a:cxn>
                <a:cxn ang="0">
                  <a:pos x="1368" y="31"/>
                </a:cxn>
                <a:cxn ang="0">
                  <a:pos x="0" y="31"/>
                </a:cxn>
                <a:cxn ang="0">
                  <a:pos x="0" y="0"/>
                </a:cxn>
              </a:cxnLst>
              <a:rect l="0" t="0" r="r" b="b"/>
              <a:pathLst>
                <a:path w="1377" h="31">
                  <a:moveTo>
                    <a:pt x="0" y="0"/>
                  </a:moveTo>
                  <a:lnTo>
                    <a:pt x="1377" y="0"/>
                  </a:lnTo>
                  <a:cubicBezTo>
                    <a:pt x="1374" y="10"/>
                    <a:pt x="1370" y="20"/>
                    <a:pt x="1368" y="31"/>
                  </a:cubicBezTo>
                  <a:lnTo>
                    <a:pt x="0" y="31"/>
                  </a:lnTo>
                  <a:lnTo>
                    <a:pt x="0" y="0"/>
                  </a:lnTo>
                  <a:close/>
                </a:path>
              </a:pathLst>
            </a:custGeom>
            <a:solidFill>
              <a:srgbClr val="D9E8E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189"/>
            <p:cNvSpPr>
              <a:spLocks/>
            </p:cNvSpPr>
            <p:nvPr/>
          </p:nvSpPr>
          <p:spPr bwMode="auto">
            <a:xfrm>
              <a:off x="7910612" y="4767557"/>
              <a:ext cx="322186" cy="7205"/>
            </a:xfrm>
            <a:custGeom>
              <a:avLst/>
              <a:gdLst/>
              <a:ahLst/>
              <a:cxnLst>
                <a:cxn ang="0">
                  <a:pos x="0" y="0"/>
                </a:cxn>
                <a:cxn ang="0">
                  <a:pos x="1361" y="0"/>
                </a:cxn>
                <a:cxn ang="0">
                  <a:pos x="1356" y="29"/>
                </a:cxn>
                <a:cxn ang="0">
                  <a:pos x="1356" y="30"/>
                </a:cxn>
                <a:cxn ang="0">
                  <a:pos x="0" y="30"/>
                </a:cxn>
                <a:cxn ang="0">
                  <a:pos x="0" y="0"/>
                </a:cxn>
              </a:cxnLst>
              <a:rect l="0" t="0" r="r" b="b"/>
              <a:pathLst>
                <a:path w="1361" h="30">
                  <a:moveTo>
                    <a:pt x="0" y="0"/>
                  </a:moveTo>
                  <a:lnTo>
                    <a:pt x="1361" y="0"/>
                  </a:lnTo>
                  <a:cubicBezTo>
                    <a:pt x="1359" y="9"/>
                    <a:pt x="1358" y="19"/>
                    <a:pt x="1356" y="29"/>
                  </a:cubicBezTo>
                  <a:lnTo>
                    <a:pt x="1356" y="30"/>
                  </a:lnTo>
                  <a:lnTo>
                    <a:pt x="0" y="30"/>
                  </a:lnTo>
                  <a:lnTo>
                    <a:pt x="0" y="0"/>
                  </a:lnTo>
                  <a:close/>
                </a:path>
              </a:pathLst>
            </a:custGeom>
            <a:solidFill>
              <a:srgbClr val="D9E8E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190"/>
            <p:cNvSpPr>
              <a:spLocks/>
            </p:cNvSpPr>
            <p:nvPr/>
          </p:nvSpPr>
          <p:spPr bwMode="auto">
            <a:xfrm>
              <a:off x="7910612" y="4781967"/>
              <a:ext cx="321157" cy="7205"/>
            </a:xfrm>
            <a:custGeom>
              <a:avLst/>
              <a:gdLst/>
              <a:ahLst/>
              <a:cxnLst>
                <a:cxn ang="0">
                  <a:pos x="0" y="0"/>
                </a:cxn>
                <a:cxn ang="0">
                  <a:pos x="1353" y="0"/>
                </a:cxn>
                <a:cxn ang="0">
                  <a:pos x="1351" y="30"/>
                </a:cxn>
                <a:cxn ang="0">
                  <a:pos x="0" y="30"/>
                </a:cxn>
                <a:cxn ang="0">
                  <a:pos x="0" y="0"/>
                </a:cxn>
              </a:cxnLst>
              <a:rect l="0" t="0" r="r" b="b"/>
              <a:pathLst>
                <a:path w="1353" h="30">
                  <a:moveTo>
                    <a:pt x="0" y="0"/>
                  </a:moveTo>
                  <a:lnTo>
                    <a:pt x="1353" y="0"/>
                  </a:lnTo>
                  <a:cubicBezTo>
                    <a:pt x="1352" y="10"/>
                    <a:pt x="1351" y="20"/>
                    <a:pt x="1351" y="30"/>
                  </a:cubicBezTo>
                  <a:lnTo>
                    <a:pt x="0" y="30"/>
                  </a:lnTo>
                  <a:lnTo>
                    <a:pt x="0" y="0"/>
                  </a:lnTo>
                  <a:close/>
                </a:path>
              </a:pathLst>
            </a:custGeom>
            <a:solidFill>
              <a:srgbClr val="D9E8E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191"/>
            <p:cNvSpPr>
              <a:spLocks/>
            </p:cNvSpPr>
            <p:nvPr/>
          </p:nvSpPr>
          <p:spPr bwMode="auto">
            <a:xfrm>
              <a:off x="7910612" y="4797407"/>
              <a:ext cx="320127" cy="7205"/>
            </a:xfrm>
            <a:custGeom>
              <a:avLst/>
              <a:gdLst/>
              <a:ahLst/>
              <a:cxnLst>
                <a:cxn ang="0">
                  <a:pos x="0" y="0"/>
                </a:cxn>
                <a:cxn ang="0">
                  <a:pos x="1350" y="0"/>
                </a:cxn>
                <a:cxn ang="0">
                  <a:pos x="1350" y="10"/>
                </a:cxn>
                <a:cxn ang="0">
                  <a:pos x="1350" y="31"/>
                </a:cxn>
                <a:cxn ang="0">
                  <a:pos x="0" y="31"/>
                </a:cxn>
                <a:cxn ang="0">
                  <a:pos x="0" y="0"/>
                </a:cxn>
              </a:cxnLst>
              <a:rect l="0" t="0" r="r" b="b"/>
              <a:pathLst>
                <a:path w="1350" h="31">
                  <a:moveTo>
                    <a:pt x="0" y="0"/>
                  </a:moveTo>
                  <a:lnTo>
                    <a:pt x="1350" y="0"/>
                  </a:lnTo>
                  <a:lnTo>
                    <a:pt x="1350" y="10"/>
                  </a:lnTo>
                  <a:cubicBezTo>
                    <a:pt x="1350" y="17"/>
                    <a:pt x="1350" y="24"/>
                    <a:pt x="1350" y="31"/>
                  </a:cubicBezTo>
                  <a:lnTo>
                    <a:pt x="0" y="31"/>
                  </a:lnTo>
                  <a:lnTo>
                    <a:pt x="0" y="0"/>
                  </a:lnTo>
                  <a:close/>
                </a:path>
              </a:pathLst>
            </a:custGeom>
            <a:solidFill>
              <a:srgbClr val="D9E8E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192"/>
            <p:cNvSpPr>
              <a:spLocks/>
            </p:cNvSpPr>
            <p:nvPr/>
          </p:nvSpPr>
          <p:spPr bwMode="auto">
            <a:xfrm>
              <a:off x="7910612" y="4811817"/>
              <a:ext cx="321157" cy="7205"/>
            </a:xfrm>
            <a:custGeom>
              <a:avLst/>
              <a:gdLst/>
              <a:ahLst/>
              <a:cxnLst>
                <a:cxn ang="0">
                  <a:pos x="0" y="0"/>
                </a:cxn>
                <a:cxn ang="0">
                  <a:pos x="1351" y="0"/>
                </a:cxn>
                <a:cxn ang="0">
                  <a:pos x="1354" y="31"/>
                </a:cxn>
                <a:cxn ang="0">
                  <a:pos x="0" y="31"/>
                </a:cxn>
                <a:cxn ang="0">
                  <a:pos x="0" y="0"/>
                </a:cxn>
              </a:cxnLst>
              <a:rect l="0" t="0" r="r" b="b"/>
              <a:pathLst>
                <a:path w="1354" h="31">
                  <a:moveTo>
                    <a:pt x="0" y="0"/>
                  </a:moveTo>
                  <a:lnTo>
                    <a:pt x="1351" y="0"/>
                  </a:lnTo>
                  <a:cubicBezTo>
                    <a:pt x="1352" y="11"/>
                    <a:pt x="1353" y="21"/>
                    <a:pt x="1354" y="31"/>
                  </a:cubicBezTo>
                  <a:lnTo>
                    <a:pt x="0" y="31"/>
                  </a:lnTo>
                  <a:lnTo>
                    <a:pt x="0" y="0"/>
                  </a:lnTo>
                  <a:close/>
                </a:path>
              </a:pathLst>
            </a:custGeom>
            <a:solidFill>
              <a:srgbClr val="D9E8E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193"/>
            <p:cNvSpPr>
              <a:spLocks/>
            </p:cNvSpPr>
            <p:nvPr/>
          </p:nvSpPr>
          <p:spPr bwMode="auto">
            <a:xfrm>
              <a:off x="7910612" y="4826228"/>
              <a:ext cx="323216" cy="7205"/>
            </a:xfrm>
            <a:custGeom>
              <a:avLst/>
              <a:gdLst/>
              <a:ahLst/>
              <a:cxnLst>
                <a:cxn ang="0">
                  <a:pos x="0" y="0"/>
                </a:cxn>
                <a:cxn ang="0">
                  <a:pos x="1358" y="0"/>
                </a:cxn>
                <a:cxn ang="0">
                  <a:pos x="1363" y="30"/>
                </a:cxn>
                <a:cxn ang="0">
                  <a:pos x="0" y="30"/>
                </a:cxn>
                <a:cxn ang="0">
                  <a:pos x="0" y="0"/>
                </a:cxn>
              </a:cxnLst>
              <a:rect l="0" t="0" r="r" b="b"/>
              <a:pathLst>
                <a:path w="1363" h="30">
                  <a:moveTo>
                    <a:pt x="0" y="0"/>
                  </a:moveTo>
                  <a:lnTo>
                    <a:pt x="1358" y="0"/>
                  </a:lnTo>
                  <a:cubicBezTo>
                    <a:pt x="1359" y="10"/>
                    <a:pt x="1361" y="20"/>
                    <a:pt x="1363" y="30"/>
                  </a:cubicBezTo>
                  <a:lnTo>
                    <a:pt x="0" y="30"/>
                  </a:lnTo>
                  <a:lnTo>
                    <a:pt x="0" y="0"/>
                  </a:lnTo>
                  <a:close/>
                </a:path>
              </a:pathLst>
            </a:custGeom>
            <a:solidFill>
              <a:srgbClr val="D9E8E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194"/>
            <p:cNvSpPr>
              <a:spLocks/>
            </p:cNvSpPr>
            <p:nvPr/>
          </p:nvSpPr>
          <p:spPr bwMode="auto">
            <a:xfrm>
              <a:off x="7910612" y="4760352"/>
              <a:ext cx="324245" cy="7205"/>
            </a:xfrm>
            <a:custGeom>
              <a:avLst/>
              <a:gdLst/>
              <a:ahLst/>
              <a:cxnLst>
                <a:cxn ang="0">
                  <a:pos x="0" y="0"/>
                </a:cxn>
                <a:cxn ang="0">
                  <a:pos x="1368" y="0"/>
                </a:cxn>
                <a:cxn ang="0">
                  <a:pos x="1361" y="31"/>
                </a:cxn>
                <a:cxn ang="0">
                  <a:pos x="0" y="31"/>
                </a:cxn>
                <a:cxn ang="0">
                  <a:pos x="0" y="0"/>
                </a:cxn>
              </a:cxnLst>
              <a:rect l="0" t="0" r="r" b="b"/>
              <a:pathLst>
                <a:path w="1368" h="31">
                  <a:moveTo>
                    <a:pt x="0" y="0"/>
                  </a:moveTo>
                  <a:lnTo>
                    <a:pt x="1368" y="0"/>
                  </a:lnTo>
                  <a:cubicBezTo>
                    <a:pt x="1365" y="10"/>
                    <a:pt x="1363" y="20"/>
                    <a:pt x="1361" y="31"/>
                  </a:cubicBezTo>
                  <a:lnTo>
                    <a:pt x="0" y="31"/>
                  </a:lnTo>
                  <a:lnTo>
                    <a:pt x="0" y="0"/>
                  </a:lnTo>
                  <a:close/>
                </a:path>
              </a:pathLst>
            </a:custGeom>
            <a:solidFill>
              <a:srgbClr val="9BBCC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195"/>
            <p:cNvSpPr>
              <a:spLocks/>
            </p:cNvSpPr>
            <p:nvPr/>
          </p:nvSpPr>
          <p:spPr bwMode="auto">
            <a:xfrm>
              <a:off x="7910612" y="4774762"/>
              <a:ext cx="321157" cy="7205"/>
            </a:xfrm>
            <a:custGeom>
              <a:avLst/>
              <a:gdLst/>
              <a:ahLst/>
              <a:cxnLst>
                <a:cxn ang="0">
                  <a:pos x="0" y="0"/>
                </a:cxn>
                <a:cxn ang="0">
                  <a:pos x="1356" y="0"/>
                </a:cxn>
                <a:cxn ang="0">
                  <a:pos x="1353" y="31"/>
                </a:cxn>
                <a:cxn ang="0">
                  <a:pos x="0" y="31"/>
                </a:cxn>
                <a:cxn ang="0">
                  <a:pos x="0" y="0"/>
                </a:cxn>
              </a:cxnLst>
              <a:rect l="0" t="0" r="r" b="b"/>
              <a:pathLst>
                <a:path w="1356" h="31">
                  <a:moveTo>
                    <a:pt x="0" y="0"/>
                  </a:moveTo>
                  <a:lnTo>
                    <a:pt x="1356" y="0"/>
                  </a:lnTo>
                  <a:cubicBezTo>
                    <a:pt x="1355" y="10"/>
                    <a:pt x="1354" y="21"/>
                    <a:pt x="1353" y="31"/>
                  </a:cubicBezTo>
                  <a:lnTo>
                    <a:pt x="0" y="31"/>
                  </a:lnTo>
                  <a:lnTo>
                    <a:pt x="0" y="0"/>
                  </a:lnTo>
                  <a:close/>
                </a:path>
              </a:pathLst>
            </a:custGeom>
            <a:solidFill>
              <a:srgbClr val="9BBCC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196"/>
            <p:cNvSpPr>
              <a:spLocks/>
            </p:cNvSpPr>
            <p:nvPr/>
          </p:nvSpPr>
          <p:spPr bwMode="auto">
            <a:xfrm>
              <a:off x="7910612" y="4789173"/>
              <a:ext cx="320127" cy="8235"/>
            </a:xfrm>
            <a:custGeom>
              <a:avLst/>
              <a:gdLst/>
              <a:ahLst/>
              <a:cxnLst>
                <a:cxn ang="0">
                  <a:pos x="0" y="0"/>
                </a:cxn>
                <a:cxn ang="0">
                  <a:pos x="1351" y="0"/>
                </a:cxn>
                <a:cxn ang="0">
                  <a:pos x="1350" y="31"/>
                </a:cxn>
                <a:cxn ang="0">
                  <a:pos x="0" y="31"/>
                </a:cxn>
                <a:cxn ang="0">
                  <a:pos x="0" y="0"/>
                </a:cxn>
              </a:cxnLst>
              <a:rect l="0" t="0" r="r" b="b"/>
              <a:pathLst>
                <a:path w="1351" h="31">
                  <a:moveTo>
                    <a:pt x="0" y="0"/>
                  </a:moveTo>
                  <a:lnTo>
                    <a:pt x="1351" y="0"/>
                  </a:lnTo>
                  <a:cubicBezTo>
                    <a:pt x="1350" y="11"/>
                    <a:pt x="1350" y="21"/>
                    <a:pt x="1350" y="31"/>
                  </a:cubicBezTo>
                  <a:lnTo>
                    <a:pt x="0" y="31"/>
                  </a:lnTo>
                  <a:lnTo>
                    <a:pt x="0" y="0"/>
                  </a:lnTo>
                  <a:close/>
                </a:path>
              </a:pathLst>
            </a:custGeom>
            <a:solidFill>
              <a:srgbClr val="9BBCC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197"/>
            <p:cNvSpPr>
              <a:spLocks/>
            </p:cNvSpPr>
            <p:nvPr/>
          </p:nvSpPr>
          <p:spPr bwMode="auto">
            <a:xfrm>
              <a:off x="7910612" y="4804612"/>
              <a:ext cx="320127" cy="7205"/>
            </a:xfrm>
            <a:custGeom>
              <a:avLst/>
              <a:gdLst/>
              <a:ahLst/>
              <a:cxnLst>
                <a:cxn ang="0">
                  <a:pos x="0" y="0"/>
                </a:cxn>
                <a:cxn ang="0">
                  <a:pos x="1350" y="0"/>
                </a:cxn>
                <a:cxn ang="0">
                  <a:pos x="1351" y="30"/>
                </a:cxn>
                <a:cxn ang="0">
                  <a:pos x="0" y="30"/>
                </a:cxn>
                <a:cxn ang="0">
                  <a:pos x="0" y="0"/>
                </a:cxn>
              </a:cxnLst>
              <a:rect l="0" t="0" r="r" b="b"/>
              <a:pathLst>
                <a:path w="1351" h="30">
                  <a:moveTo>
                    <a:pt x="0" y="0"/>
                  </a:moveTo>
                  <a:lnTo>
                    <a:pt x="1350" y="0"/>
                  </a:lnTo>
                  <a:cubicBezTo>
                    <a:pt x="1350" y="10"/>
                    <a:pt x="1351" y="20"/>
                    <a:pt x="1351" y="30"/>
                  </a:cubicBezTo>
                  <a:lnTo>
                    <a:pt x="0" y="30"/>
                  </a:lnTo>
                  <a:lnTo>
                    <a:pt x="0" y="0"/>
                  </a:lnTo>
                  <a:close/>
                </a:path>
              </a:pathLst>
            </a:custGeom>
            <a:solidFill>
              <a:srgbClr val="9BBCC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198"/>
            <p:cNvSpPr>
              <a:spLocks/>
            </p:cNvSpPr>
            <p:nvPr/>
          </p:nvSpPr>
          <p:spPr bwMode="auto">
            <a:xfrm>
              <a:off x="7910612" y="4819023"/>
              <a:ext cx="322186" cy="7205"/>
            </a:xfrm>
            <a:custGeom>
              <a:avLst/>
              <a:gdLst/>
              <a:ahLst/>
              <a:cxnLst>
                <a:cxn ang="0">
                  <a:pos x="0" y="0"/>
                </a:cxn>
                <a:cxn ang="0">
                  <a:pos x="1354" y="0"/>
                </a:cxn>
                <a:cxn ang="0">
                  <a:pos x="1356" y="22"/>
                </a:cxn>
                <a:cxn ang="0">
                  <a:pos x="1358" y="31"/>
                </a:cxn>
                <a:cxn ang="0">
                  <a:pos x="0" y="31"/>
                </a:cxn>
                <a:cxn ang="0">
                  <a:pos x="0" y="0"/>
                </a:cxn>
              </a:cxnLst>
              <a:rect l="0" t="0" r="r" b="b"/>
              <a:pathLst>
                <a:path w="1358" h="31">
                  <a:moveTo>
                    <a:pt x="0" y="0"/>
                  </a:moveTo>
                  <a:lnTo>
                    <a:pt x="1354" y="0"/>
                  </a:lnTo>
                  <a:cubicBezTo>
                    <a:pt x="1355" y="7"/>
                    <a:pt x="1355" y="15"/>
                    <a:pt x="1356" y="22"/>
                  </a:cubicBezTo>
                  <a:lnTo>
                    <a:pt x="1358" y="31"/>
                  </a:lnTo>
                  <a:lnTo>
                    <a:pt x="0" y="31"/>
                  </a:lnTo>
                  <a:lnTo>
                    <a:pt x="0" y="0"/>
                  </a:lnTo>
                  <a:close/>
                </a:path>
              </a:pathLst>
            </a:custGeom>
            <a:solidFill>
              <a:srgbClr val="9BBCC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199"/>
            <p:cNvSpPr>
              <a:spLocks/>
            </p:cNvSpPr>
            <p:nvPr/>
          </p:nvSpPr>
          <p:spPr bwMode="auto">
            <a:xfrm>
              <a:off x="7910612" y="4833433"/>
              <a:ext cx="324245" cy="7205"/>
            </a:xfrm>
            <a:custGeom>
              <a:avLst/>
              <a:gdLst/>
              <a:ahLst/>
              <a:cxnLst>
                <a:cxn ang="0">
                  <a:pos x="0" y="0"/>
                </a:cxn>
                <a:cxn ang="0">
                  <a:pos x="1363" y="0"/>
                </a:cxn>
                <a:cxn ang="0">
                  <a:pos x="1370" y="31"/>
                </a:cxn>
                <a:cxn ang="0">
                  <a:pos x="0" y="31"/>
                </a:cxn>
                <a:cxn ang="0">
                  <a:pos x="0" y="0"/>
                </a:cxn>
              </a:cxnLst>
              <a:rect l="0" t="0" r="r" b="b"/>
              <a:pathLst>
                <a:path w="1370" h="31">
                  <a:moveTo>
                    <a:pt x="0" y="0"/>
                  </a:moveTo>
                  <a:lnTo>
                    <a:pt x="1363" y="0"/>
                  </a:lnTo>
                  <a:cubicBezTo>
                    <a:pt x="1365" y="11"/>
                    <a:pt x="1368" y="21"/>
                    <a:pt x="1370" y="31"/>
                  </a:cubicBezTo>
                  <a:lnTo>
                    <a:pt x="0" y="31"/>
                  </a:lnTo>
                  <a:lnTo>
                    <a:pt x="0" y="0"/>
                  </a:lnTo>
                  <a:close/>
                </a:path>
              </a:pathLst>
            </a:custGeom>
            <a:solidFill>
              <a:srgbClr val="9BBCC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200"/>
            <p:cNvSpPr>
              <a:spLocks/>
            </p:cNvSpPr>
            <p:nvPr/>
          </p:nvSpPr>
          <p:spPr bwMode="auto">
            <a:xfrm>
              <a:off x="7910612" y="4840638"/>
              <a:ext cx="326304" cy="5147"/>
            </a:xfrm>
            <a:custGeom>
              <a:avLst/>
              <a:gdLst/>
              <a:ahLst/>
              <a:cxnLst>
                <a:cxn ang="0">
                  <a:pos x="0" y="0"/>
                </a:cxn>
                <a:cxn ang="0">
                  <a:pos x="1370" y="0"/>
                </a:cxn>
                <a:cxn ang="0">
                  <a:pos x="1377" y="21"/>
                </a:cxn>
                <a:cxn ang="0">
                  <a:pos x="0" y="21"/>
                </a:cxn>
                <a:cxn ang="0">
                  <a:pos x="0" y="0"/>
                </a:cxn>
              </a:cxnLst>
              <a:rect l="0" t="0" r="r" b="b"/>
              <a:pathLst>
                <a:path w="1377" h="21">
                  <a:moveTo>
                    <a:pt x="0" y="0"/>
                  </a:moveTo>
                  <a:lnTo>
                    <a:pt x="1370" y="0"/>
                  </a:lnTo>
                  <a:cubicBezTo>
                    <a:pt x="1373" y="7"/>
                    <a:pt x="1375" y="14"/>
                    <a:pt x="1377" y="21"/>
                  </a:cubicBezTo>
                  <a:lnTo>
                    <a:pt x="0" y="21"/>
                  </a:lnTo>
                  <a:lnTo>
                    <a:pt x="0" y="0"/>
                  </a:lnTo>
                  <a:close/>
                </a:path>
              </a:pathLst>
            </a:custGeom>
            <a:solidFill>
              <a:srgbClr val="6F9AA3"/>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201"/>
            <p:cNvSpPr>
              <a:spLocks/>
            </p:cNvSpPr>
            <p:nvPr/>
          </p:nvSpPr>
          <p:spPr bwMode="auto">
            <a:xfrm>
              <a:off x="7576074" y="4731531"/>
              <a:ext cx="670106" cy="134840"/>
            </a:xfrm>
            <a:custGeom>
              <a:avLst/>
              <a:gdLst/>
              <a:ahLst/>
              <a:cxnLst>
                <a:cxn ang="0">
                  <a:pos x="2829" y="569"/>
                </a:cxn>
                <a:cxn ang="0">
                  <a:pos x="121" y="569"/>
                </a:cxn>
                <a:cxn ang="0">
                  <a:pos x="6" y="388"/>
                </a:cxn>
                <a:cxn ang="0">
                  <a:pos x="0" y="284"/>
                </a:cxn>
                <a:cxn ang="0">
                  <a:pos x="6" y="181"/>
                </a:cxn>
                <a:cxn ang="0">
                  <a:pos x="121" y="0"/>
                </a:cxn>
                <a:cxn ang="0">
                  <a:pos x="2829" y="0"/>
                </a:cxn>
                <a:cxn ang="0">
                  <a:pos x="2829" y="90"/>
                </a:cxn>
                <a:cxn ang="0">
                  <a:pos x="121" y="90"/>
                </a:cxn>
                <a:cxn ang="0">
                  <a:pos x="95" y="192"/>
                </a:cxn>
                <a:cxn ang="0">
                  <a:pos x="90" y="284"/>
                </a:cxn>
                <a:cxn ang="0">
                  <a:pos x="95" y="377"/>
                </a:cxn>
                <a:cxn ang="0">
                  <a:pos x="121" y="479"/>
                </a:cxn>
                <a:cxn ang="0">
                  <a:pos x="2829" y="479"/>
                </a:cxn>
                <a:cxn ang="0">
                  <a:pos x="2829" y="569"/>
                </a:cxn>
              </a:cxnLst>
              <a:rect l="0" t="0" r="r" b="b"/>
              <a:pathLst>
                <a:path w="2829" h="569">
                  <a:moveTo>
                    <a:pt x="2829" y="569"/>
                  </a:moveTo>
                  <a:lnTo>
                    <a:pt x="121" y="569"/>
                  </a:lnTo>
                  <a:cubicBezTo>
                    <a:pt x="56" y="569"/>
                    <a:pt x="19" y="489"/>
                    <a:pt x="6" y="388"/>
                  </a:cubicBezTo>
                  <a:cubicBezTo>
                    <a:pt x="2" y="354"/>
                    <a:pt x="0" y="319"/>
                    <a:pt x="0" y="284"/>
                  </a:cubicBezTo>
                  <a:cubicBezTo>
                    <a:pt x="0" y="250"/>
                    <a:pt x="2" y="215"/>
                    <a:pt x="6" y="181"/>
                  </a:cubicBezTo>
                  <a:cubicBezTo>
                    <a:pt x="19" y="80"/>
                    <a:pt x="56" y="0"/>
                    <a:pt x="121" y="0"/>
                  </a:cubicBezTo>
                  <a:lnTo>
                    <a:pt x="2829" y="0"/>
                  </a:lnTo>
                  <a:lnTo>
                    <a:pt x="2829" y="90"/>
                  </a:lnTo>
                  <a:lnTo>
                    <a:pt x="121" y="90"/>
                  </a:lnTo>
                  <a:cubicBezTo>
                    <a:pt x="112" y="90"/>
                    <a:pt x="102" y="135"/>
                    <a:pt x="95" y="192"/>
                  </a:cubicBezTo>
                  <a:cubicBezTo>
                    <a:pt x="91" y="220"/>
                    <a:pt x="90" y="252"/>
                    <a:pt x="90" y="284"/>
                  </a:cubicBezTo>
                  <a:cubicBezTo>
                    <a:pt x="90" y="317"/>
                    <a:pt x="91" y="349"/>
                    <a:pt x="95" y="377"/>
                  </a:cubicBezTo>
                  <a:cubicBezTo>
                    <a:pt x="102" y="434"/>
                    <a:pt x="112" y="479"/>
                    <a:pt x="121" y="479"/>
                  </a:cubicBezTo>
                  <a:lnTo>
                    <a:pt x="2829" y="479"/>
                  </a:lnTo>
                  <a:lnTo>
                    <a:pt x="2829" y="569"/>
                  </a:lnTo>
                  <a:close/>
                </a:path>
              </a:pathLst>
            </a:custGeom>
            <a:solidFill>
              <a:srgbClr val="27D3D9"/>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202"/>
            <p:cNvSpPr>
              <a:spLocks noEditPoints="1"/>
            </p:cNvSpPr>
            <p:nvPr/>
          </p:nvSpPr>
          <p:spPr bwMode="auto">
            <a:xfrm>
              <a:off x="7910612" y="4731531"/>
              <a:ext cx="335568" cy="134840"/>
            </a:xfrm>
            <a:custGeom>
              <a:avLst/>
              <a:gdLst/>
              <a:ahLst/>
              <a:cxnLst>
                <a:cxn ang="0">
                  <a:pos x="1415" y="569"/>
                </a:cxn>
                <a:cxn ang="0">
                  <a:pos x="0" y="569"/>
                </a:cxn>
                <a:cxn ang="0">
                  <a:pos x="0" y="479"/>
                </a:cxn>
                <a:cxn ang="0">
                  <a:pos x="1415" y="479"/>
                </a:cxn>
                <a:cxn ang="0">
                  <a:pos x="1415" y="569"/>
                </a:cxn>
                <a:cxn ang="0">
                  <a:pos x="0" y="0"/>
                </a:cxn>
                <a:cxn ang="0">
                  <a:pos x="1415" y="0"/>
                </a:cxn>
                <a:cxn ang="0">
                  <a:pos x="1415" y="90"/>
                </a:cxn>
                <a:cxn ang="0">
                  <a:pos x="0" y="90"/>
                </a:cxn>
                <a:cxn ang="0">
                  <a:pos x="0" y="0"/>
                </a:cxn>
              </a:cxnLst>
              <a:rect l="0" t="0" r="r" b="b"/>
              <a:pathLst>
                <a:path w="1415" h="569">
                  <a:moveTo>
                    <a:pt x="1415" y="569"/>
                  </a:moveTo>
                  <a:lnTo>
                    <a:pt x="0" y="569"/>
                  </a:lnTo>
                  <a:lnTo>
                    <a:pt x="0" y="479"/>
                  </a:lnTo>
                  <a:lnTo>
                    <a:pt x="1415" y="479"/>
                  </a:lnTo>
                  <a:lnTo>
                    <a:pt x="1415" y="569"/>
                  </a:lnTo>
                  <a:close/>
                  <a:moveTo>
                    <a:pt x="0" y="0"/>
                  </a:moveTo>
                  <a:lnTo>
                    <a:pt x="1415" y="0"/>
                  </a:lnTo>
                  <a:lnTo>
                    <a:pt x="1415" y="90"/>
                  </a:lnTo>
                  <a:lnTo>
                    <a:pt x="0" y="90"/>
                  </a:lnTo>
                  <a:lnTo>
                    <a:pt x="0" y="0"/>
                  </a:lnTo>
                  <a:close/>
                </a:path>
              </a:pathLst>
            </a:custGeom>
            <a:solidFill>
              <a:srgbClr val="00ADB4"/>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Rectangle 203"/>
            <p:cNvSpPr>
              <a:spLocks noChangeArrowheads="1"/>
            </p:cNvSpPr>
            <p:nvPr/>
          </p:nvSpPr>
          <p:spPr bwMode="auto">
            <a:xfrm>
              <a:off x="7917818" y="4694476"/>
              <a:ext cx="242926" cy="15440"/>
            </a:xfrm>
            <a:prstGeom prst="rect">
              <a:avLst/>
            </a:prstGeom>
            <a:solidFill>
              <a:srgbClr val="AAC7CC"/>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Rectangle 204"/>
            <p:cNvSpPr>
              <a:spLocks noChangeArrowheads="1"/>
            </p:cNvSpPr>
            <p:nvPr/>
          </p:nvSpPr>
          <p:spPr bwMode="auto">
            <a:xfrm>
              <a:off x="7902378" y="4709916"/>
              <a:ext cx="272777" cy="15440"/>
            </a:xfrm>
            <a:prstGeom prst="rect">
              <a:avLst/>
            </a:prstGeom>
            <a:solidFill>
              <a:srgbClr val="79A7B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Rectangle 206"/>
            <p:cNvSpPr>
              <a:spLocks noChangeArrowheads="1"/>
            </p:cNvSpPr>
            <p:nvPr/>
          </p:nvSpPr>
          <p:spPr bwMode="auto">
            <a:xfrm>
              <a:off x="8002372" y="4724697"/>
              <a:ext cx="458060" cy="17498"/>
            </a:xfrm>
            <a:prstGeom prst="rect">
              <a:avLst/>
            </a:prstGeom>
            <a:solidFill>
              <a:srgbClr val="EF7532"/>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Rectangle 207"/>
            <p:cNvSpPr>
              <a:spLocks noChangeArrowheads="1"/>
            </p:cNvSpPr>
            <p:nvPr/>
          </p:nvSpPr>
          <p:spPr bwMode="auto">
            <a:xfrm>
              <a:off x="7556664" y="4644411"/>
              <a:ext cx="365419" cy="6176"/>
            </a:xfrm>
            <a:prstGeom prst="rect">
              <a:avLst/>
            </a:prstGeom>
            <a:solidFill>
              <a:srgbClr val="E7F1F2"/>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Rectangle 208"/>
            <p:cNvSpPr>
              <a:spLocks noChangeArrowheads="1"/>
            </p:cNvSpPr>
            <p:nvPr/>
          </p:nvSpPr>
          <p:spPr bwMode="auto">
            <a:xfrm>
              <a:off x="7556664" y="4656762"/>
              <a:ext cx="365419" cy="7205"/>
            </a:xfrm>
            <a:prstGeom prst="rect">
              <a:avLst/>
            </a:prstGeom>
            <a:solidFill>
              <a:srgbClr val="E7F1F2"/>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Rectangle 209"/>
            <p:cNvSpPr>
              <a:spLocks noChangeArrowheads="1"/>
            </p:cNvSpPr>
            <p:nvPr/>
          </p:nvSpPr>
          <p:spPr bwMode="auto">
            <a:xfrm>
              <a:off x="7556664" y="4670144"/>
              <a:ext cx="365419" cy="6176"/>
            </a:xfrm>
            <a:prstGeom prst="rect">
              <a:avLst/>
            </a:prstGeom>
            <a:solidFill>
              <a:srgbClr val="E7F1F2"/>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Rectangle 210"/>
            <p:cNvSpPr>
              <a:spLocks noChangeArrowheads="1"/>
            </p:cNvSpPr>
            <p:nvPr/>
          </p:nvSpPr>
          <p:spPr bwMode="auto">
            <a:xfrm>
              <a:off x="7556664" y="4682495"/>
              <a:ext cx="365419" cy="6176"/>
            </a:xfrm>
            <a:prstGeom prst="rect">
              <a:avLst/>
            </a:prstGeom>
            <a:solidFill>
              <a:srgbClr val="E7F1F2"/>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Rectangle 211"/>
            <p:cNvSpPr>
              <a:spLocks noChangeArrowheads="1"/>
            </p:cNvSpPr>
            <p:nvPr/>
          </p:nvSpPr>
          <p:spPr bwMode="auto">
            <a:xfrm>
              <a:off x="7556664" y="4694847"/>
              <a:ext cx="365419" cy="7205"/>
            </a:xfrm>
            <a:prstGeom prst="rect">
              <a:avLst/>
            </a:prstGeom>
            <a:solidFill>
              <a:srgbClr val="E7F1F2"/>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Rectangle 212"/>
            <p:cNvSpPr>
              <a:spLocks noChangeArrowheads="1"/>
            </p:cNvSpPr>
            <p:nvPr/>
          </p:nvSpPr>
          <p:spPr bwMode="auto">
            <a:xfrm>
              <a:off x="7556664" y="4708228"/>
              <a:ext cx="365419" cy="6176"/>
            </a:xfrm>
            <a:prstGeom prst="rect">
              <a:avLst/>
            </a:prstGeom>
            <a:solidFill>
              <a:srgbClr val="E7F1F2"/>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Rectangle 213"/>
            <p:cNvSpPr>
              <a:spLocks noChangeArrowheads="1"/>
            </p:cNvSpPr>
            <p:nvPr/>
          </p:nvSpPr>
          <p:spPr bwMode="auto">
            <a:xfrm>
              <a:off x="7556664" y="4650587"/>
              <a:ext cx="365419" cy="6176"/>
            </a:xfrm>
            <a:prstGeom prst="rect">
              <a:avLst/>
            </a:prstGeom>
            <a:solidFill>
              <a:srgbClr val="AECBD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Rectangle 214"/>
            <p:cNvSpPr>
              <a:spLocks noChangeArrowheads="1"/>
            </p:cNvSpPr>
            <p:nvPr/>
          </p:nvSpPr>
          <p:spPr bwMode="auto">
            <a:xfrm>
              <a:off x="7556664" y="4663968"/>
              <a:ext cx="365419" cy="6176"/>
            </a:xfrm>
            <a:prstGeom prst="rect">
              <a:avLst/>
            </a:prstGeom>
            <a:solidFill>
              <a:srgbClr val="AECBD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Rectangle 215"/>
            <p:cNvSpPr>
              <a:spLocks noChangeArrowheads="1"/>
            </p:cNvSpPr>
            <p:nvPr/>
          </p:nvSpPr>
          <p:spPr bwMode="auto">
            <a:xfrm>
              <a:off x="7556664" y="4676319"/>
              <a:ext cx="365419" cy="6176"/>
            </a:xfrm>
            <a:prstGeom prst="rect">
              <a:avLst/>
            </a:prstGeom>
            <a:solidFill>
              <a:srgbClr val="AECBD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Rectangle 216"/>
            <p:cNvSpPr>
              <a:spLocks noChangeArrowheads="1"/>
            </p:cNvSpPr>
            <p:nvPr/>
          </p:nvSpPr>
          <p:spPr bwMode="auto">
            <a:xfrm>
              <a:off x="7556664" y="4688671"/>
              <a:ext cx="365419" cy="6176"/>
            </a:xfrm>
            <a:prstGeom prst="rect">
              <a:avLst/>
            </a:prstGeom>
            <a:solidFill>
              <a:srgbClr val="AECBD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Rectangle 217"/>
            <p:cNvSpPr>
              <a:spLocks noChangeArrowheads="1"/>
            </p:cNvSpPr>
            <p:nvPr/>
          </p:nvSpPr>
          <p:spPr bwMode="auto">
            <a:xfrm>
              <a:off x="7556664" y="4702052"/>
              <a:ext cx="365419" cy="6176"/>
            </a:xfrm>
            <a:prstGeom prst="rect">
              <a:avLst/>
            </a:prstGeom>
            <a:solidFill>
              <a:srgbClr val="AECBD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Rectangle 218"/>
            <p:cNvSpPr>
              <a:spLocks noChangeArrowheads="1"/>
            </p:cNvSpPr>
            <p:nvPr/>
          </p:nvSpPr>
          <p:spPr bwMode="auto">
            <a:xfrm>
              <a:off x="7556664" y="4714404"/>
              <a:ext cx="365419" cy="6176"/>
            </a:xfrm>
            <a:prstGeom prst="rect">
              <a:avLst/>
            </a:prstGeom>
            <a:solidFill>
              <a:srgbClr val="AECBD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Rectangle 219"/>
            <p:cNvSpPr>
              <a:spLocks noChangeArrowheads="1"/>
            </p:cNvSpPr>
            <p:nvPr/>
          </p:nvSpPr>
          <p:spPr bwMode="auto">
            <a:xfrm>
              <a:off x="7556664" y="4720580"/>
              <a:ext cx="365419" cy="4117"/>
            </a:xfrm>
            <a:prstGeom prst="rect">
              <a:avLst/>
            </a:prstGeom>
            <a:solidFill>
              <a:srgbClr val="79A7B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220"/>
            <p:cNvSpPr>
              <a:spLocks/>
            </p:cNvSpPr>
            <p:nvPr/>
          </p:nvSpPr>
          <p:spPr bwMode="auto">
            <a:xfrm>
              <a:off x="7922083" y="4644411"/>
              <a:ext cx="80289" cy="80286"/>
            </a:xfrm>
            <a:custGeom>
              <a:avLst/>
              <a:gdLst/>
              <a:ahLst/>
              <a:cxnLst>
                <a:cxn ang="0">
                  <a:pos x="0" y="0"/>
                </a:cxn>
                <a:cxn ang="0">
                  <a:pos x="239" y="99"/>
                </a:cxn>
                <a:cxn ang="0">
                  <a:pos x="239" y="99"/>
                </a:cxn>
                <a:cxn ang="0">
                  <a:pos x="338" y="339"/>
                </a:cxn>
                <a:cxn ang="0">
                  <a:pos x="247" y="339"/>
                </a:cxn>
                <a:cxn ang="0">
                  <a:pos x="175" y="164"/>
                </a:cxn>
                <a:cxn ang="0">
                  <a:pos x="175" y="164"/>
                </a:cxn>
                <a:cxn ang="0">
                  <a:pos x="0" y="91"/>
                </a:cxn>
                <a:cxn ang="0">
                  <a:pos x="0" y="91"/>
                </a:cxn>
                <a:cxn ang="0">
                  <a:pos x="0" y="0"/>
                </a:cxn>
              </a:cxnLst>
              <a:rect l="0" t="0" r="r" b="b"/>
              <a:pathLst>
                <a:path w="338" h="339">
                  <a:moveTo>
                    <a:pt x="0" y="0"/>
                  </a:moveTo>
                  <a:cubicBezTo>
                    <a:pt x="93" y="0"/>
                    <a:pt x="178" y="38"/>
                    <a:pt x="239" y="99"/>
                  </a:cubicBezTo>
                  <a:lnTo>
                    <a:pt x="239" y="99"/>
                  </a:lnTo>
                  <a:cubicBezTo>
                    <a:pt x="301" y="161"/>
                    <a:pt x="338" y="245"/>
                    <a:pt x="338" y="339"/>
                  </a:cubicBezTo>
                  <a:lnTo>
                    <a:pt x="247" y="339"/>
                  </a:lnTo>
                  <a:cubicBezTo>
                    <a:pt x="247" y="270"/>
                    <a:pt x="219" y="209"/>
                    <a:pt x="175" y="164"/>
                  </a:cubicBezTo>
                  <a:lnTo>
                    <a:pt x="175" y="164"/>
                  </a:lnTo>
                  <a:cubicBezTo>
                    <a:pt x="130" y="119"/>
                    <a:pt x="68" y="91"/>
                    <a:pt x="0" y="91"/>
                  </a:cubicBezTo>
                  <a:lnTo>
                    <a:pt x="0" y="91"/>
                  </a:lnTo>
                  <a:lnTo>
                    <a:pt x="0" y="0"/>
                  </a:lnTo>
                  <a:close/>
                </a:path>
              </a:pathLst>
            </a:custGeom>
            <a:solidFill>
              <a:srgbClr val="E7F1F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221"/>
            <p:cNvSpPr>
              <a:spLocks/>
            </p:cNvSpPr>
            <p:nvPr/>
          </p:nvSpPr>
          <p:spPr bwMode="auto">
            <a:xfrm>
              <a:off x="7922083" y="4650587"/>
              <a:ext cx="74113" cy="74111"/>
            </a:xfrm>
            <a:custGeom>
              <a:avLst/>
              <a:gdLst/>
              <a:ahLst/>
              <a:cxnLst>
                <a:cxn ang="0">
                  <a:pos x="0" y="0"/>
                </a:cxn>
                <a:cxn ang="0">
                  <a:pos x="220" y="91"/>
                </a:cxn>
                <a:cxn ang="0">
                  <a:pos x="220" y="91"/>
                </a:cxn>
                <a:cxn ang="0">
                  <a:pos x="312" y="312"/>
                </a:cxn>
                <a:cxn ang="0">
                  <a:pos x="228" y="312"/>
                </a:cxn>
                <a:cxn ang="0">
                  <a:pos x="161" y="151"/>
                </a:cxn>
                <a:cxn ang="0">
                  <a:pos x="161" y="151"/>
                </a:cxn>
                <a:cxn ang="0">
                  <a:pos x="0" y="84"/>
                </a:cxn>
                <a:cxn ang="0">
                  <a:pos x="0" y="84"/>
                </a:cxn>
                <a:cxn ang="0">
                  <a:pos x="0" y="0"/>
                </a:cxn>
              </a:cxnLst>
              <a:rect l="0" t="0" r="r" b="b"/>
              <a:pathLst>
                <a:path w="312" h="312">
                  <a:moveTo>
                    <a:pt x="0" y="0"/>
                  </a:moveTo>
                  <a:cubicBezTo>
                    <a:pt x="86" y="0"/>
                    <a:pt x="164" y="35"/>
                    <a:pt x="220" y="91"/>
                  </a:cubicBezTo>
                  <a:lnTo>
                    <a:pt x="220" y="91"/>
                  </a:lnTo>
                  <a:cubicBezTo>
                    <a:pt x="277" y="148"/>
                    <a:pt x="312" y="226"/>
                    <a:pt x="312" y="312"/>
                  </a:cubicBezTo>
                  <a:lnTo>
                    <a:pt x="228" y="312"/>
                  </a:lnTo>
                  <a:cubicBezTo>
                    <a:pt x="228" y="249"/>
                    <a:pt x="202" y="192"/>
                    <a:pt x="161" y="151"/>
                  </a:cubicBezTo>
                  <a:lnTo>
                    <a:pt x="161" y="151"/>
                  </a:lnTo>
                  <a:cubicBezTo>
                    <a:pt x="120" y="109"/>
                    <a:pt x="63" y="84"/>
                    <a:pt x="0" y="84"/>
                  </a:cubicBezTo>
                  <a:lnTo>
                    <a:pt x="0" y="84"/>
                  </a:lnTo>
                  <a:lnTo>
                    <a:pt x="0" y="0"/>
                  </a:lnTo>
                  <a:close/>
                </a:path>
              </a:pathLst>
            </a:custGeom>
            <a:solidFill>
              <a:srgbClr val="AECBD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222"/>
            <p:cNvSpPr>
              <a:spLocks/>
            </p:cNvSpPr>
            <p:nvPr/>
          </p:nvSpPr>
          <p:spPr bwMode="auto">
            <a:xfrm>
              <a:off x="7922083" y="4657792"/>
              <a:ext cx="66908" cy="66905"/>
            </a:xfrm>
            <a:custGeom>
              <a:avLst/>
              <a:gdLst/>
              <a:ahLst/>
              <a:cxnLst>
                <a:cxn ang="0">
                  <a:pos x="0" y="0"/>
                </a:cxn>
                <a:cxn ang="0">
                  <a:pos x="201" y="83"/>
                </a:cxn>
                <a:cxn ang="0">
                  <a:pos x="201" y="83"/>
                </a:cxn>
                <a:cxn ang="0">
                  <a:pos x="285" y="285"/>
                </a:cxn>
                <a:cxn ang="0">
                  <a:pos x="208" y="285"/>
                </a:cxn>
                <a:cxn ang="0">
                  <a:pos x="147" y="137"/>
                </a:cxn>
                <a:cxn ang="0">
                  <a:pos x="147" y="137"/>
                </a:cxn>
                <a:cxn ang="0">
                  <a:pos x="0" y="76"/>
                </a:cxn>
                <a:cxn ang="0">
                  <a:pos x="0" y="76"/>
                </a:cxn>
                <a:cxn ang="0">
                  <a:pos x="0" y="0"/>
                </a:cxn>
              </a:cxnLst>
              <a:rect l="0" t="0" r="r" b="b"/>
              <a:pathLst>
                <a:path w="285" h="285">
                  <a:moveTo>
                    <a:pt x="0" y="0"/>
                  </a:moveTo>
                  <a:cubicBezTo>
                    <a:pt x="78" y="0"/>
                    <a:pt x="150" y="31"/>
                    <a:pt x="201" y="83"/>
                  </a:cubicBezTo>
                  <a:lnTo>
                    <a:pt x="201" y="83"/>
                  </a:lnTo>
                  <a:cubicBezTo>
                    <a:pt x="253" y="135"/>
                    <a:pt x="285" y="206"/>
                    <a:pt x="285" y="285"/>
                  </a:cubicBezTo>
                  <a:lnTo>
                    <a:pt x="208" y="285"/>
                  </a:lnTo>
                  <a:cubicBezTo>
                    <a:pt x="208" y="227"/>
                    <a:pt x="185" y="175"/>
                    <a:pt x="147" y="137"/>
                  </a:cubicBezTo>
                  <a:lnTo>
                    <a:pt x="147" y="137"/>
                  </a:lnTo>
                  <a:cubicBezTo>
                    <a:pt x="109" y="100"/>
                    <a:pt x="57" y="76"/>
                    <a:pt x="0" y="76"/>
                  </a:cubicBezTo>
                  <a:lnTo>
                    <a:pt x="0" y="76"/>
                  </a:lnTo>
                  <a:lnTo>
                    <a:pt x="0" y="0"/>
                  </a:lnTo>
                  <a:close/>
                </a:path>
              </a:pathLst>
            </a:custGeom>
            <a:solidFill>
              <a:srgbClr val="E7F1F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223"/>
            <p:cNvSpPr>
              <a:spLocks/>
            </p:cNvSpPr>
            <p:nvPr/>
          </p:nvSpPr>
          <p:spPr bwMode="auto">
            <a:xfrm>
              <a:off x="7922083" y="4663968"/>
              <a:ext cx="60732" cy="60729"/>
            </a:xfrm>
            <a:custGeom>
              <a:avLst/>
              <a:gdLst/>
              <a:ahLst/>
              <a:cxnLst>
                <a:cxn ang="0">
                  <a:pos x="0" y="0"/>
                </a:cxn>
                <a:cxn ang="0">
                  <a:pos x="182" y="76"/>
                </a:cxn>
                <a:cxn ang="0">
                  <a:pos x="182" y="76"/>
                </a:cxn>
                <a:cxn ang="0">
                  <a:pos x="258" y="259"/>
                </a:cxn>
                <a:cxn ang="0">
                  <a:pos x="188" y="259"/>
                </a:cxn>
                <a:cxn ang="0">
                  <a:pos x="133" y="125"/>
                </a:cxn>
                <a:cxn ang="0">
                  <a:pos x="133" y="125"/>
                </a:cxn>
                <a:cxn ang="0">
                  <a:pos x="0" y="70"/>
                </a:cxn>
                <a:cxn ang="0">
                  <a:pos x="0" y="70"/>
                </a:cxn>
                <a:cxn ang="0">
                  <a:pos x="0" y="0"/>
                </a:cxn>
              </a:cxnLst>
              <a:rect l="0" t="0" r="r" b="b"/>
              <a:pathLst>
                <a:path w="258" h="259">
                  <a:moveTo>
                    <a:pt x="0" y="0"/>
                  </a:moveTo>
                  <a:cubicBezTo>
                    <a:pt x="71" y="0"/>
                    <a:pt x="136" y="29"/>
                    <a:pt x="182" y="76"/>
                  </a:cubicBezTo>
                  <a:lnTo>
                    <a:pt x="182" y="76"/>
                  </a:lnTo>
                  <a:cubicBezTo>
                    <a:pt x="229" y="123"/>
                    <a:pt x="258" y="187"/>
                    <a:pt x="258" y="259"/>
                  </a:cubicBezTo>
                  <a:lnTo>
                    <a:pt x="188" y="259"/>
                  </a:lnTo>
                  <a:cubicBezTo>
                    <a:pt x="188" y="207"/>
                    <a:pt x="167" y="159"/>
                    <a:pt x="133" y="125"/>
                  </a:cubicBezTo>
                  <a:lnTo>
                    <a:pt x="133" y="125"/>
                  </a:lnTo>
                  <a:cubicBezTo>
                    <a:pt x="99" y="91"/>
                    <a:pt x="52" y="70"/>
                    <a:pt x="0" y="70"/>
                  </a:cubicBezTo>
                  <a:lnTo>
                    <a:pt x="0" y="70"/>
                  </a:lnTo>
                  <a:lnTo>
                    <a:pt x="0" y="0"/>
                  </a:lnTo>
                  <a:close/>
                </a:path>
              </a:pathLst>
            </a:custGeom>
            <a:solidFill>
              <a:srgbClr val="AECBD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224"/>
            <p:cNvSpPr>
              <a:spLocks/>
            </p:cNvSpPr>
            <p:nvPr/>
          </p:nvSpPr>
          <p:spPr bwMode="auto">
            <a:xfrm>
              <a:off x="7922083" y="4670144"/>
              <a:ext cx="54555" cy="54554"/>
            </a:xfrm>
            <a:custGeom>
              <a:avLst/>
              <a:gdLst/>
              <a:ahLst/>
              <a:cxnLst>
                <a:cxn ang="0">
                  <a:pos x="0" y="0"/>
                </a:cxn>
                <a:cxn ang="0">
                  <a:pos x="164" y="68"/>
                </a:cxn>
                <a:cxn ang="0">
                  <a:pos x="164" y="68"/>
                </a:cxn>
                <a:cxn ang="0">
                  <a:pos x="231" y="232"/>
                </a:cxn>
                <a:cxn ang="0">
                  <a:pos x="169" y="232"/>
                </a:cxn>
                <a:cxn ang="0">
                  <a:pos x="119" y="112"/>
                </a:cxn>
                <a:cxn ang="0">
                  <a:pos x="119" y="112"/>
                </a:cxn>
                <a:cxn ang="0">
                  <a:pos x="0" y="63"/>
                </a:cxn>
                <a:cxn ang="0">
                  <a:pos x="0" y="63"/>
                </a:cxn>
                <a:cxn ang="0">
                  <a:pos x="0" y="0"/>
                </a:cxn>
              </a:cxnLst>
              <a:rect l="0" t="0" r="r" b="b"/>
              <a:pathLst>
                <a:path w="231" h="232">
                  <a:moveTo>
                    <a:pt x="0" y="0"/>
                  </a:moveTo>
                  <a:cubicBezTo>
                    <a:pt x="64" y="0"/>
                    <a:pt x="122" y="26"/>
                    <a:pt x="164" y="68"/>
                  </a:cubicBezTo>
                  <a:lnTo>
                    <a:pt x="164" y="68"/>
                  </a:lnTo>
                  <a:cubicBezTo>
                    <a:pt x="205" y="110"/>
                    <a:pt x="231" y="168"/>
                    <a:pt x="231" y="232"/>
                  </a:cubicBezTo>
                  <a:lnTo>
                    <a:pt x="169" y="232"/>
                  </a:lnTo>
                  <a:cubicBezTo>
                    <a:pt x="169" y="185"/>
                    <a:pt x="150" y="143"/>
                    <a:pt x="119" y="112"/>
                  </a:cubicBezTo>
                  <a:lnTo>
                    <a:pt x="119" y="112"/>
                  </a:lnTo>
                  <a:cubicBezTo>
                    <a:pt x="89" y="81"/>
                    <a:pt x="46" y="63"/>
                    <a:pt x="0" y="63"/>
                  </a:cubicBezTo>
                  <a:lnTo>
                    <a:pt x="0" y="63"/>
                  </a:lnTo>
                  <a:lnTo>
                    <a:pt x="0" y="0"/>
                  </a:lnTo>
                  <a:close/>
                </a:path>
              </a:pathLst>
            </a:custGeom>
            <a:solidFill>
              <a:srgbClr val="E7F1F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225"/>
            <p:cNvSpPr>
              <a:spLocks/>
            </p:cNvSpPr>
            <p:nvPr/>
          </p:nvSpPr>
          <p:spPr bwMode="auto">
            <a:xfrm>
              <a:off x="7922083" y="4676319"/>
              <a:ext cx="48379" cy="48378"/>
            </a:xfrm>
            <a:custGeom>
              <a:avLst/>
              <a:gdLst/>
              <a:ahLst/>
              <a:cxnLst>
                <a:cxn ang="0">
                  <a:pos x="0" y="0"/>
                </a:cxn>
                <a:cxn ang="0">
                  <a:pos x="145" y="60"/>
                </a:cxn>
                <a:cxn ang="0">
                  <a:pos x="145" y="60"/>
                </a:cxn>
                <a:cxn ang="0">
                  <a:pos x="205" y="205"/>
                </a:cxn>
                <a:cxn ang="0">
                  <a:pos x="149" y="205"/>
                </a:cxn>
                <a:cxn ang="0">
                  <a:pos x="106" y="99"/>
                </a:cxn>
                <a:cxn ang="0">
                  <a:pos x="105" y="99"/>
                </a:cxn>
                <a:cxn ang="0">
                  <a:pos x="0" y="55"/>
                </a:cxn>
                <a:cxn ang="0">
                  <a:pos x="0" y="55"/>
                </a:cxn>
                <a:cxn ang="0">
                  <a:pos x="0" y="0"/>
                </a:cxn>
              </a:cxnLst>
              <a:rect l="0" t="0" r="r" b="b"/>
              <a:pathLst>
                <a:path w="205" h="205">
                  <a:moveTo>
                    <a:pt x="0" y="0"/>
                  </a:moveTo>
                  <a:cubicBezTo>
                    <a:pt x="56" y="0"/>
                    <a:pt x="107" y="23"/>
                    <a:pt x="145" y="60"/>
                  </a:cubicBezTo>
                  <a:lnTo>
                    <a:pt x="145" y="60"/>
                  </a:lnTo>
                  <a:cubicBezTo>
                    <a:pt x="182" y="97"/>
                    <a:pt x="205" y="148"/>
                    <a:pt x="205" y="205"/>
                  </a:cubicBezTo>
                  <a:lnTo>
                    <a:pt x="149" y="205"/>
                  </a:lnTo>
                  <a:cubicBezTo>
                    <a:pt x="149" y="163"/>
                    <a:pt x="133" y="126"/>
                    <a:pt x="106" y="99"/>
                  </a:cubicBezTo>
                  <a:lnTo>
                    <a:pt x="105" y="99"/>
                  </a:lnTo>
                  <a:cubicBezTo>
                    <a:pt x="78" y="72"/>
                    <a:pt x="41" y="55"/>
                    <a:pt x="0" y="55"/>
                  </a:cubicBezTo>
                  <a:lnTo>
                    <a:pt x="0" y="55"/>
                  </a:lnTo>
                  <a:lnTo>
                    <a:pt x="0" y="0"/>
                  </a:lnTo>
                  <a:close/>
                </a:path>
              </a:pathLst>
            </a:custGeom>
            <a:solidFill>
              <a:srgbClr val="AECBD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226"/>
            <p:cNvSpPr>
              <a:spLocks/>
            </p:cNvSpPr>
            <p:nvPr/>
          </p:nvSpPr>
          <p:spPr bwMode="auto">
            <a:xfrm>
              <a:off x="7922083" y="4682495"/>
              <a:ext cx="42203" cy="42202"/>
            </a:xfrm>
            <a:custGeom>
              <a:avLst/>
              <a:gdLst/>
              <a:ahLst/>
              <a:cxnLst>
                <a:cxn ang="0">
                  <a:pos x="0" y="0"/>
                </a:cxn>
                <a:cxn ang="0">
                  <a:pos x="126" y="52"/>
                </a:cxn>
                <a:cxn ang="0">
                  <a:pos x="126" y="52"/>
                </a:cxn>
                <a:cxn ang="0">
                  <a:pos x="178" y="178"/>
                </a:cxn>
                <a:cxn ang="0">
                  <a:pos x="130" y="178"/>
                </a:cxn>
                <a:cxn ang="0">
                  <a:pos x="92" y="86"/>
                </a:cxn>
                <a:cxn ang="0">
                  <a:pos x="92" y="86"/>
                </a:cxn>
                <a:cxn ang="0">
                  <a:pos x="0" y="48"/>
                </a:cxn>
                <a:cxn ang="0">
                  <a:pos x="0" y="48"/>
                </a:cxn>
                <a:cxn ang="0">
                  <a:pos x="0" y="0"/>
                </a:cxn>
              </a:cxnLst>
              <a:rect l="0" t="0" r="r" b="b"/>
              <a:pathLst>
                <a:path w="178" h="178">
                  <a:moveTo>
                    <a:pt x="0" y="0"/>
                  </a:moveTo>
                  <a:cubicBezTo>
                    <a:pt x="49" y="0"/>
                    <a:pt x="93" y="19"/>
                    <a:pt x="126" y="52"/>
                  </a:cubicBezTo>
                  <a:lnTo>
                    <a:pt x="126" y="52"/>
                  </a:lnTo>
                  <a:cubicBezTo>
                    <a:pt x="158" y="84"/>
                    <a:pt x="178" y="129"/>
                    <a:pt x="178" y="178"/>
                  </a:cubicBezTo>
                  <a:lnTo>
                    <a:pt x="130" y="178"/>
                  </a:lnTo>
                  <a:cubicBezTo>
                    <a:pt x="130" y="142"/>
                    <a:pt x="115" y="109"/>
                    <a:pt x="92" y="86"/>
                  </a:cubicBezTo>
                  <a:lnTo>
                    <a:pt x="92" y="86"/>
                  </a:lnTo>
                  <a:cubicBezTo>
                    <a:pt x="68" y="62"/>
                    <a:pt x="36" y="48"/>
                    <a:pt x="0" y="48"/>
                  </a:cubicBezTo>
                  <a:lnTo>
                    <a:pt x="0" y="48"/>
                  </a:lnTo>
                  <a:lnTo>
                    <a:pt x="0" y="0"/>
                  </a:lnTo>
                  <a:close/>
                </a:path>
              </a:pathLst>
            </a:custGeom>
            <a:solidFill>
              <a:srgbClr val="E7F1F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227"/>
            <p:cNvSpPr>
              <a:spLocks/>
            </p:cNvSpPr>
            <p:nvPr/>
          </p:nvSpPr>
          <p:spPr bwMode="auto">
            <a:xfrm>
              <a:off x="7922083" y="4688671"/>
              <a:ext cx="36027" cy="36026"/>
            </a:xfrm>
            <a:custGeom>
              <a:avLst/>
              <a:gdLst/>
              <a:ahLst/>
              <a:cxnLst>
                <a:cxn ang="0">
                  <a:pos x="0" y="0"/>
                </a:cxn>
                <a:cxn ang="0">
                  <a:pos x="107" y="45"/>
                </a:cxn>
                <a:cxn ang="0">
                  <a:pos x="107" y="45"/>
                </a:cxn>
                <a:cxn ang="0">
                  <a:pos x="151" y="152"/>
                </a:cxn>
                <a:cxn ang="0">
                  <a:pos x="110" y="152"/>
                </a:cxn>
                <a:cxn ang="0">
                  <a:pos x="78" y="73"/>
                </a:cxn>
                <a:cxn ang="0">
                  <a:pos x="78" y="74"/>
                </a:cxn>
                <a:cxn ang="0">
                  <a:pos x="0" y="41"/>
                </a:cxn>
                <a:cxn ang="0">
                  <a:pos x="0" y="41"/>
                </a:cxn>
                <a:cxn ang="0">
                  <a:pos x="0" y="0"/>
                </a:cxn>
              </a:cxnLst>
              <a:rect l="0" t="0" r="r" b="b"/>
              <a:pathLst>
                <a:path w="151" h="152">
                  <a:moveTo>
                    <a:pt x="0" y="0"/>
                  </a:moveTo>
                  <a:cubicBezTo>
                    <a:pt x="41" y="0"/>
                    <a:pt x="79" y="17"/>
                    <a:pt x="107" y="45"/>
                  </a:cubicBezTo>
                  <a:lnTo>
                    <a:pt x="107" y="45"/>
                  </a:lnTo>
                  <a:cubicBezTo>
                    <a:pt x="134" y="72"/>
                    <a:pt x="151" y="110"/>
                    <a:pt x="151" y="152"/>
                  </a:cubicBezTo>
                  <a:lnTo>
                    <a:pt x="110" y="152"/>
                  </a:lnTo>
                  <a:cubicBezTo>
                    <a:pt x="110" y="121"/>
                    <a:pt x="98" y="94"/>
                    <a:pt x="78" y="73"/>
                  </a:cubicBezTo>
                  <a:lnTo>
                    <a:pt x="78" y="74"/>
                  </a:lnTo>
                  <a:cubicBezTo>
                    <a:pt x="58" y="54"/>
                    <a:pt x="30" y="41"/>
                    <a:pt x="0" y="41"/>
                  </a:cubicBezTo>
                  <a:lnTo>
                    <a:pt x="0" y="41"/>
                  </a:lnTo>
                  <a:lnTo>
                    <a:pt x="0" y="0"/>
                  </a:lnTo>
                  <a:close/>
                </a:path>
              </a:pathLst>
            </a:custGeom>
            <a:solidFill>
              <a:srgbClr val="AECBD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228"/>
            <p:cNvSpPr>
              <a:spLocks/>
            </p:cNvSpPr>
            <p:nvPr/>
          </p:nvSpPr>
          <p:spPr bwMode="auto">
            <a:xfrm>
              <a:off x="7922083" y="4694847"/>
              <a:ext cx="28822" cy="29850"/>
            </a:xfrm>
            <a:custGeom>
              <a:avLst/>
              <a:gdLst/>
              <a:ahLst/>
              <a:cxnLst>
                <a:cxn ang="0">
                  <a:pos x="0" y="0"/>
                </a:cxn>
                <a:cxn ang="0">
                  <a:pos x="88" y="37"/>
                </a:cxn>
                <a:cxn ang="0">
                  <a:pos x="88" y="37"/>
                </a:cxn>
                <a:cxn ang="0">
                  <a:pos x="124" y="125"/>
                </a:cxn>
                <a:cxn ang="0">
                  <a:pos x="91" y="125"/>
                </a:cxn>
                <a:cxn ang="0">
                  <a:pos x="64" y="60"/>
                </a:cxn>
                <a:cxn ang="0">
                  <a:pos x="64" y="60"/>
                </a:cxn>
                <a:cxn ang="0">
                  <a:pos x="0" y="34"/>
                </a:cxn>
                <a:cxn ang="0">
                  <a:pos x="0" y="34"/>
                </a:cxn>
                <a:cxn ang="0">
                  <a:pos x="0" y="0"/>
                </a:cxn>
              </a:cxnLst>
              <a:rect l="0" t="0" r="r" b="b"/>
              <a:pathLst>
                <a:path w="124" h="125">
                  <a:moveTo>
                    <a:pt x="0" y="0"/>
                  </a:moveTo>
                  <a:cubicBezTo>
                    <a:pt x="34" y="0"/>
                    <a:pt x="65" y="14"/>
                    <a:pt x="88" y="37"/>
                  </a:cubicBezTo>
                  <a:lnTo>
                    <a:pt x="88" y="37"/>
                  </a:lnTo>
                  <a:cubicBezTo>
                    <a:pt x="110" y="59"/>
                    <a:pt x="124" y="90"/>
                    <a:pt x="124" y="125"/>
                  </a:cubicBezTo>
                  <a:lnTo>
                    <a:pt x="91" y="125"/>
                  </a:lnTo>
                  <a:cubicBezTo>
                    <a:pt x="91" y="100"/>
                    <a:pt x="80" y="77"/>
                    <a:pt x="64" y="60"/>
                  </a:cubicBezTo>
                  <a:lnTo>
                    <a:pt x="64" y="60"/>
                  </a:lnTo>
                  <a:cubicBezTo>
                    <a:pt x="47" y="44"/>
                    <a:pt x="25" y="34"/>
                    <a:pt x="0" y="34"/>
                  </a:cubicBezTo>
                  <a:lnTo>
                    <a:pt x="0" y="34"/>
                  </a:lnTo>
                  <a:lnTo>
                    <a:pt x="0" y="0"/>
                  </a:lnTo>
                  <a:close/>
                </a:path>
              </a:pathLst>
            </a:custGeom>
            <a:solidFill>
              <a:srgbClr val="E7F1F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229"/>
            <p:cNvSpPr>
              <a:spLocks/>
            </p:cNvSpPr>
            <p:nvPr/>
          </p:nvSpPr>
          <p:spPr bwMode="auto">
            <a:xfrm>
              <a:off x="7922083" y="4702052"/>
              <a:ext cx="22646" cy="22645"/>
            </a:xfrm>
            <a:custGeom>
              <a:avLst/>
              <a:gdLst/>
              <a:ahLst/>
              <a:cxnLst>
                <a:cxn ang="0">
                  <a:pos x="0" y="0"/>
                </a:cxn>
                <a:cxn ang="0">
                  <a:pos x="69" y="28"/>
                </a:cxn>
                <a:cxn ang="0">
                  <a:pos x="69" y="28"/>
                </a:cxn>
                <a:cxn ang="0">
                  <a:pos x="98" y="98"/>
                </a:cxn>
                <a:cxn ang="0">
                  <a:pos x="85" y="98"/>
                </a:cxn>
                <a:cxn ang="0">
                  <a:pos x="71" y="98"/>
                </a:cxn>
                <a:cxn ang="0">
                  <a:pos x="0" y="98"/>
                </a:cxn>
                <a:cxn ang="0">
                  <a:pos x="0" y="69"/>
                </a:cxn>
                <a:cxn ang="0">
                  <a:pos x="0" y="62"/>
                </a:cxn>
                <a:cxn ang="0">
                  <a:pos x="0" y="26"/>
                </a:cxn>
                <a:cxn ang="0">
                  <a:pos x="0" y="26"/>
                </a:cxn>
                <a:cxn ang="0">
                  <a:pos x="0" y="22"/>
                </a:cxn>
                <a:cxn ang="0">
                  <a:pos x="0" y="0"/>
                </a:cxn>
              </a:cxnLst>
              <a:rect l="0" t="0" r="r" b="b"/>
              <a:pathLst>
                <a:path w="98" h="98">
                  <a:moveTo>
                    <a:pt x="0" y="0"/>
                  </a:moveTo>
                  <a:cubicBezTo>
                    <a:pt x="27" y="0"/>
                    <a:pt x="51" y="11"/>
                    <a:pt x="69" y="28"/>
                  </a:cubicBezTo>
                  <a:lnTo>
                    <a:pt x="69" y="28"/>
                  </a:lnTo>
                  <a:cubicBezTo>
                    <a:pt x="87" y="46"/>
                    <a:pt x="98" y="71"/>
                    <a:pt x="98" y="98"/>
                  </a:cubicBezTo>
                  <a:lnTo>
                    <a:pt x="85" y="98"/>
                  </a:lnTo>
                  <a:lnTo>
                    <a:pt x="71" y="98"/>
                  </a:lnTo>
                  <a:lnTo>
                    <a:pt x="0" y="98"/>
                  </a:lnTo>
                  <a:lnTo>
                    <a:pt x="0" y="69"/>
                  </a:lnTo>
                  <a:lnTo>
                    <a:pt x="0" y="62"/>
                  </a:lnTo>
                  <a:lnTo>
                    <a:pt x="0" y="26"/>
                  </a:lnTo>
                  <a:lnTo>
                    <a:pt x="0" y="26"/>
                  </a:lnTo>
                  <a:lnTo>
                    <a:pt x="0" y="22"/>
                  </a:lnTo>
                  <a:lnTo>
                    <a:pt x="0" y="0"/>
                  </a:lnTo>
                  <a:close/>
                </a:path>
              </a:pathLst>
            </a:custGeom>
            <a:solidFill>
              <a:srgbClr val="AECBD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230"/>
            <p:cNvSpPr>
              <a:spLocks/>
            </p:cNvSpPr>
            <p:nvPr/>
          </p:nvSpPr>
          <p:spPr bwMode="auto">
            <a:xfrm>
              <a:off x="7922083" y="4708228"/>
              <a:ext cx="16470" cy="16469"/>
            </a:xfrm>
            <a:custGeom>
              <a:avLst/>
              <a:gdLst/>
              <a:ahLst/>
              <a:cxnLst>
                <a:cxn ang="0">
                  <a:pos x="0" y="0"/>
                </a:cxn>
                <a:cxn ang="0">
                  <a:pos x="50" y="21"/>
                </a:cxn>
                <a:cxn ang="0">
                  <a:pos x="50" y="21"/>
                </a:cxn>
                <a:cxn ang="0">
                  <a:pos x="71" y="72"/>
                </a:cxn>
                <a:cxn ang="0">
                  <a:pos x="61" y="72"/>
                </a:cxn>
                <a:cxn ang="0">
                  <a:pos x="52" y="72"/>
                </a:cxn>
                <a:cxn ang="0">
                  <a:pos x="0" y="72"/>
                </a:cxn>
                <a:cxn ang="0">
                  <a:pos x="0" y="51"/>
                </a:cxn>
                <a:cxn ang="0">
                  <a:pos x="0" y="46"/>
                </a:cxn>
                <a:cxn ang="0">
                  <a:pos x="0" y="20"/>
                </a:cxn>
                <a:cxn ang="0">
                  <a:pos x="0" y="20"/>
                </a:cxn>
                <a:cxn ang="0">
                  <a:pos x="0" y="17"/>
                </a:cxn>
                <a:cxn ang="0">
                  <a:pos x="0" y="0"/>
                </a:cxn>
              </a:cxnLst>
              <a:rect l="0" t="0" r="r" b="b"/>
              <a:pathLst>
                <a:path w="71" h="72">
                  <a:moveTo>
                    <a:pt x="0" y="0"/>
                  </a:moveTo>
                  <a:cubicBezTo>
                    <a:pt x="19" y="0"/>
                    <a:pt x="37" y="8"/>
                    <a:pt x="50" y="21"/>
                  </a:cubicBezTo>
                  <a:lnTo>
                    <a:pt x="50" y="21"/>
                  </a:lnTo>
                  <a:cubicBezTo>
                    <a:pt x="63" y="34"/>
                    <a:pt x="71" y="52"/>
                    <a:pt x="71" y="72"/>
                  </a:cubicBezTo>
                  <a:lnTo>
                    <a:pt x="61" y="72"/>
                  </a:lnTo>
                  <a:lnTo>
                    <a:pt x="52" y="72"/>
                  </a:lnTo>
                  <a:lnTo>
                    <a:pt x="0" y="72"/>
                  </a:lnTo>
                  <a:lnTo>
                    <a:pt x="0" y="51"/>
                  </a:lnTo>
                  <a:lnTo>
                    <a:pt x="0" y="46"/>
                  </a:lnTo>
                  <a:lnTo>
                    <a:pt x="0" y="20"/>
                  </a:lnTo>
                  <a:lnTo>
                    <a:pt x="0" y="20"/>
                  </a:lnTo>
                  <a:lnTo>
                    <a:pt x="0" y="17"/>
                  </a:lnTo>
                  <a:lnTo>
                    <a:pt x="0" y="0"/>
                  </a:lnTo>
                  <a:close/>
                </a:path>
              </a:pathLst>
            </a:custGeom>
            <a:solidFill>
              <a:srgbClr val="E7F1F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231"/>
            <p:cNvSpPr>
              <a:spLocks/>
            </p:cNvSpPr>
            <p:nvPr/>
          </p:nvSpPr>
          <p:spPr bwMode="auto">
            <a:xfrm>
              <a:off x="7922083" y="4714404"/>
              <a:ext cx="10293" cy="10293"/>
            </a:xfrm>
            <a:custGeom>
              <a:avLst/>
              <a:gdLst/>
              <a:ahLst/>
              <a:cxnLst>
                <a:cxn ang="0">
                  <a:pos x="0" y="0"/>
                </a:cxn>
                <a:cxn ang="0">
                  <a:pos x="31" y="13"/>
                </a:cxn>
                <a:cxn ang="0">
                  <a:pos x="31" y="13"/>
                </a:cxn>
                <a:cxn ang="0">
                  <a:pos x="44" y="45"/>
                </a:cxn>
                <a:cxn ang="0">
                  <a:pos x="0" y="45"/>
                </a:cxn>
                <a:cxn ang="0">
                  <a:pos x="0" y="32"/>
                </a:cxn>
                <a:cxn ang="0">
                  <a:pos x="0" y="29"/>
                </a:cxn>
                <a:cxn ang="0">
                  <a:pos x="0" y="12"/>
                </a:cxn>
                <a:cxn ang="0">
                  <a:pos x="0" y="12"/>
                </a:cxn>
                <a:cxn ang="0">
                  <a:pos x="0" y="10"/>
                </a:cxn>
                <a:cxn ang="0">
                  <a:pos x="0" y="0"/>
                </a:cxn>
              </a:cxnLst>
              <a:rect l="0" t="0" r="r" b="b"/>
              <a:pathLst>
                <a:path w="44" h="45">
                  <a:moveTo>
                    <a:pt x="0" y="0"/>
                  </a:moveTo>
                  <a:cubicBezTo>
                    <a:pt x="12" y="0"/>
                    <a:pt x="23" y="5"/>
                    <a:pt x="31" y="13"/>
                  </a:cubicBezTo>
                  <a:lnTo>
                    <a:pt x="31" y="13"/>
                  </a:lnTo>
                  <a:cubicBezTo>
                    <a:pt x="39" y="21"/>
                    <a:pt x="44" y="32"/>
                    <a:pt x="44" y="45"/>
                  </a:cubicBezTo>
                  <a:lnTo>
                    <a:pt x="0" y="45"/>
                  </a:lnTo>
                  <a:lnTo>
                    <a:pt x="0" y="32"/>
                  </a:lnTo>
                  <a:lnTo>
                    <a:pt x="0" y="29"/>
                  </a:lnTo>
                  <a:lnTo>
                    <a:pt x="0" y="12"/>
                  </a:lnTo>
                  <a:lnTo>
                    <a:pt x="0" y="12"/>
                  </a:lnTo>
                  <a:lnTo>
                    <a:pt x="0" y="10"/>
                  </a:lnTo>
                  <a:lnTo>
                    <a:pt x="0" y="0"/>
                  </a:lnTo>
                  <a:close/>
                </a:path>
              </a:pathLst>
            </a:custGeom>
            <a:solidFill>
              <a:srgbClr val="AECBD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232"/>
            <p:cNvSpPr>
              <a:spLocks/>
            </p:cNvSpPr>
            <p:nvPr/>
          </p:nvSpPr>
          <p:spPr bwMode="auto">
            <a:xfrm>
              <a:off x="7922083" y="4720580"/>
              <a:ext cx="4117" cy="4117"/>
            </a:xfrm>
            <a:custGeom>
              <a:avLst/>
              <a:gdLst/>
              <a:ahLst/>
              <a:cxnLst>
                <a:cxn ang="0">
                  <a:pos x="0" y="0"/>
                </a:cxn>
                <a:cxn ang="0">
                  <a:pos x="12" y="5"/>
                </a:cxn>
                <a:cxn ang="0">
                  <a:pos x="12" y="5"/>
                </a:cxn>
                <a:cxn ang="0">
                  <a:pos x="18" y="18"/>
                </a:cxn>
                <a:cxn ang="0">
                  <a:pos x="0" y="18"/>
                </a:cxn>
                <a:cxn ang="0">
                  <a:pos x="0" y="13"/>
                </a:cxn>
                <a:cxn ang="0">
                  <a:pos x="0" y="11"/>
                </a:cxn>
                <a:cxn ang="0">
                  <a:pos x="0" y="5"/>
                </a:cxn>
                <a:cxn ang="0">
                  <a:pos x="0" y="5"/>
                </a:cxn>
                <a:cxn ang="0">
                  <a:pos x="0" y="4"/>
                </a:cxn>
                <a:cxn ang="0">
                  <a:pos x="0" y="0"/>
                </a:cxn>
              </a:cxnLst>
              <a:rect l="0" t="0" r="r" b="b"/>
              <a:pathLst>
                <a:path w="18" h="18">
                  <a:moveTo>
                    <a:pt x="0" y="0"/>
                  </a:moveTo>
                  <a:cubicBezTo>
                    <a:pt x="5" y="0"/>
                    <a:pt x="9" y="2"/>
                    <a:pt x="12" y="5"/>
                  </a:cubicBezTo>
                  <a:lnTo>
                    <a:pt x="12" y="5"/>
                  </a:lnTo>
                  <a:cubicBezTo>
                    <a:pt x="16" y="8"/>
                    <a:pt x="18" y="13"/>
                    <a:pt x="18" y="18"/>
                  </a:cubicBezTo>
                  <a:lnTo>
                    <a:pt x="0" y="18"/>
                  </a:lnTo>
                  <a:lnTo>
                    <a:pt x="0" y="13"/>
                  </a:lnTo>
                  <a:lnTo>
                    <a:pt x="0" y="11"/>
                  </a:lnTo>
                  <a:lnTo>
                    <a:pt x="0" y="5"/>
                  </a:lnTo>
                  <a:lnTo>
                    <a:pt x="0" y="5"/>
                  </a:lnTo>
                  <a:lnTo>
                    <a:pt x="0" y="4"/>
                  </a:lnTo>
                  <a:lnTo>
                    <a:pt x="0" y="0"/>
                  </a:lnTo>
                  <a:close/>
                </a:path>
              </a:pathLst>
            </a:custGeom>
            <a:solidFill>
              <a:srgbClr val="79A7B0"/>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Rectangle 233"/>
            <p:cNvSpPr>
              <a:spLocks noChangeArrowheads="1"/>
            </p:cNvSpPr>
            <p:nvPr/>
          </p:nvSpPr>
          <p:spPr bwMode="auto">
            <a:xfrm>
              <a:off x="8082661" y="4644411"/>
              <a:ext cx="365419" cy="6176"/>
            </a:xfrm>
            <a:prstGeom prst="rect">
              <a:avLst/>
            </a:prstGeom>
            <a:solidFill>
              <a:srgbClr val="D9E8EB"/>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Rectangle 234"/>
            <p:cNvSpPr>
              <a:spLocks noChangeArrowheads="1"/>
            </p:cNvSpPr>
            <p:nvPr/>
          </p:nvSpPr>
          <p:spPr bwMode="auto">
            <a:xfrm>
              <a:off x="8082661" y="4656762"/>
              <a:ext cx="365419" cy="7205"/>
            </a:xfrm>
            <a:prstGeom prst="rect">
              <a:avLst/>
            </a:prstGeom>
            <a:solidFill>
              <a:srgbClr val="D9E8EB"/>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Rectangle 235"/>
            <p:cNvSpPr>
              <a:spLocks noChangeArrowheads="1"/>
            </p:cNvSpPr>
            <p:nvPr/>
          </p:nvSpPr>
          <p:spPr bwMode="auto">
            <a:xfrm>
              <a:off x="8082661" y="4670144"/>
              <a:ext cx="365419" cy="6176"/>
            </a:xfrm>
            <a:prstGeom prst="rect">
              <a:avLst/>
            </a:prstGeom>
            <a:solidFill>
              <a:srgbClr val="D9E8EB"/>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Rectangle 236"/>
            <p:cNvSpPr>
              <a:spLocks noChangeArrowheads="1"/>
            </p:cNvSpPr>
            <p:nvPr/>
          </p:nvSpPr>
          <p:spPr bwMode="auto">
            <a:xfrm>
              <a:off x="8082661" y="4682495"/>
              <a:ext cx="365419" cy="6176"/>
            </a:xfrm>
            <a:prstGeom prst="rect">
              <a:avLst/>
            </a:prstGeom>
            <a:solidFill>
              <a:srgbClr val="D9E8EB"/>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Rectangle 237"/>
            <p:cNvSpPr>
              <a:spLocks noChangeArrowheads="1"/>
            </p:cNvSpPr>
            <p:nvPr/>
          </p:nvSpPr>
          <p:spPr bwMode="auto">
            <a:xfrm>
              <a:off x="8082661" y="4694847"/>
              <a:ext cx="365419" cy="7205"/>
            </a:xfrm>
            <a:prstGeom prst="rect">
              <a:avLst/>
            </a:prstGeom>
            <a:solidFill>
              <a:srgbClr val="D9E8EB"/>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Rectangle 238"/>
            <p:cNvSpPr>
              <a:spLocks noChangeArrowheads="1"/>
            </p:cNvSpPr>
            <p:nvPr/>
          </p:nvSpPr>
          <p:spPr bwMode="auto">
            <a:xfrm>
              <a:off x="8082661" y="4708228"/>
              <a:ext cx="365419" cy="6176"/>
            </a:xfrm>
            <a:prstGeom prst="rect">
              <a:avLst/>
            </a:prstGeom>
            <a:solidFill>
              <a:srgbClr val="D9E8EB"/>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Rectangle 239"/>
            <p:cNvSpPr>
              <a:spLocks noChangeArrowheads="1"/>
            </p:cNvSpPr>
            <p:nvPr/>
          </p:nvSpPr>
          <p:spPr bwMode="auto">
            <a:xfrm>
              <a:off x="8082661" y="4650587"/>
              <a:ext cx="365419" cy="6176"/>
            </a:xfrm>
            <a:prstGeom prst="rect">
              <a:avLst/>
            </a:prstGeom>
            <a:solidFill>
              <a:srgbClr val="9BBCC2"/>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Rectangle 240"/>
            <p:cNvSpPr>
              <a:spLocks noChangeArrowheads="1"/>
            </p:cNvSpPr>
            <p:nvPr/>
          </p:nvSpPr>
          <p:spPr bwMode="auto">
            <a:xfrm>
              <a:off x="8082661" y="4663968"/>
              <a:ext cx="365419" cy="6176"/>
            </a:xfrm>
            <a:prstGeom prst="rect">
              <a:avLst/>
            </a:prstGeom>
            <a:solidFill>
              <a:srgbClr val="9BBCC2"/>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Rectangle 241"/>
            <p:cNvSpPr>
              <a:spLocks noChangeArrowheads="1"/>
            </p:cNvSpPr>
            <p:nvPr/>
          </p:nvSpPr>
          <p:spPr bwMode="auto">
            <a:xfrm>
              <a:off x="8082661" y="4676319"/>
              <a:ext cx="365419" cy="6176"/>
            </a:xfrm>
            <a:prstGeom prst="rect">
              <a:avLst/>
            </a:prstGeom>
            <a:solidFill>
              <a:srgbClr val="9BBCC2"/>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Rectangle 242"/>
            <p:cNvSpPr>
              <a:spLocks noChangeArrowheads="1"/>
            </p:cNvSpPr>
            <p:nvPr/>
          </p:nvSpPr>
          <p:spPr bwMode="auto">
            <a:xfrm>
              <a:off x="8082661" y="4688671"/>
              <a:ext cx="365419" cy="6176"/>
            </a:xfrm>
            <a:prstGeom prst="rect">
              <a:avLst/>
            </a:prstGeom>
            <a:solidFill>
              <a:srgbClr val="9BBCC2"/>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Rectangle 243"/>
            <p:cNvSpPr>
              <a:spLocks noChangeArrowheads="1"/>
            </p:cNvSpPr>
            <p:nvPr/>
          </p:nvSpPr>
          <p:spPr bwMode="auto">
            <a:xfrm>
              <a:off x="8082661" y="4702052"/>
              <a:ext cx="365419" cy="6176"/>
            </a:xfrm>
            <a:prstGeom prst="rect">
              <a:avLst/>
            </a:prstGeom>
            <a:solidFill>
              <a:srgbClr val="9BBCC2"/>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Rectangle 244"/>
            <p:cNvSpPr>
              <a:spLocks noChangeArrowheads="1"/>
            </p:cNvSpPr>
            <p:nvPr/>
          </p:nvSpPr>
          <p:spPr bwMode="auto">
            <a:xfrm>
              <a:off x="8082661" y="4714404"/>
              <a:ext cx="365419" cy="6176"/>
            </a:xfrm>
            <a:prstGeom prst="rect">
              <a:avLst/>
            </a:prstGeom>
            <a:solidFill>
              <a:srgbClr val="9BBCC2"/>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Rectangle 245"/>
            <p:cNvSpPr>
              <a:spLocks noChangeArrowheads="1"/>
            </p:cNvSpPr>
            <p:nvPr/>
          </p:nvSpPr>
          <p:spPr bwMode="auto">
            <a:xfrm>
              <a:off x="8082661" y="4720580"/>
              <a:ext cx="365419" cy="4117"/>
            </a:xfrm>
            <a:prstGeom prst="rect">
              <a:avLst/>
            </a:prstGeom>
            <a:solidFill>
              <a:srgbClr val="6F9AA3"/>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246"/>
            <p:cNvSpPr>
              <a:spLocks/>
            </p:cNvSpPr>
            <p:nvPr/>
          </p:nvSpPr>
          <p:spPr bwMode="auto">
            <a:xfrm>
              <a:off x="8002372" y="4644411"/>
              <a:ext cx="80289" cy="80286"/>
            </a:xfrm>
            <a:custGeom>
              <a:avLst/>
              <a:gdLst/>
              <a:ahLst/>
              <a:cxnLst>
                <a:cxn ang="0">
                  <a:pos x="339" y="0"/>
                </a:cxn>
                <a:cxn ang="0">
                  <a:pos x="100" y="99"/>
                </a:cxn>
                <a:cxn ang="0">
                  <a:pos x="100" y="99"/>
                </a:cxn>
                <a:cxn ang="0">
                  <a:pos x="0" y="339"/>
                </a:cxn>
                <a:cxn ang="0">
                  <a:pos x="92" y="339"/>
                </a:cxn>
                <a:cxn ang="0">
                  <a:pos x="164" y="164"/>
                </a:cxn>
                <a:cxn ang="0">
                  <a:pos x="164" y="164"/>
                </a:cxn>
                <a:cxn ang="0">
                  <a:pos x="339" y="91"/>
                </a:cxn>
                <a:cxn ang="0">
                  <a:pos x="339" y="91"/>
                </a:cxn>
                <a:cxn ang="0">
                  <a:pos x="339" y="0"/>
                </a:cxn>
              </a:cxnLst>
              <a:rect l="0" t="0" r="r" b="b"/>
              <a:pathLst>
                <a:path w="339" h="339">
                  <a:moveTo>
                    <a:pt x="339" y="0"/>
                  </a:moveTo>
                  <a:cubicBezTo>
                    <a:pt x="246" y="0"/>
                    <a:pt x="161" y="38"/>
                    <a:pt x="100" y="99"/>
                  </a:cubicBezTo>
                  <a:lnTo>
                    <a:pt x="100" y="99"/>
                  </a:lnTo>
                  <a:cubicBezTo>
                    <a:pt x="38" y="161"/>
                    <a:pt x="0" y="245"/>
                    <a:pt x="0" y="339"/>
                  </a:cubicBezTo>
                  <a:lnTo>
                    <a:pt x="92" y="339"/>
                  </a:lnTo>
                  <a:cubicBezTo>
                    <a:pt x="92" y="270"/>
                    <a:pt x="120" y="209"/>
                    <a:pt x="164" y="164"/>
                  </a:cubicBezTo>
                  <a:lnTo>
                    <a:pt x="164" y="164"/>
                  </a:lnTo>
                  <a:cubicBezTo>
                    <a:pt x="209" y="119"/>
                    <a:pt x="271" y="91"/>
                    <a:pt x="339" y="91"/>
                  </a:cubicBezTo>
                  <a:lnTo>
                    <a:pt x="339" y="91"/>
                  </a:lnTo>
                  <a:lnTo>
                    <a:pt x="339" y="0"/>
                  </a:lnTo>
                  <a:close/>
                </a:path>
              </a:pathLst>
            </a:custGeom>
            <a:solidFill>
              <a:srgbClr val="D9E8E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247"/>
            <p:cNvSpPr>
              <a:spLocks/>
            </p:cNvSpPr>
            <p:nvPr/>
          </p:nvSpPr>
          <p:spPr bwMode="auto">
            <a:xfrm>
              <a:off x="8008548" y="4650587"/>
              <a:ext cx="74113" cy="74111"/>
            </a:xfrm>
            <a:custGeom>
              <a:avLst/>
              <a:gdLst/>
              <a:ahLst/>
              <a:cxnLst>
                <a:cxn ang="0">
                  <a:pos x="312" y="0"/>
                </a:cxn>
                <a:cxn ang="0">
                  <a:pos x="92" y="91"/>
                </a:cxn>
                <a:cxn ang="0">
                  <a:pos x="92" y="91"/>
                </a:cxn>
                <a:cxn ang="0">
                  <a:pos x="0" y="312"/>
                </a:cxn>
                <a:cxn ang="0">
                  <a:pos x="84" y="312"/>
                </a:cxn>
                <a:cxn ang="0">
                  <a:pos x="151" y="151"/>
                </a:cxn>
                <a:cxn ang="0">
                  <a:pos x="151" y="151"/>
                </a:cxn>
                <a:cxn ang="0">
                  <a:pos x="312" y="84"/>
                </a:cxn>
                <a:cxn ang="0">
                  <a:pos x="312" y="84"/>
                </a:cxn>
                <a:cxn ang="0">
                  <a:pos x="312" y="0"/>
                </a:cxn>
              </a:cxnLst>
              <a:rect l="0" t="0" r="r" b="b"/>
              <a:pathLst>
                <a:path w="312" h="312">
                  <a:moveTo>
                    <a:pt x="312" y="0"/>
                  </a:moveTo>
                  <a:cubicBezTo>
                    <a:pt x="226" y="0"/>
                    <a:pt x="148" y="35"/>
                    <a:pt x="92" y="91"/>
                  </a:cubicBezTo>
                  <a:lnTo>
                    <a:pt x="92" y="91"/>
                  </a:lnTo>
                  <a:cubicBezTo>
                    <a:pt x="35" y="148"/>
                    <a:pt x="0" y="226"/>
                    <a:pt x="0" y="312"/>
                  </a:cubicBezTo>
                  <a:lnTo>
                    <a:pt x="84" y="312"/>
                  </a:lnTo>
                  <a:cubicBezTo>
                    <a:pt x="84" y="249"/>
                    <a:pt x="110" y="192"/>
                    <a:pt x="151" y="151"/>
                  </a:cubicBezTo>
                  <a:lnTo>
                    <a:pt x="151" y="151"/>
                  </a:lnTo>
                  <a:cubicBezTo>
                    <a:pt x="192" y="109"/>
                    <a:pt x="249" y="84"/>
                    <a:pt x="312" y="84"/>
                  </a:cubicBezTo>
                  <a:lnTo>
                    <a:pt x="312" y="84"/>
                  </a:lnTo>
                  <a:lnTo>
                    <a:pt x="312" y="0"/>
                  </a:lnTo>
                  <a:close/>
                </a:path>
              </a:pathLst>
            </a:custGeom>
            <a:solidFill>
              <a:srgbClr val="9BBCC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248"/>
            <p:cNvSpPr>
              <a:spLocks/>
            </p:cNvSpPr>
            <p:nvPr/>
          </p:nvSpPr>
          <p:spPr bwMode="auto">
            <a:xfrm>
              <a:off x="8014724" y="4657792"/>
              <a:ext cx="67937" cy="66905"/>
            </a:xfrm>
            <a:custGeom>
              <a:avLst/>
              <a:gdLst/>
              <a:ahLst/>
              <a:cxnLst>
                <a:cxn ang="0">
                  <a:pos x="285" y="0"/>
                </a:cxn>
                <a:cxn ang="0">
                  <a:pos x="84" y="83"/>
                </a:cxn>
                <a:cxn ang="0">
                  <a:pos x="84" y="83"/>
                </a:cxn>
                <a:cxn ang="0">
                  <a:pos x="0" y="285"/>
                </a:cxn>
                <a:cxn ang="0">
                  <a:pos x="77" y="285"/>
                </a:cxn>
                <a:cxn ang="0">
                  <a:pos x="138" y="137"/>
                </a:cxn>
                <a:cxn ang="0">
                  <a:pos x="138" y="137"/>
                </a:cxn>
                <a:cxn ang="0">
                  <a:pos x="285" y="76"/>
                </a:cxn>
                <a:cxn ang="0">
                  <a:pos x="285" y="76"/>
                </a:cxn>
                <a:cxn ang="0">
                  <a:pos x="285" y="0"/>
                </a:cxn>
              </a:cxnLst>
              <a:rect l="0" t="0" r="r" b="b"/>
              <a:pathLst>
                <a:path w="285" h="285">
                  <a:moveTo>
                    <a:pt x="285" y="0"/>
                  </a:moveTo>
                  <a:cubicBezTo>
                    <a:pt x="207" y="0"/>
                    <a:pt x="135" y="31"/>
                    <a:pt x="84" y="83"/>
                  </a:cubicBezTo>
                  <a:lnTo>
                    <a:pt x="84" y="83"/>
                  </a:lnTo>
                  <a:cubicBezTo>
                    <a:pt x="32" y="135"/>
                    <a:pt x="0" y="206"/>
                    <a:pt x="0" y="285"/>
                  </a:cubicBezTo>
                  <a:lnTo>
                    <a:pt x="77" y="285"/>
                  </a:lnTo>
                  <a:cubicBezTo>
                    <a:pt x="77" y="227"/>
                    <a:pt x="100" y="175"/>
                    <a:pt x="138" y="137"/>
                  </a:cubicBezTo>
                  <a:lnTo>
                    <a:pt x="138" y="137"/>
                  </a:lnTo>
                  <a:cubicBezTo>
                    <a:pt x="176" y="100"/>
                    <a:pt x="228" y="76"/>
                    <a:pt x="285" y="76"/>
                  </a:cubicBezTo>
                  <a:lnTo>
                    <a:pt x="285" y="76"/>
                  </a:lnTo>
                  <a:lnTo>
                    <a:pt x="285" y="0"/>
                  </a:lnTo>
                  <a:close/>
                </a:path>
              </a:pathLst>
            </a:custGeom>
            <a:solidFill>
              <a:srgbClr val="D9E8E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249"/>
            <p:cNvSpPr>
              <a:spLocks/>
            </p:cNvSpPr>
            <p:nvPr/>
          </p:nvSpPr>
          <p:spPr bwMode="auto">
            <a:xfrm>
              <a:off x="8020900" y="4663968"/>
              <a:ext cx="61761" cy="60729"/>
            </a:xfrm>
            <a:custGeom>
              <a:avLst/>
              <a:gdLst/>
              <a:ahLst/>
              <a:cxnLst>
                <a:cxn ang="0">
                  <a:pos x="258" y="0"/>
                </a:cxn>
                <a:cxn ang="0">
                  <a:pos x="76" y="76"/>
                </a:cxn>
                <a:cxn ang="0">
                  <a:pos x="76" y="76"/>
                </a:cxn>
                <a:cxn ang="0">
                  <a:pos x="0" y="259"/>
                </a:cxn>
                <a:cxn ang="0">
                  <a:pos x="70" y="259"/>
                </a:cxn>
                <a:cxn ang="0">
                  <a:pos x="125" y="125"/>
                </a:cxn>
                <a:cxn ang="0">
                  <a:pos x="125" y="125"/>
                </a:cxn>
                <a:cxn ang="0">
                  <a:pos x="258" y="70"/>
                </a:cxn>
                <a:cxn ang="0">
                  <a:pos x="258" y="70"/>
                </a:cxn>
                <a:cxn ang="0">
                  <a:pos x="258" y="0"/>
                </a:cxn>
              </a:cxnLst>
              <a:rect l="0" t="0" r="r" b="b"/>
              <a:pathLst>
                <a:path w="258" h="259">
                  <a:moveTo>
                    <a:pt x="258" y="0"/>
                  </a:moveTo>
                  <a:cubicBezTo>
                    <a:pt x="187" y="0"/>
                    <a:pt x="122" y="29"/>
                    <a:pt x="76" y="76"/>
                  </a:cubicBezTo>
                  <a:lnTo>
                    <a:pt x="76" y="76"/>
                  </a:lnTo>
                  <a:cubicBezTo>
                    <a:pt x="29" y="123"/>
                    <a:pt x="0" y="187"/>
                    <a:pt x="0" y="259"/>
                  </a:cubicBezTo>
                  <a:lnTo>
                    <a:pt x="70" y="259"/>
                  </a:lnTo>
                  <a:cubicBezTo>
                    <a:pt x="70" y="207"/>
                    <a:pt x="91" y="159"/>
                    <a:pt x="125" y="125"/>
                  </a:cubicBezTo>
                  <a:lnTo>
                    <a:pt x="125" y="125"/>
                  </a:lnTo>
                  <a:cubicBezTo>
                    <a:pt x="159" y="91"/>
                    <a:pt x="206" y="70"/>
                    <a:pt x="258" y="70"/>
                  </a:cubicBezTo>
                  <a:lnTo>
                    <a:pt x="258" y="70"/>
                  </a:lnTo>
                  <a:lnTo>
                    <a:pt x="258" y="0"/>
                  </a:lnTo>
                  <a:close/>
                </a:path>
              </a:pathLst>
            </a:custGeom>
            <a:solidFill>
              <a:srgbClr val="9BBCC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250"/>
            <p:cNvSpPr>
              <a:spLocks/>
            </p:cNvSpPr>
            <p:nvPr/>
          </p:nvSpPr>
          <p:spPr bwMode="auto">
            <a:xfrm>
              <a:off x="8028106" y="4670144"/>
              <a:ext cx="54555" cy="54554"/>
            </a:xfrm>
            <a:custGeom>
              <a:avLst/>
              <a:gdLst/>
              <a:ahLst/>
              <a:cxnLst>
                <a:cxn ang="0">
                  <a:pos x="231" y="0"/>
                </a:cxn>
                <a:cxn ang="0">
                  <a:pos x="67" y="68"/>
                </a:cxn>
                <a:cxn ang="0">
                  <a:pos x="67" y="68"/>
                </a:cxn>
                <a:cxn ang="0">
                  <a:pos x="0" y="232"/>
                </a:cxn>
                <a:cxn ang="0">
                  <a:pos x="62" y="232"/>
                </a:cxn>
                <a:cxn ang="0">
                  <a:pos x="112" y="112"/>
                </a:cxn>
                <a:cxn ang="0">
                  <a:pos x="112" y="112"/>
                </a:cxn>
                <a:cxn ang="0">
                  <a:pos x="231" y="63"/>
                </a:cxn>
                <a:cxn ang="0">
                  <a:pos x="231" y="63"/>
                </a:cxn>
                <a:cxn ang="0">
                  <a:pos x="231" y="0"/>
                </a:cxn>
              </a:cxnLst>
              <a:rect l="0" t="0" r="r" b="b"/>
              <a:pathLst>
                <a:path w="231" h="232">
                  <a:moveTo>
                    <a:pt x="231" y="0"/>
                  </a:moveTo>
                  <a:cubicBezTo>
                    <a:pt x="167" y="0"/>
                    <a:pt x="109" y="26"/>
                    <a:pt x="67" y="68"/>
                  </a:cubicBezTo>
                  <a:lnTo>
                    <a:pt x="67" y="68"/>
                  </a:lnTo>
                  <a:cubicBezTo>
                    <a:pt x="26" y="110"/>
                    <a:pt x="0" y="168"/>
                    <a:pt x="0" y="232"/>
                  </a:cubicBezTo>
                  <a:lnTo>
                    <a:pt x="62" y="232"/>
                  </a:lnTo>
                  <a:cubicBezTo>
                    <a:pt x="62" y="185"/>
                    <a:pt x="81" y="143"/>
                    <a:pt x="112" y="112"/>
                  </a:cubicBezTo>
                  <a:lnTo>
                    <a:pt x="112" y="112"/>
                  </a:lnTo>
                  <a:cubicBezTo>
                    <a:pt x="142" y="81"/>
                    <a:pt x="185" y="63"/>
                    <a:pt x="231" y="63"/>
                  </a:cubicBezTo>
                  <a:lnTo>
                    <a:pt x="231" y="63"/>
                  </a:lnTo>
                  <a:lnTo>
                    <a:pt x="231" y="0"/>
                  </a:lnTo>
                  <a:close/>
                </a:path>
              </a:pathLst>
            </a:custGeom>
            <a:solidFill>
              <a:srgbClr val="D9E8E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251"/>
            <p:cNvSpPr>
              <a:spLocks/>
            </p:cNvSpPr>
            <p:nvPr/>
          </p:nvSpPr>
          <p:spPr bwMode="auto">
            <a:xfrm>
              <a:off x="8034282" y="4676319"/>
              <a:ext cx="48379" cy="48378"/>
            </a:xfrm>
            <a:custGeom>
              <a:avLst/>
              <a:gdLst/>
              <a:ahLst/>
              <a:cxnLst>
                <a:cxn ang="0">
                  <a:pos x="205" y="0"/>
                </a:cxn>
                <a:cxn ang="0">
                  <a:pos x="60" y="60"/>
                </a:cxn>
                <a:cxn ang="0">
                  <a:pos x="60" y="60"/>
                </a:cxn>
                <a:cxn ang="0">
                  <a:pos x="0" y="205"/>
                </a:cxn>
                <a:cxn ang="0">
                  <a:pos x="56" y="205"/>
                </a:cxn>
                <a:cxn ang="0">
                  <a:pos x="99" y="99"/>
                </a:cxn>
                <a:cxn ang="0">
                  <a:pos x="100" y="99"/>
                </a:cxn>
                <a:cxn ang="0">
                  <a:pos x="205" y="55"/>
                </a:cxn>
                <a:cxn ang="0">
                  <a:pos x="205" y="55"/>
                </a:cxn>
                <a:cxn ang="0">
                  <a:pos x="205" y="0"/>
                </a:cxn>
              </a:cxnLst>
              <a:rect l="0" t="0" r="r" b="b"/>
              <a:pathLst>
                <a:path w="205" h="205">
                  <a:moveTo>
                    <a:pt x="205" y="0"/>
                  </a:moveTo>
                  <a:cubicBezTo>
                    <a:pt x="149" y="0"/>
                    <a:pt x="98" y="23"/>
                    <a:pt x="60" y="60"/>
                  </a:cubicBezTo>
                  <a:lnTo>
                    <a:pt x="60" y="60"/>
                  </a:lnTo>
                  <a:cubicBezTo>
                    <a:pt x="23" y="97"/>
                    <a:pt x="0" y="148"/>
                    <a:pt x="0" y="205"/>
                  </a:cubicBezTo>
                  <a:lnTo>
                    <a:pt x="56" y="205"/>
                  </a:lnTo>
                  <a:cubicBezTo>
                    <a:pt x="56" y="163"/>
                    <a:pt x="72" y="126"/>
                    <a:pt x="99" y="99"/>
                  </a:cubicBezTo>
                  <a:lnTo>
                    <a:pt x="100" y="99"/>
                  </a:lnTo>
                  <a:cubicBezTo>
                    <a:pt x="127" y="72"/>
                    <a:pt x="164" y="55"/>
                    <a:pt x="205" y="55"/>
                  </a:cubicBezTo>
                  <a:lnTo>
                    <a:pt x="205" y="55"/>
                  </a:lnTo>
                  <a:lnTo>
                    <a:pt x="205" y="0"/>
                  </a:lnTo>
                  <a:close/>
                </a:path>
              </a:pathLst>
            </a:custGeom>
            <a:solidFill>
              <a:srgbClr val="9BBCC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252"/>
            <p:cNvSpPr>
              <a:spLocks/>
            </p:cNvSpPr>
            <p:nvPr/>
          </p:nvSpPr>
          <p:spPr bwMode="auto">
            <a:xfrm>
              <a:off x="8040458" y="4682495"/>
              <a:ext cx="42203" cy="42202"/>
            </a:xfrm>
            <a:custGeom>
              <a:avLst/>
              <a:gdLst/>
              <a:ahLst/>
              <a:cxnLst>
                <a:cxn ang="0">
                  <a:pos x="178" y="0"/>
                </a:cxn>
                <a:cxn ang="0">
                  <a:pos x="52" y="52"/>
                </a:cxn>
                <a:cxn ang="0">
                  <a:pos x="52" y="52"/>
                </a:cxn>
                <a:cxn ang="0">
                  <a:pos x="0" y="178"/>
                </a:cxn>
                <a:cxn ang="0">
                  <a:pos x="48" y="178"/>
                </a:cxn>
                <a:cxn ang="0">
                  <a:pos x="86" y="86"/>
                </a:cxn>
                <a:cxn ang="0">
                  <a:pos x="86" y="86"/>
                </a:cxn>
                <a:cxn ang="0">
                  <a:pos x="178" y="48"/>
                </a:cxn>
                <a:cxn ang="0">
                  <a:pos x="178" y="48"/>
                </a:cxn>
                <a:cxn ang="0">
                  <a:pos x="178" y="0"/>
                </a:cxn>
              </a:cxnLst>
              <a:rect l="0" t="0" r="r" b="b"/>
              <a:pathLst>
                <a:path w="178" h="178">
                  <a:moveTo>
                    <a:pt x="178" y="0"/>
                  </a:moveTo>
                  <a:cubicBezTo>
                    <a:pt x="129" y="0"/>
                    <a:pt x="85" y="19"/>
                    <a:pt x="52" y="52"/>
                  </a:cubicBezTo>
                  <a:lnTo>
                    <a:pt x="52" y="52"/>
                  </a:lnTo>
                  <a:cubicBezTo>
                    <a:pt x="20" y="84"/>
                    <a:pt x="0" y="129"/>
                    <a:pt x="0" y="178"/>
                  </a:cubicBezTo>
                  <a:lnTo>
                    <a:pt x="48" y="178"/>
                  </a:lnTo>
                  <a:cubicBezTo>
                    <a:pt x="48" y="142"/>
                    <a:pt x="63" y="109"/>
                    <a:pt x="86" y="86"/>
                  </a:cubicBezTo>
                  <a:lnTo>
                    <a:pt x="86" y="86"/>
                  </a:lnTo>
                  <a:cubicBezTo>
                    <a:pt x="110" y="62"/>
                    <a:pt x="142" y="48"/>
                    <a:pt x="178" y="48"/>
                  </a:cubicBezTo>
                  <a:lnTo>
                    <a:pt x="178" y="48"/>
                  </a:lnTo>
                  <a:lnTo>
                    <a:pt x="178" y="0"/>
                  </a:lnTo>
                  <a:close/>
                </a:path>
              </a:pathLst>
            </a:custGeom>
            <a:solidFill>
              <a:srgbClr val="D9E8E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253"/>
            <p:cNvSpPr>
              <a:spLocks/>
            </p:cNvSpPr>
            <p:nvPr/>
          </p:nvSpPr>
          <p:spPr bwMode="auto">
            <a:xfrm>
              <a:off x="8046634" y="4688671"/>
              <a:ext cx="36027" cy="36026"/>
            </a:xfrm>
            <a:custGeom>
              <a:avLst/>
              <a:gdLst/>
              <a:ahLst/>
              <a:cxnLst>
                <a:cxn ang="0">
                  <a:pos x="151" y="0"/>
                </a:cxn>
                <a:cxn ang="0">
                  <a:pos x="44" y="45"/>
                </a:cxn>
                <a:cxn ang="0">
                  <a:pos x="44" y="45"/>
                </a:cxn>
                <a:cxn ang="0">
                  <a:pos x="0" y="152"/>
                </a:cxn>
                <a:cxn ang="0">
                  <a:pos x="41" y="152"/>
                </a:cxn>
                <a:cxn ang="0">
                  <a:pos x="73" y="73"/>
                </a:cxn>
                <a:cxn ang="0">
                  <a:pos x="73" y="74"/>
                </a:cxn>
                <a:cxn ang="0">
                  <a:pos x="151" y="41"/>
                </a:cxn>
                <a:cxn ang="0">
                  <a:pos x="151" y="41"/>
                </a:cxn>
                <a:cxn ang="0">
                  <a:pos x="151" y="0"/>
                </a:cxn>
              </a:cxnLst>
              <a:rect l="0" t="0" r="r" b="b"/>
              <a:pathLst>
                <a:path w="151" h="152">
                  <a:moveTo>
                    <a:pt x="151" y="0"/>
                  </a:moveTo>
                  <a:cubicBezTo>
                    <a:pt x="110" y="0"/>
                    <a:pt x="72" y="17"/>
                    <a:pt x="44" y="45"/>
                  </a:cubicBezTo>
                  <a:lnTo>
                    <a:pt x="44" y="45"/>
                  </a:lnTo>
                  <a:cubicBezTo>
                    <a:pt x="17" y="72"/>
                    <a:pt x="0" y="110"/>
                    <a:pt x="0" y="152"/>
                  </a:cubicBezTo>
                  <a:lnTo>
                    <a:pt x="41" y="152"/>
                  </a:lnTo>
                  <a:cubicBezTo>
                    <a:pt x="41" y="121"/>
                    <a:pt x="53" y="94"/>
                    <a:pt x="73" y="73"/>
                  </a:cubicBezTo>
                  <a:lnTo>
                    <a:pt x="73" y="74"/>
                  </a:lnTo>
                  <a:cubicBezTo>
                    <a:pt x="93" y="54"/>
                    <a:pt x="121" y="41"/>
                    <a:pt x="151" y="41"/>
                  </a:cubicBezTo>
                  <a:lnTo>
                    <a:pt x="151" y="41"/>
                  </a:lnTo>
                  <a:lnTo>
                    <a:pt x="151" y="0"/>
                  </a:lnTo>
                  <a:close/>
                </a:path>
              </a:pathLst>
            </a:custGeom>
            <a:solidFill>
              <a:srgbClr val="9BBCC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254"/>
            <p:cNvSpPr>
              <a:spLocks/>
            </p:cNvSpPr>
            <p:nvPr/>
          </p:nvSpPr>
          <p:spPr bwMode="auto">
            <a:xfrm>
              <a:off x="8052810" y="4694847"/>
              <a:ext cx="29851" cy="29850"/>
            </a:xfrm>
            <a:custGeom>
              <a:avLst/>
              <a:gdLst/>
              <a:ahLst/>
              <a:cxnLst>
                <a:cxn ang="0">
                  <a:pos x="124" y="0"/>
                </a:cxn>
                <a:cxn ang="0">
                  <a:pos x="36" y="37"/>
                </a:cxn>
                <a:cxn ang="0">
                  <a:pos x="36" y="37"/>
                </a:cxn>
                <a:cxn ang="0">
                  <a:pos x="0" y="125"/>
                </a:cxn>
                <a:cxn ang="0">
                  <a:pos x="33" y="125"/>
                </a:cxn>
                <a:cxn ang="0">
                  <a:pos x="60" y="60"/>
                </a:cxn>
                <a:cxn ang="0">
                  <a:pos x="60" y="60"/>
                </a:cxn>
                <a:cxn ang="0">
                  <a:pos x="124" y="34"/>
                </a:cxn>
                <a:cxn ang="0">
                  <a:pos x="124" y="34"/>
                </a:cxn>
                <a:cxn ang="0">
                  <a:pos x="124" y="0"/>
                </a:cxn>
              </a:cxnLst>
              <a:rect l="0" t="0" r="r" b="b"/>
              <a:pathLst>
                <a:path w="124" h="125">
                  <a:moveTo>
                    <a:pt x="124" y="0"/>
                  </a:moveTo>
                  <a:cubicBezTo>
                    <a:pt x="90" y="0"/>
                    <a:pt x="59" y="14"/>
                    <a:pt x="36" y="37"/>
                  </a:cubicBezTo>
                  <a:lnTo>
                    <a:pt x="36" y="37"/>
                  </a:lnTo>
                  <a:cubicBezTo>
                    <a:pt x="14" y="59"/>
                    <a:pt x="0" y="90"/>
                    <a:pt x="0" y="125"/>
                  </a:cubicBezTo>
                  <a:lnTo>
                    <a:pt x="33" y="125"/>
                  </a:lnTo>
                  <a:cubicBezTo>
                    <a:pt x="33" y="100"/>
                    <a:pt x="44" y="77"/>
                    <a:pt x="60" y="60"/>
                  </a:cubicBezTo>
                  <a:lnTo>
                    <a:pt x="60" y="60"/>
                  </a:lnTo>
                  <a:cubicBezTo>
                    <a:pt x="77" y="44"/>
                    <a:pt x="99" y="34"/>
                    <a:pt x="124" y="34"/>
                  </a:cubicBezTo>
                  <a:lnTo>
                    <a:pt x="124" y="34"/>
                  </a:lnTo>
                  <a:lnTo>
                    <a:pt x="124" y="0"/>
                  </a:lnTo>
                  <a:close/>
                </a:path>
              </a:pathLst>
            </a:custGeom>
            <a:solidFill>
              <a:srgbClr val="D9E8E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255"/>
            <p:cNvSpPr>
              <a:spLocks/>
            </p:cNvSpPr>
            <p:nvPr/>
          </p:nvSpPr>
          <p:spPr bwMode="auto">
            <a:xfrm>
              <a:off x="8058986" y="4702052"/>
              <a:ext cx="23675" cy="22645"/>
            </a:xfrm>
            <a:custGeom>
              <a:avLst/>
              <a:gdLst/>
              <a:ahLst/>
              <a:cxnLst>
                <a:cxn ang="0">
                  <a:pos x="98" y="0"/>
                </a:cxn>
                <a:cxn ang="0">
                  <a:pos x="29" y="28"/>
                </a:cxn>
                <a:cxn ang="0">
                  <a:pos x="29" y="28"/>
                </a:cxn>
                <a:cxn ang="0">
                  <a:pos x="0" y="98"/>
                </a:cxn>
                <a:cxn ang="0">
                  <a:pos x="13" y="98"/>
                </a:cxn>
                <a:cxn ang="0">
                  <a:pos x="27" y="98"/>
                </a:cxn>
                <a:cxn ang="0">
                  <a:pos x="98" y="98"/>
                </a:cxn>
                <a:cxn ang="0">
                  <a:pos x="98" y="69"/>
                </a:cxn>
                <a:cxn ang="0">
                  <a:pos x="98" y="62"/>
                </a:cxn>
                <a:cxn ang="0">
                  <a:pos x="98" y="26"/>
                </a:cxn>
                <a:cxn ang="0">
                  <a:pos x="98" y="26"/>
                </a:cxn>
                <a:cxn ang="0">
                  <a:pos x="98" y="22"/>
                </a:cxn>
                <a:cxn ang="0">
                  <a:pos x="98" y="0"/>
                </a:cxn>
              </a:cxnLst>
              <a:rect l="0" t="0" r="r" b="b"/>
              <a:pathLst>
                <a:path w="98" h="98">
                  <a:moveTo>
                    <a:pt x="98" y="0"/>
                  </a:moveTo>
                  <a:cubicBezTo>
                    <a:pt x="71" y="0"/>
                    <a:pt x="47" y="11"/>
                    <a:pt x="29" y="28"/>
                  </a:cubicBezTo>
                  <a:lnTo>
                    <a:pt x="29" y="28"/>
                  </a:lnTo>
                  <a:cubicBezTo>
                    <a:pt x="11" y="46"/>
                    <a:pt x="0" y="71"/>
                    <a:pt x="0" y="98"/>
                  </a:cubicBezTo>
                  <a:lnTo>
                    <a:pt x="13" y="98"/>
                  </a:lnTo>
                  <a:lnTo>
                    <a:pt x="27" y="98"/>
                  </a:lnTo>
                  <a:lnTo>
                    <a:pt x="98" y="98"/>
                  </a:lnTo>
                  <a:lnTo>
                    <a:pt x="98" y="69"/>
                  </a:lnTo>
                  <a:lnTo>
                    <a:pt x="98" y="62"/>
                  </a:lnTo>
                  <a:lnTo>
                    <a:pt x="98" y="26"/>
                  </a:lnTo>
                  <a:lnTo>
                    <a:pt x="98" y="26"/>
                  </a:lnTo>
                  <a:lnTo>
                    <a:pt x="98" y="22"/>
                  </a:lnTo>
                  <a:lnTo>
                    <a:pt x="98" y="0"/>
                  </a:lnTo>
                  <a:close/>
                </a:path>
              </a:pathLst>
            </a:custGeom>
            <a:solidFill>
              <a:srgbClr val="9BBCC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256"/>
            <p:cNvSpPr>
              <a:spLocks/>
            </p:cNvSpPr>
            <p:nvPr/>
          </p:nvSpPr>
          <p:spPr bwMode="auto">
            <a:xfrm>
              <a:off x="8065162" y="4708228"/>
              <a:ext cx="17499" cy="16469"/>
            </a:xfrm>
            <a:custGeom>
              <a:avLst/>
              <a:gdLst/>
              <a:ahLst/>
              <a:cxnLst>
                <a:cxn ang="0">
                  <a:pos x="71" y="0"/>
                </a:cxn>
                <a:cxn ang="0">
                  <a:pos x="21" y="21"/>
                </a:cxn>
                <a:cxn ang="0">
                  <a:pos x="21" y="21"/>
                </a:cxn>
                <a:cxn ang="0">
                  <a:pos x="0" y="72"/>
                </a:cxn>
                <a:cxn ang="0">
                  <a:pos x="10" y="72"/>
                </a:cxn>
                <a:cxn ang="0">
                  <a:pos x="19" y="72"/>
                </a:cxn>
                <a:cxn ang="0">
                  <a:pos x="71" y="72"/>
                </a:cxn>
                <a:cxn ang="0">
                  <a:pos x="71" y="51"/>
                </a:cxn>
                <a:cxn ang="0">
                  <a:pos x="71" y="46"/>
                </a:cxn>
                <a:cxn ang="0">
                  <a:pos x="71" y="20"/>
                </a:cxn>
                <a:cxn ang="0">
                  <a:pos x="71" y="20"/>
                </a:cxn>
                <a:cxn ang="0">
                  <a:pos x="71" y="17"/>
                </a:cxn>
                <a:cxn ang="0">
                  <a:pos x="71" y="0"/>
                </a:cxn>
              </a:cxnLst>
              <a:rect l="0" t="0" r="r" b="b"/>
              <a:pathLst>
                <a:path w="71" h="72">
                  <a:moveTo>
                    <a:pt x="71" y="0"/>
                  </a:moveTo>
                  <a:cubicBezTo>
                    <a:pt x="52" y="0"/>
                    <a:pt x="34" y="8"/>
                    <a:pt x="21" y="21"/>
                  </a:cubicBezTo>
                  <a:lnTo>
                    <a:pt x="21" y="21"/>
                  </a:lnTo>
                  <a:cubicBezTo>
                    <a:pt x="8" y="34"/>
                    <a:pt x="0" y="52"/>
                    <a:pt x="0" y="72"/>
                  </a:cubicBezTo>
                  <a:lnTo>
                    <a:pt x="10" y="72"/>
                  </a:lnTo>
                  <a:lnTo>
                    <a:pt x="19" y="72"/>
                  </a:lnTo>
                  <a:lnTo>
                    <a:pt x="71" y="72"/>
                  </a:lnTo>
                  <a:lnTo>
                    <a:pt x="71" y="51"/>
                  </a:lnTo>
                  <a:lnTo>
                    <a:pt x="71" y="46"/>
                  </a:lnTo>
                  <a:lnTo>
                    <a:pt x="71" y="20"/>
                  </a:lnTo>
                  <a:lnTo>
                    <a:pt x="71" y="20"/>
                  </a:lnTo>
                  <a:lnTo>
                    <a:pt x="71" y="17"/>
                  </a:lnTo>
                  <a:lnTo>
                    <a:pt x="71" y="0"/>
                  </a:lnTo>
                  <a:close/>
                </a:path>
              </a:pathLst>
            </a:custGeom>
            <a:solidFill>
              <a:srgbClr val="D9E8E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257"/>
            <p:cNvSpPr>
              <a:spLocks/>
            </p:cNvSpPr>
            <p:nvPr/>
          </p:nvSpPr>
          <p:spPr bwMode="auto">
            <a:xfrm>
              <a:off x="8072368" y="4714404"/>
              <a:ext cx="10293" cy="10293"/>
            </a:xfrm>
            <a:custGeom>
              <a:avLst/>
              <a:gdLst/>
              <a:ahLst/>
              <a:cxnLst>
                <a:cxn ang="0">
                  <a:pos x="44" y="0"/>
                </a:cxn>
                <a:cxn ang="0">
                  <a:pos x="13" y="13"/>
                </a:cxn>
                <a:cxn ang="0">
                  <a:pos x="13" y="13"/>
                </a:cxn>
                <a:cxn ang="0">
                  <a:pos x="0" y="45"/>
                </a:cxn>
                <a:cxn ang="0">
                  <a:pos x="44" y="45"/>
                </a:cxn>
                <a:cxn ang="0">
                  <a:pos x="44" y="32"/>
                </a:cxn>
                <a:cxn ang="0">
                  <a:pos x="44" y="29"/>
                </a:cxn>
                <a:cxn ang="0">
                  <a:pos x="44" y="12"/>
                </a:cxn>
                <a:cxn ang="0">
                  <a:pos x="44" y="12"/>
                </a:cxn>
                <a:cxn ang="0">
                  <a:pos x="44" y="10"/>
                </a:cxn>
                <a:cxn ang="0">
                  <a:pos x="44" y="0"/>
                </a:cxn>
              </a:cxnLst>
              <a:rect l="0" t="0" r="r" b="b"/>
              <a:pathLst>
                <a:path w="44" h="45">
                  <a:moveTo>
                    <a:pt x="44" y="0"/>
                  </a:moveTo>
                  <a:cubicBezTo>
                    <a:pt x="32" y="0"/>
                    <a:pt x="21" y="5"/>
                    <a:pt x="13" y="13"/>
                  </a:cubicBezTo>
                  <a:lnTo>
                    <a:pt x="13" y="13"/>
                  </a:lnTo>
                  <a:cubicBezTo>
                    <a:pt x="5" y="21"/>
                    <a:pt x="0" y="32"/>
                    <a:pt x="0" y="45"/>
                  </a:cubicBezTo>
                  <a:lnTo>
                    <a:pt x="44" y="45"/>
                  </a:lnTo>
                  <a:lnTo>
                    <a:pt x="44" y="32"/>
                  </a:lnTo>
                  <a:lnTo>
                    <a:pt x="44" y="29"/>
                  </a:lnTo>
                  <a:lnTo>
                    <a:pt x="44" y="12"/>
                  </a:lnTo>
                  <a:lnTo>
                    <a:pt x="44" y="12"/>
                  </a:lnTo>
                  <a:lnTo>
                    <a:pt x="44" y="10"/>
                  </a:lnTo>
                  <a:lnTo>
                    <a:pt x="44" y="0"/>
                  </a:lnTo>
                  <a:close/>
                </a:path>
              </a:pathLst>
            </a:custGeom>
            <a:solidFill>
              <a:srgbClr val="9BBCC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258"/>
            <p:cNvSpPr>
              <a:spLocks/>
            </p:cNvSpPr>
            <p:nvPr/>
          </p:nvSpPr>
          <p:spPr bwMode="auto">
            <a:xfrm>
              <a:off x="8078544" y="4720580"/>
              <a:ext cx="4117" cy="4117"/>
            </a:xfrm>
            <a:custGeom>
              <a:avLst/>
              <a:gdLst/>
              <a:ahLst/>
              <a:cxnLst>
                <a:cxn ang="0">
                  <a:pos x="18" y="0"/>
                </a:cxn>
                <a:cxn ang="0">
                  <a:pos x="6" y="5"/>
                </a:cxn>
                <a:cxn ang="0">
                  <a:pos x="6" y="5"/>
                </a:cxn>
                <a:cxn ang="0">
                  <a:pos x="0" y="18"/>
                </a:cxn>
                <a:cxn ang="0">
                  <a:pos x="18" y="18"/>
                </a:cxn>
                <a:cxn ang="0">
                  <a:pos x="18" y="13"/>
                </a:cxn>
                <a:cxn ang="0">
                  <a:pos x="18" y="11"/>
                </a:cxn>
                <a:cxn ang="0">
                  <a:pos x="18" y="5"/>
                </a:cxn>
                <a:cxn ang="0">
                  <a:pos x="18" y="5"/>
                </a:cxn>
                <a:cxn ang="0">
                  <a:pos x="18" y="4"/>
                </a:cxn>
                <a:cxn ang="0">
                  <a:pos x="18" y="0"/>
                </a:cxn>
              </a:cxnLst>
              <a:rect l="0" t="0" r="r" b="b"/>
              <a:pathLst>
                <a:path w="18" h="18">
                  <a:moveTo>
                    <a:pt x="18" y="0"/>
                  </a:moveTo>
                  <a:cubicBezTo>
                    <a:pt x="13" y="0"/>
                    <a:pt x="9" y="2"/>
                    <a:pt x="6" y="5"/>
                  </a:cubicBezTo>
                  <a:lnTo>
                    <a:pt x="6" y="5"/>
                  </a:lnTo>
                  <a:cubicBezTo>
                    <a:pt x="2" y="8"/>
                    <a:pt x="0" y="13"/>
                    <a:pt x="0" y="18"/>
                  </a:cubicBezTo>
                  <a:lnTo>
                    <a:pt x="18" y="18"/>
                  </a:lnTo>
                  <a:lnTo>
                    <a:pt x="18" y="13"/>
                  </a:lnTo>
                  <a:lnTo>
                    <a:pt x="18" y="11"/>
                  </a:lnTo>
                  <a:lnTo>
                    <a:pt x="18" y="5"/>
                  </a:lnTo>
                  <a:lnTo>
                    <a:pt x="18" y="5"/>
                  </a:lnTo>
                  <a:lnTo>
                    <a:pt x="18" y="4"/>
                  </a:lnTo>
                  <a:lnTo>
                    <a:pt x="18" y="0"/>
                  </a:lnTo>
                  <a:close/>
                </a:path>
              </a:pathLst>
            </a:custGeom>
            <a:solidFill>
              <a:srgbClr val="6F9AA3"/>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259"/>
            <p:cNvSpPr>
              <a:spLocks/>
            </p:cNvSpPr>
            <p:nvPr/>
          </p:nvSpPr>
          <p:spPr bwMode="auto">
            <a:xfrm>
              <a:off x="7922083" y="4723668"/>
              <a:ext cx="160578" cy="36026"/>
            </a:xfrm>
            <a:custGeom>
              <a:avLst/>
              <a:gdLst/>
              <a:ahLst/>
              <a:cxnLst>
                <a:cxn ang="0">
                  <a:pos x="0" y="0"/>
                </a:cxn>
                <a:cxn ang="0">
                  <a:pos x="677" y="0"/>
                </a:cxn>
                <a:cxn ang="0">
                  <a:pos x="677" y="74"/>
                </a:cxn>
                <a:cxn ang="0">
                  <a:pos x="598" y="148"/>
                </a:cxn>
                <a:cxn ang="0">
                  <a:pos x="79" y="148"/>
                </a:cxn>
                <a:cxn ang="0">
                  <a:pos x="0" y="74"/>
                </a:cxn>
                <a:cxn ang="0">
                  <a:pos x="0" y="0"/>
                </a:cxn>
              </a:cxnLst>
              <a:rect l="0" t="0" r="r" b="b"/>
              <a:pathLst>
                <a:path w="677" h="148">
                  <a:moveTo>
                    <a:pt x="0" y="0"/>
                  </a:moveTo>
                  <a:lnTo>
                    <a:pt x="677" y="0"/>
                  </a:lnTo>
                  <a:lnTo>
                    <a:pt x="677" y="74"/>
                  </a:lnTo>
                  <a:cubicBezTo>
                    <a:pt x="677" y="115"/>
                    <a:pt x="642" y="148"/>
                    <a:pt x="598" y="148"/>
                  </a:cubicBezTo>
                  <a:lnTo>
                    <a:pt x="79" y="148"/>
                  </a:lnTo>
                  <a:cubicBezTo>
                    <a:pt x="36" y="148"/>
                    <a:pt x="0" y="115"/>
                    <a:pt x="0" y="74"/>
                  </a:cubicBezTo>
                  <a:lnTo>
                    <a:pt x="0" y="0"/>
                  </a:lnTo>
                  <a:close/>
                </a:path>
              </a:pathLst>
            </a:custGeom>
            <a:solidFill>
              <a:srgbClr val="FF9736"/>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Rectangle 260"/>
            <p:cNvSpPr>
              <a:spLocks noChangeArrowheads="1"/>
            </p:cNvSpPr>
            <p:nvPr/>
          </p:nvSpPr>
          <p:spPr bwMode="auto">
            <a:xfrm>
              <a:off x="7543282" y="4723668"/>
              <a:ext cx="378800" cy="17498"/>
            </a:xfrm>
            <a:prstGeom prst="rect">
              <a:avLst/>
            </a:prstGeom>
            <a:solidFill>
              <a:srgbClr val="EF7532"/>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Rectangle 261"/>
            <p:cNvSpPr>
              <a:spLocks noChangeArrowheads="1"/>
            </p:cNvSpPr>
            <p:nvPr/>
          </p:nvSpPr>
          <p:spPr bwMode="auto">
            <a:xfrm>
              <a:off x="7938552" y="4723668"/>
              <a:ext cx="126610" cy="14410"/>
            </a:xfrm>
            <a:prstGeom prst="rect">
              <a:avLst/>
            </a:prstGeom>
            <a:solidFill>
              <a:srgbClr val="79A7B0"/>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Rectangle 262"/>
            <p:cNvSpPr>
              <a:spLocks noChangeArrowheads="1"/>
            </p:cNvSpPr>
            <p:nvPr/>
          </p:nvSpPr>
          <p:spPr bwMode="auto">
            <a:xfrm>
              <a:off x="7938552" y="4723668"/>
              <a:ext cx="126610" cy="7205"/>
            </a:xfrm>
            <a:prstGeom prst="rect">
              <a:avLst/>
            </a:prstGeom>
            <a:solidFill>
              <a:srgbClr val="E7F1F2"/>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82" name="Рисунок 18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143" y="2082027"/>
            <a:ext cx="1876760" cy="2583794"/>
          </a:xfrm>
          <a:prstGeom prst="rect">
            <a:avLst/>
          </a:prstGeom>
        </p:spPr>
      </p:pic>
      <p:pic>
        <p:nvPicPr>
          <p:cNvPr id="183" name="Рисунок 18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084" y="3269543"/>
            <a:ext cx="1959945" cy="2759470"/>
          </a:xfrm>
          <a:prstGeom prst="rect">
            <a:avLst/>
          </a:prstGeom>
        </p:spPr>
      </p:pic>
    </p:spTree>
    <p:extLst>
      <p:ext uri="{BB962C8B-B14F-4D97-AF65-F5344CB8AC3E}">
        <p14:creationId xmlns:p14="http://schemas.microsoft.com/office/powerpoint/2010/main" val="8913501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Прямоугольник 10"/>
          <p:cNvSpPr/>
          <p:nvPr/>
        </p:nvSpPr>
        <p:spPr>
          <a:xfrm>
            <a:off x="153079" y="686903"/>
            <a:ext cx="8719458" cy="553997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Интернет-ресурсы:</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Астронет</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4"/>
              </a:rPr>
              <a:t>http</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4"/>
              </a:rPr>
              <a:t>://www.astronet.ru</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4"/>
              </a:rPr>
              <a:t>/</a:t>
            </a:r>
            <a:endPar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Сайт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для учителей астрономии и лекторов планетариев, а также для </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всех интересующихся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5"/>
              </a:rPr>
              <a:t>http://</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5"/>
              </a:rPr>
              <a:t>stellaria.school</a:t>
            </a:r>
            <a:endPar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Фильм «Галактики в телескоп. Ожидание и реальность» —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6"/>
              </a:rPr>
              <a:t>https://</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6"/>
              </a:rPr>
              <a:t>www.youtube.com/watch?v=3cZ2PavZups</a:t>
            </a:r>
            <a:endPar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Лекция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Кузнецова «Как солнечные вспышки влияют на Землю» </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7"/>
              </a:rPr>
              <a:t>https</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7"/>
              </a:rPr>
              <a:t>://</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7"/>
              </a:rPr>
              <a:t>postnauka.ru/video/65847</a:t>
            </a:r>
            <a:endPar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Лекция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Кузнецова «</a:t>
            </a:r>
            <a:r>
              <a:rPr kumimoji="0" lang="ru-RU" sz="16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Гелиосейсмология</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8"/>
              </a:rPr>
              <a:t>https://</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8"/>
              </a:rPr>
              <a:t>postnauka.ru/video/5883</a:t>
            </a:r>
            <a:endPar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Лекция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 Б. Попова «Какие параметры определяют эволюцию звезды» </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9"/>
              </a:rPr>
              <a:t>https</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9"/>
              </a:rPr>
              <a:t>://</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9"/>
              </a:rPr>
              <a:t>postnauka.ru/video/11458</a:t>
            </a:r>
            <a:endPar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Подборка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статей, </a:t>
            </a:r>
            <a:r>
              <a:rPr kumimoji="0" lang="ru-RU" sz="16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видеолекций</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и прочих материалов о звёздах —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10"/>
              </a:rPr>
              <a:t>https</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10"/>
              </a:rPr>
              <a:t>://postnauka.ru/themes/stars</a:t>
            </a:r>
            <a:endPar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Подборка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статей, </a:t>
            </a:r>
            <a:r>
              <a:rPr kumimoji="0" lang="ru-RU" sz="16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видеолекций</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и прочих материалов о нейтронных </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звёздах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11"/>
              </a:rPr>
              <a:t>https://</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11"/>
              </a:rPr>
              <a:t>postnauka.ru/themes/neutron-stars</a:t>
            </a:r>
            <a:endPar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Видеофильм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«Наблюдения аккреционных дисков» —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12"/>
              </a:rPr>
              <a:t>https://</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12"/>
              </a:rPr>
              <a:t>www.youtube.com/watch?v</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12"/>
              </a:rPr>
              <a:t>=_</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12"/>
              </a:rPr>
              <a:t>gLLYEmw-pE</a:t>
            </a:r>
            <a:endPar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Предел </a:t>
            </a:r>
            <a:r>
              <a:rPr kumimoji="0" lang="ru-RU" sz="16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Чандрасекара</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13"/>
              </a:rPr>
              <a:t>http://</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13"/>
              </a:rPr>
              <a:t>www.astronet.ru/db/msg/1170612/7lec/node4.html</a:t>
            </a:r>
            <a:endPar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Тесные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двойные системы —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14"/>
              </a:rPr>
              <a:t>http://</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14"/>
              </a:rPr>
              <a:t>www.astronet.ru/db/msg/1171323</a:t>
            </a:r>
            <a:endPar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Лекция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 Б Попова «Астрофизические гипотезы: чем чёрные дыры </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лучше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пришельцев?» — </a:t>
            </a:r>
            <a:r>
              <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15"/>
              </a:rPr>
              <a:t>https://</a:t>
            </a:r>
            <a:r>
              <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15"/>
              </a:rPr>
              <a:t>elementy.ru/video/406/Astrofizicheskie_gipotezy_chem_chyornye_dyry_luchshe_prisheltsev</a:t>
            </a:r>
            <a:endParaRPr kumimoji="0" lang="ru-RU" sz="16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1632080" y="3117"/>
            <a:ext cx="566212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0" i="0" u="sng"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«ЗВЁЗДНАЯ АСТРОНОМИЯ»</a:t>
            </a:r>
            <a:endParaRPr kumimoji="0" lang="ru-RU" sz="4000" b="0"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Tree>
    <p:extLst>
      <p:ext uri="{BB962C8B-B14F-4D97-AF65-F5344CB8AC3E}">
        <p14:creationId xmlns:p14="http://schemas.microsoft.com/office/powerpoint/2010/main" val="892062189"/>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230086" y="-2340"/>
            <a:ext cx="6508513" cy="707886"/>
          </a:xfrm>
          <a:prstGeom prst="rect">
            <a:avLst/>
          </a:prstGeom>
          <a:gradFill flip="none" rotWithShape="1">
            <a:gsLst>
              <a:gs pos="0">
                <a:srgbClr val="002060"/>
              </a:gs>
              <a:gs pos="43000">
                <a:schemeClr val="accent5">
                  <a:lumMod val="50000"/>
                </a:schemeClr>
              </a:gs>
              <a:gs pos="73000">
                <a:schemeClr val="accent5">
                  <a:lumMod val="75000"/>
                </a:schemeClr>
              </a:gs>
              <a:gs pos="100000">
                <a:schemeClr val="accent5">
                  <a:lumMod val="60000"/>
                  <a:lumOff val="40000"/>
                </a:schemeClr>
              </a:gs>
            </a:gsLst>
            <a:lin ang="17400000" scaled="0"/>
            <a:tileRect/>
          </a:gra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СЕРИЯ «ПРОФИЛЬНАЯ ШКОЛА»</a:t>
            </a:r>
            <a:endParaRPr kumimoji="0" lang="ru-RU"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4" name="Рисунок 3"/>
          <p:cNvPicPr>
            <a:picLocks noChangeAspect="1"/>
          </p:cNvPicPr>
          <p:nvPr/>
        </p:nvPicPr>
        <p:blipFill>
          <a:blip r:embed="rId3" cstate="print"/>
          <a:stretch>
            <a:fillRect/>
          </a:stretch>
        </p:blipFill>
        <p:spPr>
          <a:xfrm>
            <a:off x="584194" y="749090"/>
            <a:ext cx="7800295" cy="5277400"/>
          </a:xfrm>
          <a:prstGeom prst="rect">
            <a:avLst/>
          </a:prstGeom>
        </p:spPr>
      </p:pic>
      <p:sp>
        <p:nvSpPr>
          <p:cNvPr id="5" name="TextBox 4"/>
          <p:cNvSpPr txBox="1"/>
          <p:nvPr/>
        </p:nvSpPr>
        <p:spPr>
          <a:xfrm>
            <a:off x="1097196" y="6063343"/>
            <a:ext cx="6774290"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Анонс на сайте издательства: </a:t>
            </a:r>
            <a:r>
              <a:rPr kumimoji="0" lang="en-US" sz="2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4"/>
              </a:rPr>
              <a:t>www.prosv.ru</a:t>
            </a:r>
            <a:endParaRPr kumimoji="0" lang="en-US" sz="2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070526"/>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654629" y="97972"/>
            <a:ext cx="6186309"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МАТЕМАТИЧЕСКОЕ МОДЕЛИРОВАНИЕ</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31" y="794658"/>
            <a:ext cx="2137801" cy="2966486"/>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2710543" y="892629"/>
            <a:ext cx="270304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Автор: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Генералов Г.М.</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2710543" y="1292739"/>
            <a:ext cx="5803446" cy="2031325"/>
          </a:xfrm>
          <a:prstGeom prst="rect">
            <a:avLst/>
          </a:prstGeom>
          <a:noFill/>
          <a:ln w="254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Основная задача серии «Профильная школа»:</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Помочь учителям выстроить систематическую работу с элективными курсами (организация, проведение и т.д.)</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«Погрузить» учащихся в профессию на начальном этапе</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Практически отработать профессиональные навыки</a:t>
            </a: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2710543" y="3361034"/>
            <a:ext cx="499027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Основная профессия: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математик-аналитик</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250279" y="4319997"/>
            <a:ext cx="8371114"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Чему научится ученик?</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создавать математические модели в сферах производства, бизнеса и т.д.;</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анализировать математические модели и на основе анализа принимать управленческие решения;</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применять полученные знания на практике.</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239431" y="3919888"/>
            <a:ext cx="419640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Количество часов: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34 часа (1 ч/</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нед</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58745953"/>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654629" y="97972"/>
            <a:ext cx="6186309"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МАТЕМАТИЧЕСКОЕ МОДЕЛИРОВАНИЕ</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3" name="TextBox 2"/>
          <p:cNvSpPr txBox="1"/>
          <p:nvPr/>
        </p:nvSpPr>
        <p:spPr>
          <a:xfrm>
            <a:off x="2415253" y="762000"/>
            <a:ext cx="4665060" cy="523220"/>
          </a:xfrm>
          <a:prstGeom prst="rect">
            <a:avLst/>
          </a:prstGeom>
          <a:solidFill>
            <a:srgbClr val="FF0000"/>
          </a:solidFill>
          <a:ln>
            <a:solidFill>
              <a:srgbClr val="FF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uLnTx/>
                <a:uFillTx/>
                <a:latin typeface="Impact" panose="020B0806030902050204" pitchFamily="34" charset="0"/>
                <a:ea typeface="+mn-ea"/>
                <a:cs typeface="+mn-cs"/>
              </a:rPr>
              <a:t>ЗНАКОМИМСЯ С ОГЛАВЛЕНИЕМ</a:t>
            </a:r>
            <a:endParaRPr kumimoji="0" lang="ru-RU" sz="2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pic>
        <p:nvPicPr>
          <p:cNvPr id="4" name="Рисунок 3"/>
          <p:cNvPicPr>
            <a:picLocks noChangeAspect="1"/>
          </p:cNvPicPr>
          <p:nvPr/>
        </p:nvPicPr>
        <p:blipFill>
          <a:blip r:embed="rId3" cstate="print"/>
          <a:stretch>
            <a:fillRect/>
          </a:stretch>
        </p:blipFill>
        <p:spPr>
          <a:xfrm>
            <a:off x="286755" y="1364473"/>
            <a:ext cx="4256995" cy="5389290"/>
          </a:xfrm>
          <a:prstGeom prst="rect">
            <a:avLst/>
          </a:prstGeom>
          <a:ln>
            <a:noFill/>
          </a:ln>
          <a:effectLst>
            <a:outerShdw blurRad="292100" dist="139700" dir="2700000" algn="tl" rotWithShape="0">
              <a:srgbClr val="333333">
                <a:alpha val="65000"/>
              </a:srgbClr>
            </a:outerShdw>
          </a:effectLst>
        </p:spPr>
      </p:pic>
      <p:sp>
        <p:nvSpPr>
          <p:cNvPr id="5" name="Скругленный прямоугольник 4"/>
          <p:cNvSpPr/>
          <p:nvPr/>
        </p:nvSpPr>
        <p:spPr>
          <a:xfrm>
            <a:off x="6598104" y="1364473"/>
            <a:ext cx="2002971" cy="52251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rPr>
              <a:t>ТЕОРИЯ</a:t>
            </a:r>
            <a:endParaRPr kumimoji="0" lang="ru-RU"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cxnSp>
        <p:nvCxnSpPr>
          <p:cNvPr id="8" name="Прямая со стрелкой 7"/>
          <p:cNvCxnSpPr>
            <a:stCxn id="5" idx="1"/>
          </p:cNvCxnSpPr>
          <p:nvPr/>
        </p:nvCxnSpPr>
        <p:spPr>
          <a:xfrm flipH="1">
            <a:off x="3646714" y="1625730"/>
            <a:ext cx="2951390" cy="671156"/>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990525" y="1963578"/>
            <a:ext cx="41874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Отвечает на вопрос: «Где применяется?»</a:t>
            </a: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0" name="Скругленный прямоугольник 9"/>
          <p:cNvSpPr/>
          <p:nvPr/>
        </p:nvSpPr>
        <p:spPr>
          <a:xfrm>
            <a:off x="4616224" y="2417116"/>
            <a:ext cx="4256313" cy="522514"/>
          </a:xfrm>
          <a:prstGeom prst="round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rPr>
              <a:t>ПРАКТИЧЕСКИЕ НАВЫКИ</a:t>
            </a:r>
            <a:endParaRPr kumimoji="0" lang="ru-RU"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cxnSp>
        <p:nvCxnSpPr>
          <p:cNvPr id="12" name="Прямая со стрелкой 11"/>
          <p:cNvCxnSpPr>
            <a:stCxn id="10" idx="1"/>
          </p:cNvCxnSpPr>
          <p:nvPr/>
        </p:nvCxnSpPr>
        <p:spPr>
          <a:xfrm flipH="1">
            <a:off x="3276600" y="2678373"/>
            <a:ext cx="1339624" cy="599105"/>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616224" y="2984737"/>
            <a:ext cx="4124754"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какой профессии встречается?»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«Реальные примеры использования»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«Практические работы для отработки»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«Решение теоретических и практических задач с примерами»</a:t>
            </a: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4" name="Скругленный прямоугольник 13"/>
          <p:cNvSpPr/>
          <p:nvPr/>
        </p:nvSpPr>
        <p:spPr>
          <a:xfrm>
            <a:off x="5270047" y="4462065"/>
            <a:ext cx="3602490" cy="522514"/>
          </a:xfrm>
          <a:prstGeom prst="round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rPr>
              <a:t>ПРОГНОЗИРОВАНИЕ</a:t>
            </a:r>
            <a:endParaRPr kumimoji="0" lang="ru-RU"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cxnSp>
        <p:nvCxnSpPr>
          <p:cNvPr id="16" name="Прямая со стрелкой 15"/>
          <p:cNvCxnSpPr>
            <a:stCxn id="14" idx="1"/>
          </p:cNvCxnSpPr>
          <p:nvPr/>
        </p:nvCxnSpPr>
        <p:spPr>
          <a:xfrm flipH="1">
            <a:off x="3156857" y="4723322"/>
            <a:ext cx="2113190" cy="371192"/>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747783" y="5016063"/>
            <a:ext cx="40392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«Отработка навыка прогнозирования»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«Реальное погружение в практическую деятельность»</a:t>
            </a: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17671230"/>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654629" y="97972"/>
            <a:ext cx="6186309"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МАТЕМАТИЧЕСКОЕ МОДЕЛИРОВАНИЕ</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7" name="Рисунок 6"/>
          <p:cNvPicPr>
            <a:picLocks noChangeAspect="1"/>
          </p:cNvPicPr>
          <p:nvPr/>
        </p:nvPicPr>
        <p:blipFill>
          <a:blip r:embed="rId3" cstate="print"/>
          <a:stretch>
            <a:fillRect/>
          </a:stretch>
        </p:blipFill>
        <p:spPr>
          <a:xfrm>
            <a:off x="217720" y="813375"/>
            <a:ext cx="4342717" cy="5424139"/>
          </a:xfrm>
          <a:prstGeom prst="rect">
            <a:avLst/>
          </a:prstGeom>
        </p:spPr>
      </p:pic>
      <p:pic>
        <p:nvPicPr>
          <p:cNvPr id="11" name="Рисунок 10"/>
          <p:cNvPicPr>
            <a:picLocks noChangeAspect="1"/>
          </p:cNvPicPr>
          <p:nvPr/>
        </p:nvPicPr>
        <p:blipFill>
          <a:blip r:embed="rId4" cstate="print"/>
          <a:stretch>
            <a:fillRect/>
          </a:stretch>
        </p:blipFill>
        <p:spPr>
          <a:xfrm>
            <a:off x="4560437" y="813375"/>
            <a:ext cx="4258358" cy="5462566"/>
          </a:xfrm>
          <a:prstGeom prst="rect">
            <a:avLst/>
          </a:prstGeom>
        </p:spPr>
      </p:pic>
    </p:spTree>
    <p:extLst>
      <p:ext uri="{BB962C8B-B14F-4D97-AF65-F5344CB8AC3E}">
        <p14:creationId xmlns:p14="http://schemas.microsoft.com/office/powerpoint/2010/main" val="4071246193"/>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308657" y="97972"/>
            <a:ext cx="4878260"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МЕДИЦИНСКАЯ СТАТИСТИКА</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345" y="762001"/>
            <a:ext cx="2156312" cy="2992174"/>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2308657" y="762001"/>
            <a:ext cx="594547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Авторский коллектив: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В.Е. </a:t>
            </a:r>
            <a:r>
              <a:rPr kumimoji="0" lang="ru-RU"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Пономарёв</a:t>
            </a:r>
            <a:r>
              <a:rPr kumimoji="0" lang="ru-RU"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М.В. </a:t>
            </a:r>
            <a:r>
              <a:rPr kumimoji="0" lang="ru-RU"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Алексаненкова</a:t>
            </a:r>
            <a:r>
              <a:rPr kumimoji="0" lang="ru-RU"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Н.А.Завалько</a:t>
            </a:r>
            <a:r>
              <a:rPr kumimoji="0" lang="ru-RU"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2450685" y="1469887"/>
            <a:ext cx="5803446" cy="2031325"/>
          </a:xfrm>
          <a:prstGeom prst="rect">
            <a:avLst/>
          </a:prstGeom>
          <a:noFill/>
          <a:ln w="254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Основная задача серии «Профильная школа»:</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Помочь учителям выстроить систематическую работу с элективными курсами (организация, проведение и т.д.)</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«Погрузить» учащихся в профессию на начальном этапе</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Практически отработать профессиональные навыки</a:t>
            </a: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2450685" y="3554120"/>
            <a:ext cx="655455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Основная профессия: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профессии медицинского профиля</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239431" y="3919888"/>
            <a:ext cx="419640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Количество часов: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34 часа (1 ч/</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нед</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250279" y="4319997"/>
            <a:ext cx="8371114"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Чему научится ученик?</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разрабатывать и анализировать статистические материалы;</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структурировать и анализировать большой объём статистических данных;</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познакомиться с профессией медика-аналитика.</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04874036"/>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308657" y="97972"/>
            <a:ext cx="4878260"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МЕДИЦИНСКАЯ СТАТИСТИКА</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11" name="TextBox 10"/>
          <p:cNvSpPr txBox="1"/>
          <p:nvPr/>
        </p:nvSpPr>
        <p:spPr>
          <a:xfrm>
            <a:off x="2415253" y="762000"/>
            <a:ext cx="4665060" cy="523220"/>
          </a:xfrm>
          <a:prstGeom prst="rect">
            <a:avLst/>
          </a:prstGeom>
          <a:solidFill>
            <a:srgbClr val="FF0000"/>
          </a:solidFill>
          <a:ln>
            <a:solidFill>
              <a:srgbClr val="FF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uLnTx/>
                <a:uFillTx/>
                <a:latin typeface="Impact" panose="020B0806030902050204" pitchFamily="34" charset="0"/>
                <a:ea typeface="+mn-ea"/>
                <a:cs typeface="+mn-cs"/>
              </a:rPr>
              <a:t>ЗНАКОМИМСЯ С ОГЛАВЛЕНИЕМ</a:t>
            </a:r>
            <a:endParaRPr kumimoji="0" lang="ru-RU" sz="2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pic>
        <p:nvPicPr>
          <p:cNvPr id="5" name="Рисунок 4"/>
          <p:cNvPicPr>
            <a:picLocks noChangeAspect="1"/>
          </p:cNvPicPr>
          <p:nvPr/>
        </p:nvPicPr>
        <p:blipFill>
          <a:blip r:embed="rId3" cstate="print"/>
          <a:stretch>
            <a:fillRect/>
          </a:stretch>
        </p:blipFill>
        <p:spPr>
          <a:xfrm>
            <a:off x="163286" y="1364472"/>
            <a:ext cx="4016828" cy="5335657"/>
          </a:xfrm>
          <a:prstGeom prst="rect">
            <a:avLst/>
          </a:prstGeom>
          <a:ln>
            <a:noFill/>
          </a:ln>
          <a:effectLst>
            <a:outerShdw blurRad="292100" dist="139700" dir="2700000" algn="tl" rotWithShape="0">
              <a:srgbClr val="333333">
                <a:alpha val="65000"/>
              </a:srgbClr>
            </a:outerShdw>
          </a:effectLst>
        </p:spPr>
      </p:pic>
      <p:sp>
        <p:nvSpPr>
          <p:cNvPr id="12" name="Скругленный прямоугольник 11"/>
          <p:cNvSpPr/>
          <p:nvPr/>
        </p:nvSpPr>
        <p:spPr>
          <a:xfrm>
            <a:off x="6598104" y="1364473"/>
            <a:ext cx="2002971" cy="52251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rPr>
              <a:t>ТЕОРИЯ</a:t>
            </a:r>
            <a:endParaRPr kumimoji="0" lang="ru-RU"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cxnSp>
        <p:nvCxnSpPr>
          <p:cNvPr id="13" name="Прямая со стрелкой 12"/>
          <p:cNvCxnSpPr>
            <a:stCxn id="12" idx="1"/>
          </p:cNvCxnSpPr>
          <p:nvPr/>
        </p:nvCxnSpPr>
        <p:spPr>
          <a:xfrm flipH="1">
            <a:off x="3276600" y="1625730"/>
            <a:ext cx="3321504" cy="26125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990525" y="1963578"/>
            <a:ext cx="41874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Отвечает на вопрос: «Где применяется?»</a:t>
            </a: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5" name="Скругленный прямоугольник 14"/>
          <p:cNvSpPr/>
          <p:nvPr/>
        </p:nvSpPr>
        <p:spPr>
          <a:xfrm>
            <a:off x="4616224" y="2417116"/>
            <a:ext cx="4256313" cy="522514"/>
          </a:xfrm>
          <a:prstGeom prst="round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rPr>
              <a:t>ПРАКТИЧЕСКИЕ НАВЫКИ</a:t>
            </a:r>
            <a:endParaRPr kumimoji="0" lang="ru-RU"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cxnSp>
        <p:nvCxnSpPr>
          <p:cNvPr id="16" name="Прямая со стрелкой 15"/>
          <p:cNvCxnSpPr>
            <a:stCxn id="15" idx="1"/>
          </p:cNvCxnSpPr>
          <p:nvPr/>
        </p:nvCxnSpPr>
        <p:spPr>
          <a:xfrm flipH="1">
            <a:off x="3276600" y="2678373"/>
            <a:ext cx="1339624" cy="36049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616224" y="2984737"/>
            <a:ext cx="4124754"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какой профессии встречается?»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«Реальные примеры использования»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«Практические работы для отработки»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«Решение теоретических и практических задач с примерами»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«Рассмотрение вопросов профессиональной направленности</a:t>
            </a: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38019001"/>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698036" y="66327"/>
            <a:ext cx="3688830"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ФИЗИЧЕСКАЯ ХИМИЯ</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4" name="TextBox 3"/>
          <p:cNvSpPr txBox="1"/>
          <p:nvPr/>
        </p:nvSpPr>
        <p:spPr>
          <a:xfrm>
            <a:off x="3069091" y="778187"/>
            <a:ext cx="369806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Авторский коллектив: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В.А. Белоногов; Г.У. Белоногова</a:t>
            </a:r>
            <a:endPar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3069091" y="1469887"/>
            <a:ext cx="5803446" cy="2031325"/>
          </a:xfrm>
          <a:prstGeom prst="rect">
            <a:avLst/>
          </a:prstGeom>
          <a:noFill/>
          <a:ln w="254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Основная задача серии «Профильная школа»:</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Помочь учителям выстроить систематическую работу с элективными курсами (организация, проведение и т.д.)</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«Погрузить» учащихся в профессию на начальном этапе</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Практически отработать профессиональные навыки</a:t>
            </a: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3069091" y="3510495"/>
            <a:ext cx="373647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Основная профессия: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технолог</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239431" y="3919888"/>
            <a:ext cx="419640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Количество часов: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34 часа (1 ч/</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нед</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250279" y="4319997"/>
            <a:ext cx="837111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Чему научится ученик?</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познакомится с одним из самых сложных предметов;</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«погрузится» в профессию технолога;</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углубит собственные знания в области термодинамики.</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518" y="209821"/>
            <a:ext cx="2772861" cy="36775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1254863"/>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892493" y="88098"/>
            <a:ext cx="3688830"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ФИЗИЧЕСКАЯ ХИМИЯ</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10" name="TextBox 9"/>
          <p:cNvSpPr txBox="1"/>
          <p:nvPr/>
        </p:nvSpPr>
        <p:spPr>
          <a:xfrm>
            <a:off x="2415253" y="762000"/>
            <a:ext cx="4665060" cy="523220"/>
          </a:xfrm>
          <a:prstGeom prst="rect">
            <a:avLst/>
          </a:prstGeom>
          <a:solidFill>
            <a:srgbClr val="FF0000"/>
          </a:solidFill>
          <a:ln>
            <a:solidFill>
              <a:srgbClr val="FF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uLnTx/>
                <a:uFillTx/>
                <a:latin typeface="Impact" panose="020B0806030902050204" pitchFamily="34" charset="0"/>
                <a:ea typeface="+mn-ea"/>
                <a:cs typeface="+mn-cs"/>
              </a:rPr>
              <a:t>ЗНАКОМИМСЯ С ОГЛАВЛЕНИЕМ</a:t>
            </a:r>
            <a:endParaRPr kumimoji="0" lang="ru-RU" sz="2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pic>
        <p:nvPicPr>
          <p:cNvPr id="11" name="Рисунок 10"/>
          <p:cNvPicPr>
            <a:picLocks noChangeAspect="1"/>
          </p:cNvPicPr>
          <p:nvPr/>
        </p:nvPicPr>
        <p:blipFill>
          <a:blip r:embed="rId3" cstate="print"/>
          <a:stretch>
            <a:fillRect/>
          </a:stretch>
        </p:blipFill>
        <p:spPr>
          <a:xfrm>
            <a:off x="134029" y="1374347"/>
            <a:ext cx="4067857" cy="5487870"/>
          </a:xfrm>
          <a:prstGeom prst="rect">
            <a:avLst/>
          </a:prstGeom>
          <a:ln>
            <a:noFill/>
          </a:ln>
          <a:effectLst>
            <a:outerShdw blurRad="292100" dist="139700" dir="2700000" algn="tl" rotWithShape="0">
              <a:srgbClr val="333333">
                <a:alpha val="65000"/>
              </a:srgbClr>
            </a:outerShdw>
          </a:effectLst>
        </p:spPr>
      </p:pic>
      <p:sp>
        <p:nvSpPr>
          <p:cNvPr id="12" name="Скругленный прямоугольник 11"/>
          <p:cNvSpPr/>
          <p:nvPr/>
        </p:nvSpPr>
        <p:spPr>
          <a:xfrm>
            <a:off x="6380390" y="1528340"/>
            <a:ext cx="2002971" cy="52251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rPr>
              <a:t>ТЕОРИЯ</a:t>
            </a:r>
            <a:endParaRPr kumimoji="0" lang="ru-RU"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cxnSp>
        <p:nvCxnSpPr>
          <p:cNvPr id="13" name="Прямая со стрелкой 12"/>
          <p:cNvCxnSpPr>
            <a:stCxn id="12" idx="1"/>
          </p:cNvCxnSpPr>
          <p:nvPr/>
        </p:nvCxnSpPr>
        <p:spPr>
          <a:xfrm flipH="1">
            <a:off x="3058886" y="1789597"/>
            <a:ext cx="3321504" cy="26125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772811" y="2127445"/>
            <a:ext cx="41874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Отвечает на вопрос: «Где применяется?»</a:t>
            </a: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5" name="Скругленный прямоугольник 14"/>
          <p:cNvSpPr/>
          <p:nvPr/>
        </p:nvSpPr>
        <p:spPr>
          <a:xfrm>
            <a:off x="4616224" y="3462145"/>
            <a:ext cx="4256313" cy="522514"/>
          </a:xfrm>
          <a:prstGeom prst="round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rPr>
              <a:t>ПРАКТИЧЕСКИЕ НАВЫКИ</a:t>
            </a:r>
            <a:endParaRPr kumimoji="0" lang="ru-RU"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cxnSp>
        <p:nvCxnSpPr>
          <p:cNvPr id="16" name="Прямая со стрелкой 15"/>
          <p:cNvCxnSpPr>
            <a:stCxn id="15" idx="1"/>
          </p:cNvCxnSpPr>
          <p:nvPr/>
        </p:nvCxnSpPr>
        <p:spPr>
          <a:xfrm flipH="1">
            <a:off x="3276600" y="3723402"/>
            <a:ext cx="1339624" cy="36049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616224" y="4029766"/>
            <a:ext cx="4124754"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какой профессии встречается?»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«Реальные примеры использования»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«Практические работы для отработки»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«Решение теоретических и практических задач с примерами»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«Рассмотрение вопросов профессиональной направленности</a:t>
            </a: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66538414"/>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346332" y="97972"/>
            <a:ext cx="4802918"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ИНДИВИДУАЛЬНЫЙ ПРОЕКТ</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209" y="762000"/>
            <a:ext cx="2659420" cy="370174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917371" y="761999"/>
            <a:ext cx="29749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Автор: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 В. </a:t>
            </a:r>
            <a:r>
              <a:rPr kumimoji="0" lang="ru-RU" sz="20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Половкова</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3069091" y="1469887"/>
            <a:ext cx="5803446" cy="2031325"/>
          </a:xfrm>
          <a:prstGeom prst="rect">
            <a:avLst/>
          </a:prstGeom>
          <a:noFill/>
          <a:ln w="254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Основная задача серии «Профильная школа»:</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Помочь учителям выстроить систематическую работу с элективными курсами (организация, проведение и т.д.)</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«Погрузить» учащихся в профессию на начальном этапе</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Практически отработать профессиональные навыки</a:t>
            </a: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3212684" y="3694507"/>
            <a:ext cx="419640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Количество часов: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34 часа (1 ч/</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нед</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138209" y="4542993"/>
            <a:ext cx="8371114"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Чему посвящён этот </a:t>
            </a: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курс</a:t>
            </a: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endPar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пособии рассказано о том,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что такое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проектирование и чем оно отличается от других типов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деятельности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(исследование, конструирование, планирование, </a:t>
            </a:r>
            <a:r>
              <a:rPr kumimoji="0" lang="ru-RU" sz="18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эпистемическая</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разведка и др.). Кроме этого, рассмотрены разные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этапы проектирования и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различные виды проектов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Разбираются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примеры проектов: современных и разработанных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прошлом</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реализованных профессионалами и школьниками,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локальных</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региональных, общенациональных и глобальных.</a:t>
            </a:r>
          </a:p>
        </p:txBody>
      </p:sp>
    </p:spTree>
    <p:extLst>
      <p:ext uri="{BB962C8B-B14F-4D97-AF65-F5344CB8AC3E}">
        <p14:creationId xmlns:p14="http://schemas.microsoft.com/office/powerpoint/2010/main" val="3865736387"/>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Рисунок 11"/>
          <p:cNvPicPr>
            <a:picLocks noChangeAspect="1"/>
          </p:cNvPicPr>
          <p:nvPr/>
        </p:nvPicPr>
        <p:blipFill>
          <a:blip r:embed="rId3" cstate="print"/>
          <a:stretch>
            <a:fillRect/>
          </a:stretch>
        </p:blipFill>
        <p:spPr>
          <a:xfrm>
            <a:off x="302759" y="769833"/>
            <a:ext cx="4421641" cy="5762540"/>
          </a:xfrm>
          <a:prstGeom prst="rect">
            <a:avLst/>
          </a:prstGeom>
        </p:spPr>
      </p:pic>
      <p:pic>
        <p:nvPicPr>
          <p:cNvPr id="13" name="Рисунок 12"/>
          <p:cNvPicPr>
            <a:picLocks noChangeAspect="1"/>
          </p:cNvPicPr>
          <p:nvPr/>
        </p:nvPicPr>
        <p:blipFill>
          <a:blip r:embed="rId4" cstate="print"/>
          <a:stretch>
            <a:fillRect/>
          </a:stretch>
        </p:blipFill>
        <p:spPr>
          <a:xfrm>
            <a:off x="4724400" y="769833"/>
            <a:ext cx="4197950" cy="5762540"/>
          </a:xfrm>
          <a:prstGeom prst="rect">
            <a:avLst/>
          </a:prstGeom>
        </p:spPr>
      </p:pic>
      <p:sp>
        <p:nvSpPr>
          <p:cNvPr id="6" name="TextBox 5"/>
          <p:cNvSpPr txBox="1"/>
          <p:nvPr/>
        </p:nvSpPr>
        <p:spPr>
          <a:xfrm>
            <a:off x="2520503" y="185058"/>
            <a:ext cx="4802918"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ИНДИВИДУАЛЬНЫЙ ПРОЕКТ</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Tree>
    <p:extLst>
      <p:ext uri="{BB962C8B-B14F-4D97-AF65-F5344CB8AC3E}">
        <p14:creationId xmlns:p14="http://schemas.microsoft.com/office/powerpoint/2010/main" val="1510132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6000" r="-6000"/>
          </a:stretch>
        </a:blipFill>
        <a:effectLst/>
      </p:bgPr>
    </p:bg>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331684" y="128498"/>
            <a:ext cx="5269391" cy="230832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МЕТОДЫ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АСТРОФИЗИЧЕСКИХ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ИССЛЕДОВАНИЙ</a:t>
            </a:r>
            <a:endParaRPr kumimoji="0" lang="ru-RU"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Tree>
    <p:extLst>
      <p:ext uri="{BB962C8B-B14F-4D97-AF65-F5344CB8AC3E}">
        <p14:creationId xmlns:p14="http://schemas.microsoft.com/office/powerpoint/2010/main" val="3831590744"/>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413506" y="66327"/>
            <a:ext cx="4257897"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ПРИКЛАДНАЯ МЕХАНИКА</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4" name="TextBox 3"/>
          <p:cNvSpPr txBox="1"/>
          <p:nvPr/>
        </p:nvSpPr>
        <p:spPr>
          <a:xfrm>
            <a:off x="3069091" y="778187"/>
            <a:ext cx="310662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Авторский коллектив: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А.С.Ольчак</a:t>
            </a:r>
            <a:r>
              <a:rPr kumimoji="0" lang="ru-RU"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С.Е.Муравьёв</a:t>
            </a:r>
            <a:endPar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3069091" y="1469887"/>
            <a:ext cx="5803446" cy="2031325"/>
          </a:xfrm>
          <a:prstGeom prst="rect">
            <a:avLst/>
          </a:prstGeom>
          <a:noFill/>
          <a:ln w="254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Основная задача серии «Профильная школа»:</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Помочь учителям выстроить систематическую работу с элективными курсами (организация, проведение и т.д.)</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«Погрузить» учащихся в профессию на начальном этапе</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Практически отработать профессиональные навыки</a:t>
            </a: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3069091" y="3510495"/>
            <a:ext cx="370460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Основная профессия: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инженер</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239431" y="3919888"/>
            <a:ext cx="419640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Количество часов: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34 часа (1 ч/</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нед</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250279" y="4319997"/>
            <a:ext cx="8371114"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Чему научится ученик?</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познакомится с практическим применением механики;</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«погрузится» в профессию инженера;</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какую роль играет смена давления в тормозной системе автомобиля;</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как передаётся движение шарнирной установкой и т.д.</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445" y="215637"/>
            <a:ext cx="2800786" cy="36949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82052811"/>
      </p:ext>
    </p:extLst>
  </p:cSld>
  <p:clrMapOvr>
    <a:masterClrMapping/>
  </p:clrMapOvr>
  <p:transition spd="slow">
    <p:cover/>
  </p:transition>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216078" y="0"/>
            <a:ext cx="4257897"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ПРИКЛАДНАЯ МЕХАНИКА</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3" name="Рисунок 2"/>
          <p:cNvPicPr>
            <a:picLocks noChangeAspect="1"/>
          </p:cNvPicPr>
          <p:nvPr/>
        </p:nvPicPr>
        <p:blipFill>
          <a:blip r:embed="rId3"/>
          <a:stretch>
            <a:fillRect/>
          </a:stretch>
        </p:blipFill>
        <p:spPr>
          <a:xfrm>
            <a:off x="123825" y="695325"/>
            <a:ext cx="8922204" cy="5560732"/>
          </a:xfrm>
          <a:prstGeom prst="rect">
            <a:avLst/>
          </a:prstGeom>
        </p:spPr>
      </p:pic>
    </p:spTree>
    <p:extLst>
      <p:ext uri="{BB962C8B-B14F-4D97-AF65-F5344CB8AC3E}">
        <p14:creationId xmlns:p14="http://schemas.microsoft.com/office/powerpoint/2010/main" val="7496663"/>
      </p:ext>
    </p:extLst>
  </p:cSld>
  <p:clrMapOvr>
    <a:masterClrMapping/>
  </p:clrMapOvr>
  <p:transition spd="slow">
    <p:cover/>
  </p:transition>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216078" y="0"/>
            <a:ext cx="4257897"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ПРИКЛАДНАЯ МЕХАНИКА</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4" name="Рисунок 3"/>
          <p:cNvPicPr>
            <a:picLocks noChangeAspect="1"/>
          </p:cNvPicPr>
          <p:nvPr/>
        </p:nvPicPr>
        <p:blipFill>
          <a:blip r:embed="rId3"/>
          <a:stretch>
            <a:fillRect/>
          </a:stretch>
        </p:blipFill>
        <p:spPr>
          <a:xfrm>
            <a:off x="76201" y="685120"/>
            <a:ext cx="4724400" cy="6010275"/>
          </a:xfrm>
          <a:prstGeom prst="rect">
            <a:avLst/>
          </a:prstGeom>
        </p:spPr>
      </p:pic>
      <p:sp>
        <p:nvSpPr>
          <p:cNvPr id="5" name="TextBox 4"/>
          <p:cNvSpPr txBox="1"/>
          <p:nvPr/>
        </p:nvSpPr>
        <p:spPr>
          <a:xfrm>
            <a:off x="4876801" y="685120"/>
            <a:ext cx="395151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Начинается изложение с повторения основ механики. Повторению отводится глава «Фундаментальная механика».</a:t>
            </a: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7" name="Рисунок 6"/>
          <p:cNvPicPr>
            <a:picLocks noChangeAspect="1"/>
          </p:cNvPicPr>
          <p:nvPr/>
        </p:nvPicPr>
        <p:blipFill>
          <a:blip r:embed="rId4"/>
          <a:stretch>
            <a:fillRect/>
          </a:stretch>
        </p:blipFill>
        <p:spPr>
          <a:xfrm>
            <a:off x="4876801" y="2073682"/>
            <a:ext cx="4143045" cy="285754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8" name="TextBox 7"/>
          <p:cNvSpPr txBox="1"/>
          <p:nvPr/>
        </p:nvSpPr>
        <p:spPr>
          <a:xfrm>
            <a:off x="4795158" y="5260977"/>
            <a:ext cx="422468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Приводятся задачи с решением, а также задачи для самостоятельного изучения.</a:t>
            </a: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12719612"/>
      </p:ext>
    </p:extLst>
  </p:cSld>
  <p:clrMapOvr>
    <a:masterClrMapping/>
  </p:clrMapOvr>
  <p:transition spd="slow">
    <p:cover/>
  </p:transition>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216078" y="0"/>
            <a:ext cx="4257897"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ПРИКЛАДНАЯ МЕХАНИКА</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3" name="Рисунок 2"/>
          <p:cNvPicPr>
            <a:picLocks noChangeAspect="1"/>
          </p:cNvPicPr>
          <p:nvPr/>
        </p:nvPicPr>
        <p:blipFill>
          <a:blip r:embed="rId3"/>
          <a:stretch>
            <a:fillRect/>
          </a:stretch>
        </p:blipFill>
        <p:spPr>
          <a:xfrm>
            <a:off x="94569" y="704169"/>
            <a:ext cx="4600575" cy="5819775"/>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4952079" y="818448"/>
            <a:ext cx="398820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Во второй главе рассматриваются вводные вопросы конкретно в прикладную механику.</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0" name="Рисунок 9"/>
          <p:cNvPicPr>
            <a:picLocks noChangeAspect="1"/>
          </p:cNvPicPr>
          <p:nvPr/>
        </p:nvPicPr>
        <p:blipFill>
          <a:blip r:embed="rId4"/>
          <a:stretch>
            <a:fillRect/>
          </a:stretch>
        </p:blipFill>
        <p:spPr>
          <a:xfrm>
            <a:off x="4940274" y="2091161"/>
            <a:ext cx="4011815" cy="1953579"/>
          </a:xfrm>
          <a:prstGeom prst="rect">
            <a:avLst/>
          </a:prstGeom>
          <a:ln>
            <a:noFill/>
          </a:ln>
          <a:effectLst>
            <a:outerShdw blurRad="190500" algn="tl" rotWithShape="0">
              <a:srgbClr val="000000">
                <a:alpha val="70000"/>
              </a:srgbClr>
            </a:outerShdw>
          </a:effectLst>
        </p:spPr>
      </p:pic>
      <p:pic>
        <p:nvPicPr>
          <p:cNvPr id="11" name="Рисунок 10"/>
          <p:cNvPicPr>
            <a:picLocks noChangeAspect="1"/>
          </p:cNvPicPr>
          <p:nvPr/>
        </p:nvPicPr>
        <p:blipFill>
          <a:blip r:embed="rId5"/>
          <a:stretch>
            <a:fillRect/>
          </a:stretch>
        </p:blipFill>
        <p:spPr>
          <a:xfrm>
            <a:off x="4952079" y="4182709"/>
            <a:ext cx="4116538" cy="252303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08696497"/>
      </p:ext>
    </p:extLst>
  </p:cSld>
  <p:clrMapOvr>
    <a:masterClrMapping/>
  </p:clrMapOvr>
  <p:transition spd="slow">
    <p:cover/>
  </p:transition>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216078" y="0"/>
            <a:ext cx="4257897"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ПРИКЛАДНАЯ МЕХАНИКА</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4" name="Рисунок 3"/>
          <p:cNvPicPr>
            <a:picLocks noChangeAspect="1"/>
          </p:cNvPicPr>
          <p:nvPr/>
        </p:nvPicPr>
        <p:blipFill>
          <a:blip r:embed="rId3"/>
          <a:stretch>
            <a:fillRect/>
          </a:stretch>
        </p:blipFill>
        <p:spPr>
          <a:xfrm>
            <a:off x="174977" y="697265"/>
            <a:ext cx="4572000" cy="603885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4914723" y="697265"/>
            <a:ext cx="383822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После прохождения основ начинается рассмотрение простых механизмов. В главе рассматриваются простые механизмы, но на более глубоком уровне.</a:t>
            </a: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7" name="Рисунок 6"/>
          <p:cNvPicPr>
            <a:picLocks noChangeAspect="1"/>
          </p:cNvPicPr>
          <p:nvPr/>
        </p:nvPicPr>
        <p:blipFill>
          <a:blip r:embed="rId4"/>
          <a:stretch>
            <a:fillRect/>
          </a:stretch>
        </p:blipFill>
        <p:spPr>
          <a:xfrm>
            <a:off x="4914724" y="2451591"/>
            <a:ext cx="3838222" cy="1919111"/>
          </a:xfrm>
          <a:prstGeom prst="rect">
            <a:avLst/>
          </a:prstGeom>
          <a:ln>
            <a:noFill/>
          </a:ln>
          <a:effectLst>
            <a:outerShdw blurRad="292100" dist="139700" dir="2700000" algn="tl" rotWithShape="0">
              <a:srgbClr val="333333">
                <a:alpha val="65000"/>
              </a:srgbClr>
            </a:outerShdw>
          </a:effectLst>
        </p:spPr>
      </p:pic>
      <p:pic>
        <p:nvPicPr>
          <p:cNvPr id="8" name="Рисунок 7"/>
          <p:cNvPicPr>
            <a:picLocks noChangeAspect="1"/>
          </p:cNvPicPr>
          <p:nvPr/>
        </p:nvPicPr>
        <p:blipFill>
          <a:blip r:embed="rId5"/>
          <a:stretch>
            <a:fillRect/>
          </a:stretch>
        </p:blipFill>
        <p:spPr>
          <a:xfrm>
            <a:off x="4914723" y="4448087"/>
            <a:ext cx="3838222" cy="23331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00323614"/>
      </p:ext>
    </p:extLst>
  </p:cSld>
  <p:clrMapOvr>
    <a:masterClrMapping/>
  </p:clrMapOvr>
  <p:transition spd="slow">
    <p:cover/>
  </p:transition>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216078" y="0"/>
            <a:ext cx="4257897"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ПРИКЛАДНАЯ МЕХАНИКА</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3" name="Рисунок 2"/>
          <p:cNvPicPr>
            <a:picLocks noChangeAspect="1"/>
          </p:cNvPicPr>
          <p:nvPr/>
        </p:nvPicPr>
        <p:blipFill>
          <a:blip r:embed="rId3"/>
          <a:stretch>
            <a:fillRect/>
          </a:stretch>
        </p:blipFill>
        <p:spPr>
          <a:xfrm>
            <a:off x="124503" y="736374"/>
            <a:ext cx="4605958" cy="5936568"/>
          </a:xfrm>
          <a:prstGeom prst="rect">
            <a:avLst/>
          </a:prstGeom>
          <a:ln>
            <a:noFill/>
          </a:ln>
          <a:effectLst>
            <a:outerShdw blurRad="292100" dist="139700" dir="2700000" algn="tl" rotWithShape="0">
              <a:srgbClr val="333333">
                <a:alpha val="65000"/>
              </a:srgbClr>
            </a:outerShdw>
          </a:effectLst>
        </p:spPr>
      </p:pic>
      <p:pic>
        <p:nvPicPr>
          <p:cNvPr id="9" name="Рисунок 8"/>
          <p:cNvPicPr>
            <a:picLocks noChangeAspect="1"/>
          </p:cNvPicPr>
          <p:nvPr/>
        </p:nvPicPr>
        <p:blipFill>
          <a:blip r:embed="rId4"/>
          <a:stretch>
            <a:fillRect/>
          </a:stretch>
        </p:blipFill>
        <p:spPr>
          <a:xfrm>
            <a:off x="4941435" y="736374"/>
            <a:ext cx="3908652" cy="1684621"/>
          </a:xfrm>
          <a:prstGeom prst="rect">
            <a:avLst/>
          </a:prstGeom>
          <a:ln>
            <a:noFill/>
          </a:ln>
          <a:effectLst>
            <a:outerShdw blurRad="190500" algn="tl" rotWithShape="0">
              <a:srgbClr val="000000">
                <a:alpha val="70000"/>
              </a:srgbClr>
            </a:outerShdw>
          </a:effectLst>
        </p:spPr>
      </p:pic>
      <p:pic>
        <p:nvPicPr>
          <p:cNvPr id="10" name="Рисунок 9"/>
          <p:cNvPicPr>
            <a:picLocks noChangeAspect="1"/>
          </p:cNvPicPr>
          <p:nvPr/>
        </p:nvPicPr>
        <p:blipFill>
          <a:blip r:embed="rId5"/>
          <a:stretch>
            <a:fillRect/>
          </a:stretch>
        </p:blipFill>
        <p:spPr>
          <a:xfrm>
            <a:off x="4938577" y="3106796"/>
            <a:ext cx="3911510" cy="289219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88508293"/>
      </p:ext>
    </p:extLst>
  </p:cSld>
  <p:clrMapOvr>
    <a:masterClrMapping/>
  </p:clrMapOvr>
  <p:transition spd="slow">
    <p:cover/>
  </p:transition>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216078" y="0"/>
            <a:ext cx="4257897"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ПРИКЛАДНАЯ МЕХАНИКА</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3" name="Рисунок 2"/>
          <p:cNvPicPr>
            <a:picLocks noChangeAspect="1"/>
          </p:cNvPicPr>
          <p:nvPr/>
        </p:nvPicPr>
        <p:blipFill>
          <a:blip r:embed="rId3"/>
          <a:stretch>
            <a:fillRect/>
          </a:stretch>
        </p:blipFill>
        <p:spPr>
          <a:xfrm>
            <a:off x="166687" y="690562"/>
            <a:ext cx="4695825" cy="6086475"/>
          </a:xfrm>
          <a:prstGeom prst="rect">
            <a:avLst/>
          </a:prstGeom>
          <a:ln>
            <a:noFill/>
          </a:ln>
          <a:effectLst>
            <a:outerShdw blurRad="292100" dist="139700" dir="2700000" algn="tl" rotWithShape="0">
              <a:srgbClr val="333333">
                <a:alpha val="65000"/>
              </a:srgbClr>
            </a:outerShdw>
          </a:effectLst>
        </p:spPr>
      </p:pic>
      <p:pic>
        <p:nvPicPr>
          <p:cNvPr id="4" name="Рисунок 3"/>
          <p:cNvPicPr>
            <a:picLocks noChangeAspect="1"/>
          </p:cNvPicPr>
          <p:nvPr/>
        </p:nvPicPr>
        <p:blipFill>
          <a:blip r:embed="rId4"/>
          <a:stretch>
            <a:fillRect/>
          </a:stretch>
        </p:blipFill>
        <p:spPr>
          <a:xfrm>
            <a:off x="5052332" y="690562"/>
            <a:ext cx="3906611" cy="1310885"/>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5"/>
          <a:stretch>
            <a:fillRect/>
          </a:stretch>
        </p:blipFill>
        <p:spPr>
          <a:xfrm>
            <a:off x="5052332" y="2214562"/>
            <a:ext cx="3906611" cy="2715052"/>
          </a:xfrm>
          <a:prstGeom prst="rect">
            <a:avLst/>
          </a:prstGeom>
          <a:ln>
            <a:no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a:blip r:embed="rId6"/>
          <a:stretch>
            <a:fillRect/>
          </a:stretch>
        </p:blipFill>
        <p:spPr>
          <a:xfrm>
            <a:off x="5236028" y="5033872"/>
            <a:ext cx="3482145" cy="16343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44379397"/>
      </p:ext>
    </p:extLst>
  </p:cSld>
  <p:clrMapOvr>
    <a:masterClrMapping/>
  </p:clrMapOvr>
  <p:transition spd="slow">
    <p:cover/>
  </p:transition>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216078" y="0"/>
            <a:ext cx="4257897"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ПРИКЛАДНАЯ МЕХАНИКА</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4" name="Рисунок 3"/>
          <p:cNvPicPr>
            <a:picLocks noChangeAspect="1"/>
          </p:cNvPicPr>
          <p:nvPr/>
        </p:nvPicPr>
        <p:blipFill>
          <a:blip r:embed="rId3"/>
          <a:stretch>
            <a:fillRect/>
          </a:stretch>
        </p:blipFill>
        <p:spPr>
          <a:xfrm>
            <a:off x="97971" y="695325"/>
            <a:ext cx="4610100" cy="6086475"/>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4"/>
          <a:stretch>
            <a:fillRect/>
          </a:stretch>
        </p:blipFill>
        <p:spPr>
          <a:xfrm>
            <a:off x="4877480" y="695325"/>
            <a:ext cx="4139820" cy="1612446"/>
          </a:xfrm>
          <a:prstGeom prst="rect">
            <a:avLst/>
          </a:prstGeom>
          <a:ln>
            <a:noFill/>
          </a:ln>
          <a:effectLst>
            <a:outerShdw blurRad="190500" algn="tl" rotWithShape="0">
              <a:srgbClr val="000000">
                <a:alpha val="70000"/>
              </a:srgbClr>
            </a:outerShdw>
          </a:effectLst>
        </p:spPr>
      </p:pic>
      <p:pic>
        <p:nvPicPr>
          <p:cNvPr id="7" name="Рисунок 6"/>
          <p:cNvPicPr>
            <a:picLocks noChangeAspect="1"/>
          </p:cNvPicPr>
          <p:nvPr/>
        </p:nvPicPr>
        <p:blipFill>
          <a:blip r:embed="rId5"/>
          <a:stretch>
            <a:fillRect/>
          </a:stretch>
        </p:blipFill>
        <p:spPr>
          <a:xfrm>
            <a:off x="4877480" y="2852056"/>
            <a:ext cx="4141623" cy="36317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99218072"/>
      </p:ext>
    </p:extLst>
  </p:cSld>
  <p:clrMapOvr>
    <a:masterClrMapping/>
  </p:clrMapOvr>
  <p:transition spd="slow">
    <p:cover/>
  </p:transition>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216078" y="0"/>
            <a:ext cx="4257897"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ПРИКЛАДНАЯ МЕХАНИКА</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3" name="Рисунок 2"/>
          <p:cNvPicPr>
            <a:picLocks noChangeAspect="1"/>
          </p:cNvPicPr>
          <p:nvPr/>
        </p:nvPicPr>
        <p:blipFill>
          <a:blip r:embed="rId3"/>
          <a:stretch>
            <a:fillRect/>
          </a:stretch>
        </p:blipFill>
        <p:spPr>
          <a:xfrm>
            <a:off x="154441" y="771525"/>
            <a:ext cx="4524375" cy="5924550"/>
          </a:xfrm>
          <a:prstGeom prst="rect">
            <a:avLst/>
          </a:prstGeom>
          <a:ln>
            <a:noFill/>
          </a:ln>
          <a:effectLst>
            <a:outerShdw blurRad="292100" dist="139700" dir="2700000" algn="tl" rotWithShape="0">
              <a:srgbClr val="333333">
                <a:alpha val="65000"/>
              </a:srgbClr>
            </a:outerShdw>
          </a:effectLst>
        </p:spPr>
      </p:pic>
      <p:pic>
        <p:nvPicPr>
          <p:cNvPr id="4" name="Рисунок 3"/>
          <p:cNvPicPr>
            <a:picLocks noChangeAspect="1"/>
          </p:cNvPicPr>
          <p:nvPr/>
        </p:nvPicPr>
        <p:blipFill>
          <a:blip r:embed="rId4"/>
          <a:stretch>
            <a:fillRect/>
          </a:stretch>
        </p:blipFill>
        <p:spPr>
          <a:xfrm>
            <a:off x="4957082" y="771526"/>
            <a:ext cx="4096888" cy="2156732"/>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5"/>
          <a:stretch>
            <a:fillRect/>
          </a:stretch>
        </p:blipFill>
        <p:spPr>
          <a:xfrm>
            <a:off x="4957082" y="3126697"/>
            <a:ext cx="4096888" cy="16831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45247688"/>
      </p:ext>
    </p:extLst>
  </p:cSld>
  <p:clrMapOvr>
    <a:masterClrMapping/>
  </p:clrMapOvr>
  <p:transition spd="slow">
    <p:cover/>
  </p:transition>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216078" y="0"/>
            <a:ext cx="4257897"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ПРИКЛАДНАЯ МЕХАНИКА</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3" name="Рисунок 2"/>
          <p:cNvPicPr>
            <a:picLocks noChangeAspect="1"/>
          </p:cNvPicPr>
          <p:nvPr/>
        </p:nvPicPr>
        <p:blipFill>
          <a:blip r:embed="rId3"/>
          <a:stretch>
            <a:fillRect/>
          </a:stretch>
        </p:blipFill>
        <p:spPr>
          <a:xfrm>
            <a:off x="110898" y="784451"/>
            <a:ext cx="4371975" cy="5876925"/>
          </a:xfrm>
          <a:prstGeom prst="rect">
            <a:avLst/>
          </a:prstGeom>
          <a:ln>
            <a:noFill/>
          </a:ln>
          <a:effectLst>
            <a:outerShdw blurRad="292100" dist="139700" dir="2700000" algn="tl" rotWithShape="0">
              <a:srgbClr val="333333">
                <a:alpha val="65000"/>
              </a:srgbClr>
            </a:outerShdw>
          </a:effectLst>
        </p:spPr>
      </p:pic>
      <p:pic>
        <p:nvPicPr>
          <p:cNvPr id="4" name="Рисунок 3"/>
          <p:cNvPicPr>
            <a:picLocks noChangeAspect="1"/>
          </p:cNvPicPr>
          <p:nvPr/>
        </p:nvPicPr>
        <p:blipFill>
          <a:blip r:embed="rId4"/>
          <a:stretch>
            <a:fillRect/>
          </a:stretch>
        </p:blipFill>
        <p:spPr>
          <a:xfrm>
            <a:off x="4695826" y="784451"/>
            <a:ext cx="4186918" cy="1775182"/>
          </a:xfrm>
          <a:prstGeom prst="rect">
            <a:avLst/>
          </a:prstGeom>
          <a:ln>
            <a:noFill/>
          </a:ln>
          <a:effectLst>
            <a:outerShdw blurRad="190500" algn="tl" rotWithShape="0">
              <a:srgbClr val="000000">
                <a:alpha val="70000"/>
              </a:srgbClr>
            </a:outerShdw>
          </a:effectLst>
        </p:spPr>
      </p:pic>
      <p:pic>
        <p:nvPicPr>
          <p:cNvPr id="5" name="Рисунок 4"/>
          <p:cNvPicPr>
            <a:picLocks noChangeAspect="1"/>
          </p:cNvPicPr>
          <p:nvPr/>
        </p:nvPicPr>
        <p:blipFill>
          <a:blip r:embed="rId5"/>
          <a:stretch>
            <a:fillRect/>
          </a:stretch>
        </p:blipFill>
        <p:spPr>
          <a:xfrm>
            <a:off x="4695827" y="2770998"/>
            <a:ext cx="4186918" cy="214407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7867116"/>
      </p:ext>
    </p:extLst>
  </p:cSld>
  <p:clrMapOvr>
    <a:masterClrMapping/>
  </p:clrMapOvr>
  <p:transition spd="slow">
    <p:cove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90015" y="139700"/>
            <a:ext cx="5363969" cy="646331"/>
          </a:xfrm>
          <a:prstGeom prst="rect">
            <a:avLst/>
          </a:prstGeom>
          <a:solidFill>
            <a:srgbClr val="0070C0"/>
          </a:solidFill>
          <a:ln>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КАК ИЗУЧАЮТ ВСЕЛЕННУЮ?</a:t>
            </a:r>
            <a:endParaRPr kumimoji="0" lang="ru-RU"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3" name="TextBox 2"/>
          <p:cNvSpPr txBox="1"/>
          <p:nvPr/>
        </p:nvSpPr>
        <p:spPr>
          <a:xfrm>
            <a:off x="542947" y="977900"/>
            <a:ext cx="8058103" cy="523220"/>
          </a:xfrm>
          <a:prstGeom prst="rect">
            <a:avLst/>
          </a:prstGeom>
          <a:noFill/>
          <a:ln w="50800">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Основной метод изучения Вселенной - наблюдение</a:t>
            </a:r>
            <a:endParaRPr kumimoji="0" lang="ru-RU"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742263" y="1790700"/>
            <a:ext cx="7659469" cy="584775"/>
          </a:xfrm>
          <a:prstGeom prst="rect">
            <a:avLst/>
          </a:prstGeom>
          <a:solidFill>
            <a:srgbClr val="0070C0"/>
          </a:solidFill>
          <a:ln>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С ПОМОЩЬЮ ЧЕГО ИССЛЕДУЮТ ВСЕЛЕННУЮ?</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6" name="TextBox 5"/>
          <p:cNvSpPr txBox="1"/>
          <p:nvPr/>
        </p:nvSpPr>
        <p:spPr>
          <a:xfrm>
            <a:off x="259663" y="2598611"/>
            <a:ext cx="346896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ru-RU" sz="24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Наземные телескопы</a:t>
            </a:r>
            <a:endParaRPr kumimoji="0" lang="ru-RU"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4571997" y="2598610"/>
            <a:ext cx="38790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a:t>
            </a:r>
            <a:r>
              <a:rPr kumimoji="0" lang="en-US" sz="24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4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Космические телескопы</a:t>
            </a:r>
            <a:endParaRPr kumimoji="0" lang="ru-RU"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cxnSp>
        <p:nvCxnSpPr>
          <p:cNvPr id="9" name="Прямая со стрелкой 8"/>
          <p:cNvCxnSpPr>
            <a:stCxn id="6" idx="2"/>
          </p:cNvCxnSpPr>
          <p:nvPr/>
        </p:nvCxnSpPr>
        <p:spPr>
          <a:xfrm flipH="1">
            <a:off x="927100" y="3060276"/>
            <a:ext cx="1067045" cy="5997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a:stCxn id="6" idx="2"/>
            <a:endCxn id="13" idx="0"/>
          </p:cNvCxnSpPr>
          <p:nvPr/>
        </p:nvCxnSpPr>
        <p:spPr>
          <a:xfrm>
            <a:off x="1994145" y="3060276"/>
            <a:ext cx="1053859" cy="5997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46474" y="3660034"/>
            <a:ext cx="1626406" cy="769441"/>
          </a:xfrm>
          <a:prstGeom prst="rect">
            <a:avLst/>
          </a:prstGeom>
          <a:noFill/>
          <a:ln>
            <a:solidFill>
              <a:srgbClr val="FF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Оптические</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телескопы</a:t>
            </a:r>
            <a:endParaRPr kumimoji="0" lang="ru-RU" sz="2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p:nvPr/>
        </p:nvSpPr>
        <p:spPr>
          <a:xfrm>
            <a:off x="1972901" y="3660034"/>
            <a:ext cx="2150205" cy="430887"/>
          </a:xfrm>
          <a:prstGeom prst="rect">
            <a:avLst/>
          </a:prstGeom>
          <a:noFill/>
          <a:ln>
            <a:solidFill>
              <a:srgbClr val="FF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Радиотелескопы</a:t>
            </a:r>
            <a:endParaRPr kumimoji="0" lang="ru-RU" sz="2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5" name="Прямоугольник 14"/>
          <p:cNvSpPr/>
          <p:nvPr/>
        </p:nvSpPr>
        <p:spPr>
          <a:xfrm>
            <a:off x="4363559" y="3660033"/>
            <a:ext cx="1935658" cy="769441"/>
          </a:xfrm>
          <a:prstGeom prst="rect">
            <a:avLst/>
          </a:prstGeom>
          <a:ln>
            <a:solidFill>
              <a:srgbClr val="FF0000"/>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Рентгеновские</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телескопы</a:t>
            </a:r>
            <a:endParaRPr kumimoji="0" lang="ru-RU" sz="2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6" name="Прямоугольник 15"/>
          <p:cNvSpPr/>
          <p:nvPr/>
        </p:nvSpPr>
        <p:spPr>
          <a:xfrm>
            <a:off x="6368104" y="3654156"/>
            <a:ext cx="2738314" cy="430887"/>
          </a:xfrm>
          <a:prstGeom prst="rect">
            <a:avLst/>
          </a:prstGeom>
          <a:ln>
            <a:solidFill>
              <a:srgbClr val="FF000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Гамма-спектрометры</a:t>
            </a:r>
          </a:p>
        </p:txBody>
      </p:sp>
      <p:cxnSp>
        <p:nvCxnSpPr>
          <p:cNvPr id="18" name="Прямая со стрелкой 17"/>
          <p:cNvCxnSpPr>
            <a:stCxn id="7" idx="2"/>
            <a:endCxn id="15" idx="0"/>
          </p:cNvCxnSpPr>
          <p:nvPr/>
        </p:nvCxnSpPr>
        <p:spPr>
          <a:xfrm flipH="1">
            <a:off x="5331388" y="3060275"/>
            <a:ext cx="1180115" cy="5997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a:stCxn id="7" idx="2"/>
            <a:endCxn id="16" idx="0"/>
          </p:cNvCxnSpPr>
          <p:nvPr/>
        </p:nvCxnSpPr>
        <p:spPr>
          <a:xfrm>
            <a:off x="6511503" y="3060275"/>
            <a:ext cx="1225758" cy="59388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Рисунок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756" y="4565167"/>
            <a:ext cx="2673731" cy="1502637"/>
          </a:xfrm>
          <a:prstGeom prst="rect">
            <a:avLst/>
          </a:prstGeom>
        </p:spPr>
      </p:pic>
      <p:pic>
        <p:nvPicPr>
          <p:cNvPr id="22" name="Рисунок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0554" y="4602165"/>
            <a:ext cx="2196743" cy="1465640"/>
          </a:xfrm>
          <a:prstGeom prst="rect">
            <a:avLst/>
          </a:prstGeom>
        </p:spPr>
      </p:pic>
      <p:pic>
        <p:nvPicPr>
          <p:cNvPr id="23" name="Рисунок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9095" y="4602165"/>
            <a:ext cx="1950122" cy="1465639"/>
          </a:xfrm>
          <a:prstGeom prst="rect">
            <a:avLst/>
          </a:prstGeom>
        </p:spPr>
      </p:pic>
      <p:pic>
        <p:nvPicPr>
          <p:cNvPr id="24" name="Рисунок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40537" y="4196240"/>
            <a:ext cx="1949359" cy="1949359"/>
          </a:xfrm>
          <a:prstGeom prst="rect">
            <a:avLst/>
          </a:prstGeom>
        </p:spPr>
      </p:pic>
      <p:pic>
        <p:nvPicPr>
          <p:cNvPr id="1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915955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par>
                                <p:cTn id="37" presetID="2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arn(inVertical)">
                                      <p:cBhvr>
                                        <p:cTn id="49" dur="500"/>
                                        <p:tgtEl>
                                          <p:spTgt spid="1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inVertical)">
                                      <p:cBhvr>
                                        <p:cTn id="52" dur="500"/>
                                        <p:tgtEl>
                                          <p:spTgt spid="15"/>
                                        </p:tgtEl>
                                      </p:cBhvr>
                                    </p:animEffect>
                                  </p:childTnLst>
                                </p:cTn>
                              </p:par>
                              <p:par>
                                <p:cTn id="53" presetID="16" presetClass="entr" presetSubtype="21"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arn(inVertical)">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barn(inVertical)">
                                      <p:cBhvr>
                                        <p:cTn id="63" dur="500"/>
                                        <p:tgtEl>
                                          <p:spTgt spid="16"/>
                                        </p:tgtEl>
                                      </p:cBhvr>
                                    </p:animEffect>
                                  </p:childTnLst>
                                </p:cTn>
                              </p:par>
                              <p:par>
                                <p:cTn id="64" presetID="16" presetClass="entr" presetSubtype="21" fill="hold"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barn(inVertical)">
                                      <p:cBhvr>
                                        <p:cTn id="6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7" grpId="0"/>
      <p:bldP spid="12" grpId="0" animBg="1"/>
      <p:bldP spid="13" grpId="0" animBg="1"/>
      <p:bldP spid="15" grpId="0" animBg="1"/>
      <p:bldP spid="16" grpId="0" animBg="1"/>
    </p:bld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216078" y="0"/>
            <a:ext cx="4257897"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ПРИКЛАДНАЯ МЕХАНИКА</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3" name="Рисунок 2"/>
          <p:cNvPicPr>
            <a:picLocks noChangeAspect="1"/>
          </p:cNvPicPr>
          <p:nvPr/>
        </p:nvPicPr>
        <p:blipFill>
          <a:blip r:embed="rId3"/>
          <a:stretch>
            <a:fillRect/>
          </a:stretch>
        </p:blipFill>
        <p:spPr>
          <a:xfrm>
            <a:off x="130628" y="706890"/>
            <a:ext cx="4514850" cy="6010275"/>
          </a:xfrm>
          <a:prstGeom prst="rect">
            <a:avLst/>
          </a:prstGeom>
          <a:ln>
            <a:noFill/>
          </a:ln>
          <a:effectLst>
            <a:outerShdw blurRad="190500" algn="tl" rotWithShape="0">
              <a:srgbClr val="000000">
                <a:alpha val="70000"/>
              </a:srgbClr>
            </a:outerShdw>
          </a:effectLst>
        </p:spPr>
      </p:pic>
      <p:pic>
        <p:nvPicPr>
          <p:cNvPr id="4" name="Рисунок 3"/>
          <p:cNvPicPr>
            <a:picLocks noChangeAspect="1"/>
          </p:cNvPicPr>
          <p:nvPr/>
        </p:nvPicPr>
        <p:blipFill>
          <a:blip r:embed="rId4"/>
          <a:stretch>
            <a:fillRect/>
          </a:stretch>
        </p:blipFill>
        <p:spPr>
          <a:xfrm>
            <a:off x="4848225" y="706891"/>
            <a:ext cx="4067175" cy="1974970"/>
          </a:xfrm>
          <a:prstGeom prst="rect">
            <a:avLst/>
          </a:prstGeom>
          <a:ln>
            <a:noFill/>
          </a:ln>
          <a:effectLst>
            <a:outerShdw blurRad="190500" algn="tl" rotWithShape="0">
              <a:srgbClr val="000000">
                <a:alpha val="70000"/>
              </a:srgbClr>
            </a:outerShdw>
          </a:effectLst>
        </p:spPr>
      </p:pic>
      <p:pic>
        <p:nvPicPr>
          <p:cNvPr id="5" name="Рисунок 4"/>
          <p:cNvPicPr>
            <a:picLocks noChangeAspect="1"/>
          </p:cNvPicPr>
          <p:nvPr/>
        </p:nvPicPr>
        <p:blipFill>
          <a:blip r:embed="rId5"/>
          <a:stretch>
            <a:fillRect/>
          </a:stretch>
        </p:blipFill>
        <p:spPr>
          <a:xfrm>
            <a:off x="4848225" y="2913971"/>
            <a:ext cx="4067175" cy="1349604"/>
          </a:xfrm>
          <a:prstGeom prst="rect">
            <a:avLst/>
          </a:prstGeom>
          <a:ln>
            <a:noFill/>
          </a:ln>
          <a:effectLst>
            <a:outerShdw blurRad="190500" algn="tl" rotWithShape="0">
              <a:srgbClr val="000000">
                <a:alpha val="70000"/>
              </a:srgbClr>
            </a:outerShdw>
          </a:effectLst>
        </p:spPr>
      </p:pic>
      <p:pic>
        <p:nvPicPr>
          <p:cNvPr id="7" name="Рисунок 6"/>
          <p:cNvPicPr>
            <a:picLocks noChangeAspect="1"/>
          </p:cNvPicPr>
          <p:nvPr/>
        </p:nvPicPr>
        <p:blipFill>
          <a:blip r:embed="rId6"/>
          <a:stretch>
            <a:fillRect/>
          </a:stretch>
        </p:blipFill>
        <p:spPr>
          <a:xfrm>
            <a:off x="5192485" y="4415457"/>
            <a:ext cx="3378654" cy="21241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4874718"/>
      </p:ext>
    </p:extLst>
  </p:cSld>
  <p:clrMapOvr>
    <a:masterClrMapping/>
  </p:clrMapOvr>
  <p:transition spd="slow">
    <p:cover/>
  </p:transition>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216078" y="0"/>
            <a:ext cx="4257897"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ПРИКЛАДНАЯ МЕХАНИКА</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3" name="Рисунок 2"/>
          <p:cNvPicPr>
            <a:picLocks noChangeAspect="1"/>
          </p:cNvPicPr>
          <p:nvPr/>
        </p:nvPicPr>
        <p:blipFill>
          <a:blip r:embed="rId3"/>
          <a:stretch>
            <a:fillRect/>
          </a:stretch>
        </p:blipFill>
        <p:spPr>
          <a:xfrm>
            <a:off x="165326" y="666069"/>
            <a:ext cx="4524375" cy="6048375"/>
          </a:xfrm>
          <a:prstGeom prst="rect">
            <a:avLst/>
          </a:prstGeom>
          <a:ln>
            <a:noFill/>
          </a:ln>
          <a:effectLst>
            <a:outerShdw blurRad="292100" dist="139700" dir="2700000" algn="tl" rotWithShape="0">
              <a:srgbClr val="333333">
                <a:alpha val="65000"/>
              </a:srgbClr>
            </a:outerShdw>
          </a:effectLst>
        </p:spPr>
      </p:pic>
      <p:pic>
        <p:nvPicPr>
          <p:cNvPr id="4" name="Рисунок 3"/>
          <p:cNvPicPr>
            <a:picLocks noChangeAspect="1"/>
          </p:cNvPicPr>
          <p:nvPr/>
        </p:nvPicPr>
        <p:blipFill>
          <a:blip r:embed="rId4"/>
          <a:stretch>
            <a:fillRect/>
          </a:stretch>
        </p:blipFill>
        <p:spPr>
          <a:xfrm>
            <a:off x="4838700" y="666069"/>
            <a:ext cx="4087586" cy="2016663"/>
          </a:xfrm>
          <a:prstGeom prst="rect">
            <a:avLst/>
          </a:prstGeom>
          <a:ln>
            <a:noFill/>
          </a:ln>
          <a:effectLst>
            <a:outerShdw blurRad="190500" algn="tl" rotWithShape="0">
              <a:srgbClr val="000000">
                <a:alpha val="70000"/>
              </a:srgbClr>
            </a:outerShdw>
          </a:effectLst>
        </p:spPr>
      </p:pic>
      <p:pic>
        <p:nvPicPr>
          <p:cNvPr id="7" name="Рисунок 6"/>
          <p:cNvPicPr>
            <a:picLocks noChangeAspect="1"/>
          </p:cNvPicPr>
          <p:nvPr/>
        </p:nvPicPr>
        <p:blipFill>
          <a:blip r:embed="rId5"/>
          <a:stretch>
            <a:fillRect/>
          </a:stretch>
        </p:blipFill>
        <p:spPr>
          <a:xfrm>
            <a:off x="4838700" y="3135085"/>
            <a:ext cx="4087586" cy="284158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52017406"/>
      </p:ext>
    </p:extLst>
  </p:cSld>
  <p:clrMapOvr>
    <a:masterClrMapping/>
  </p:clrMapOvr>
  <p:transition spd="slow">
    <p:cover/>
  </p:transition>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216078" y="0"/>
            <a:ext cx="4257897"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ПРИКЛАДНАЯ МЕХАНИКА</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3" name="Рисунок 2"/>
          <p:cNvPicPr>
            <a:picLocks noChangeAspect="1"/>
          </p:cNvPicPr>
          <p:nvPr/>
        </p:nvPicPr>
        <p:blipFill>
          <a:blip r:embed="rId3"/>
          <a:stretch>
            <a:fillRect/>
          </a:stretch>
        </p:blipFill>
        <p:spPr>
          <a:xfrm>
            <a:off x="134711" y="706891"/>
            <a:ext cx="4324350" cy="6010275"/>
          </a:xfrm>
          <a:prstGeom prst="rect">
            <a:avLst/>
          </a:prstGeom>
          <a:ln>
            <a:noFill/>
          </a:ln>
          <a:effectLst>
            <a:outerShdw blurRad="190500" algn="tl" rotWithShape="0">
              <a:srgbClr val="000000">
                <a:alpha val="70000"/>
              </a:srgbClr>
            </a:outerShdw>
          </a:effectLst>
        </p:spPr>
      </p:pic>
      <p:pic>
        <p:nvPicPr>
          <p:cNvPr id="4" name="Рисунок 3"/>
          <p:cNvPicPr>
            <a:picLocks noChangeAspect="1"/>
          </p:cNvPicPr>
          <p:nvPr/>
        </p:nvPicPr>
        <p:blipFill>
          <a:blip r:embed="rId4"/>
          <a:stretch>
            <a:fillRect/>
          </a:stretch>
        </p:blipFill>
        <p:spPr>
          <a:xfrm>
            <a:off x="4567917" y="706891"/>
            <a:ext cx="4449072" cy="1600880"/>
          </a:xfrm>
          <a:prstGeom prst="rect">
            <a:avLst/>
          </a:prstGeom>
          <a:ln>
            <a:noFill/>
          </a:ln>
          <a:effectLst>
            <a:outerShdw blurRad="190500" algn="tl" rotWithShape="0">
              <a:srgbClr val="000000">
                <a:alpha val="70000"/>
              </a:srgbClr>
            </a:outerShdw>
          </a:effectLst>
        </p:spPr>
      </p:pic>
      <p:pic>
        <p:nvPicPr>
          <p:cNvPr id="5" name="Рисунок 4"/>
          <p:cNvPicPr>
            <a:picLocks noChangeAspect="1"/>
          </p:cNvPicPr>
          <p:nvPr/>
        </p:nvPicPr>
        <p:blipFill>
          <a:blip r:embed="rId5"/>
          <a:stretch>
            <a:fillRect/>
          </a:stretch>
        </p:blipFill>
        <p:spPr>
          <a:xfrm>
            <a:off x="4567917" y="2895939"/>
            <a:ext cx="4438650" cy="1619250"/>
          </a:xfrm>
          <a:prstGeom prst="rect">
            <a:avLst/>
          </a:prstGeom>
          <a:ln>
            <a:noFill/>
          </a:ln>
          <a:effectLst>
            <a:outerShdw blurRad="190500" algn="tl" rotWithShape="0">
              <a:srgbClr val="000000">
                <a:alpha val="70000"/>
              </a:srgbClr>
            </a:outerShdw>
          </a:effectLst>
        </p:spPr>
      </p:pic>
      <p:pic>
        <p:nvPicPr>
          <p:cNvPr id="7" name="Рисунок 6"/>
          <p:cNvPicPr>
            <a:picLocks noChangeAspect="1"/>
          </p:cNvPicPr>
          <p:nvPr/>
        </p:nvPicPr>
        <p:blipFill>
          <a:blip r:embed="rId6"/>
          <a:stretch>
            <a:fillRect/>
          </a:stretch>
        </p:blipFill>
        <p:spPr>
          <a:xfrm>
            <a:off x="4567917" y="5103358"/>
            <a:ext cx="4438650" cy="98312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960179"/>
      </p:ext>
    </p:extLst>
  </p:cSld>
  <p:clrMapOvr>
    <a:masterClrMapping/>
  </p:clrMapOvr>
  <p:transition spd="slow">
    <p:cover/>
  </p:transition>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378398" y="97972"/>
            <a:ext cx="4738798"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ПЛАНИРУЮТСЯ К ИЗДАНИЮ</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5" name="Рисунок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055" y="802489"/>
            <a:ext cx="2863831" cy="4015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2138" y="2826621"/>
            <a:ext cx="2928937" cy="3955803"/>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3341234" y="778313"/>
            <a:ext cx="420955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Авторский коллектив: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Ю.А.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Панебратцев</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В.В. Белага и др.</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3341234" y="1405886"/>
            <a:ext cx="446462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Основная профессия: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физик-ядерщик</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3341234" y="1754138"/>
            <a:ext cx="419640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Количество часов: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34 часа (1 ч/</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нед</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3341234" y="2153201"/>
            <a:ext cx="358450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Дата выхода: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апрель/май 2019</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195055" y="4804523"/>
            <a:ext cx="382316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Авторский коллектив: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С.Е. Муравьёв; Н.С.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Ольчек</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и др.</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195055" y="5432096"/>
            <a:ext cx="370460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Основная профессия: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инженер</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p:nvPr/>
        </p:nvSpPr>
        <p:spPr>
          <a:xfrm>
            <a:off x="195055" y="5780348"/>
            <a:ext cx="419640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Количество часов: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34 часа (1 ч/</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нед</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4" name="TextBox 13"/>
          <p:cNvSpPr txBox="1"/>
          <p:nvPr/>
        </p:nvSpPr>
        <p:spPr>
          <a:xfrm>
            <a:off x="195055" y="6179411"/>
            <a:ext cx="358450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Дата выхода: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апрель/май 2019</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88460069"/>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369" t="17920" r="20780" b="11255"/>
          <a:stretch/>
        </p:blipFill>
        <p:spPr bwMode="auto">
          <a:xfrm>
            <a:off x="3906636" y="1844823"/>
            <a:ext cx="4066991" cy="4201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6082" t="16511" r="20858" b="10555"/>
          <a:stretch/>
        </p:blipFill>
        <p:spPr bwMode="auto">
          <a:xfrm>
            <a:off x="395536" y="2165971"/>
            <a:ext cx="3528392" cy="387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Рисунок 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2608" y="188640"/>
            <a:ext cx="1656184" cy="23222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45971" y="188640"/>
            <a:ext cx="3575018" cy="646331"/>
          </a:xfrm>
          <a:prstGeom prst="rect">
            <a:avLst/>
          </a:prstGeom>
          <a:solidFill>
            <a:srgbClr val="002060"/>
          </a:solidFill>
          <a:ln>
            <a:solidFill>
              <a:srgbClr val="002060"/>
            </a:solidFill>
          </a:ln>
        </p:spPr>
        <p:txBody>
          <a:bodyPr wrap="none" rtlCol="0">
            <a:spAutoFit/>
          </a:bodyPr>
          <a:lstStyle/>
          <a:p>
            <a:r>
              <a:rPr lang="ru-RU" sz="3600" dirty="0" smtClean="0">
                <a:solidFill>
                  <a:prstClr val="white"/>
                </a:solidFill>
                <a:effectLst>
                  <a:outerShdw blurRad="38100" dist="38100" dir="2700000" algn="tl">
                    <a:srgbClr val="000000">
                      <a:alpha val="43137"/>
                    </a:srgbClr>
                  </a:outerShdw>
                </a:effectLst>
                <a:latin typeface="Impact" panose="020B0806030902050204" pitchFamily="34" charset="0"/>
              </a:rPr>
              <a:t>ЯДЕРНАЯ ФИЗИКА</a:t>
            </a:r>
            <a:endParaRPr lang="ru-RU" sz="3600" dirty="0">
              <a:solidFill>
                <a:prstClr val="white"/>
              </a:solidFill>
              <a:effectLst>
                <a:outerShdw blurRad="38100" dist="38100" dir="2700000" algn="tl">
                  <a:srgbClr val="000000">
                    <a:alpha val="43137"/>
                  </a:srgbClr>
                </a:outerShdw>
              </a:effectLst>
              <a:latin typeface="Impact" panose="020B0806030902050204" pitchFamily="34" charset="0"/>
            </a:endParaRPr>
          </a:p>
        </p:txBody>
      </p:sp>
    </p:spTree>
    <p:extLst>
      <p:ext uri="{BB962C8B-B14F-4D97-AF65-F5344CB8AC3E}">
        <p14:creationId xmlns:p14="http://schemas.microsoft.com/office/powerpoint/2010/main" val="3740742710"/>
      </p:ext>
    </p:extLst>
  </p:cSld>
  <p:clrMapOvr>
    <a:masterClrMapping/>
  </p:clrMapOvr>
  <p:transition spd="slow">
    <p:cover/>
  </p:transition>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Заголовок 1"/>
          <p:cNvSpPr txBox="1">
            <a:spLocks/>
          </p:cNvSpPr>
          <p:nvPr/>
        </p:nvSpPr>
        <p:spPr>
          <a:xfrm>
            <a:off x="467544" y="-27383"/>
            <a:ext cx="8229600" cy="194421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a:lstStyle>
          <a:p>
            <a:pPr>
              <a:defRPr/>
            </a:pPr>
            <a:r>
              <a:rPr lang="ru-RU" sz="2800" b="1" kern="0" smtClean="0">
                <a:solidFill>
                  <a:srgbClr val="0070C0"/>
                </a:solidFill>
              </a:rPr>
              <a:t>ИБР-2 (</a:t>
            </a:r>
            <a:r>
              <a:rPr lang="ru-RU" sz="2800" b="1" i="1" kern="0" smtClean="0">
                <a:solidFill>
                  <a:srgbClr val="0070C0"/>
                </a:solidFill>
              </a:rPr>
              <a:t>Импульсный Быстрый Реактор</a:t>
            </a:r>
            <a:r>
              <a:rPr lang="ru-RU" sz="2800" b="1" kern="0" smtClean="0">
                <a:solidFill>
                  <a:srgbClr val="0070C0"/>
                </a:solidFill>
              </a:rPr>
              <a:t>) — импульсный исследовательский пучковый реактор на быстрых нейтронах</a:t>
            </a:r>
            <a:endParaRPr lang="ru-RU" sz="2800" b="1" kern="0" dirty="0">
              <a:solidFill>
                <a:srgbClr val="0070C0"/>
              </a:solidFill>
            </a:endParaRPr>
          </a:p>
        </p:txBody>
      </p:sp>
      <p:sp>
        <p:nvSpPr>
          <p:cNvPr id="8" name="Текст 2"/>
          <p:cNvSpPr txBox="1">
            <a:spLocks/>
          </p:cNvSpPr>
          <p:nvPr/>
        </p:nvSpPr>
        <p:spPr>
          <a:xfrm>
            <a:off x="313184" y="1916833"/>
            <a:ext cx="4978896" cy="374441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a:lstStyle>
          <a:p>
            <a:pPr marL="0" indent="0">
              <a:buFont typeface="Arial"/>
              <a:buNone/>
              <a:defRPr/>
            </a:pPr>
            <a:r>
              <a:rPr lang="ru-RU" sz="2800" kern="0" smtClean="0">
                <a:latin typeface="Times New Roman" pitchFamily="18" charset="0"/>
                <a:cs typeface="Times New Roman" pitchFamily="18" charset="0"/>
              </a:rPr>
              <a:t>С помощью метода рассеяния нейтронов можно получать информацию о том, как устроено вещество на атомном и надатомном уровне, выяснить его свойства и структуру, причем это касается также биологических материалов</a:t>
            </a:r>
          </a:p>
          <a:p>
            <a:pPr marL="0" indent="0">
              <a:buFont typeface="Arial"/>
              <a:buNone/>
              <a:defRPr/>
            </a:pPr>
            <a:endParaRPr lang="ru-RU" kern="0" dirty="0"/>
          </a:p>
        </p:txBody>
      </p:sp>
      <p:pic>
        <p:nvPicPr>
          <p:cNvPr id="9" name="Picture 2">
            <a:hlinkClick r:id="rId3" action="ppaction://hlinkfile"/>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634" t="14972" r="3843" b="19823"/>
          <a:stretch/>
        </p:blipFill>
        <p:spPr bwMode="auto">
          <a:xfrm>
            <a:off x="5292080" y="2410652"/>
            <a:ext cx="3659737"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71660" t="26848" r="22594" b="52560"/>
          <a:stretch/>
        </p:blipFill>
        <p:spPr bwMode="auto">
          <a:xfrm>
            <a:off x="6930879" y="4365104"/>
            <a:ext cx="382137" cy="109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039012"/>
      </p:ext>
    </p:extLst>
  </p:cSld>
  <p:clrMapOvr>
    <a:masterClrMapping/>
  </p:clrMapOvr>
  <p:transition spd="slow">
    <p:cover/>
  </p:transition>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1204691" y="957807"/>
            <a:ext cx="6657975" cy="4914900"/>
          </a:xfrm>
          <a:prstGeom prst="rect">
            <a:avLst/>
          </a:prstGeom>
        </p:spPr>
      </p:pic>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12035" y="188366"/>
            <a:ext cx="5480988" cy="769441"/>
          </a:xfrm>
          <a:prstGeom prst="rect">
            <a:avLst/>
          </a:prstGeom>
          <a:noFill/>
        </p:spPr>
        <p:txBody>
          <a:bodyPr wrap="none" rtlCol="0">
            <a:prstTxWarp prst="textDeflate">
              <a:avLst/>
            </a:prstTxWarp>
            <a:spAutoFit/>
          </a:bodyPr>
          <a:lstStyle/>
          <a:p>
            <a:r>
              <a:rPr lang="ru-RU" sz="4400" dirty="0" smtClean="0">
                <a:solidFill>
                  <a:srgbClr val="FF0000"/>
                </a:solidFill>
                <a:effectLst>
                  <a:outerShdw blurRad="38100" dist="38100" dir="2700000" algn="tl">
                    <a:srgbClr val="000000">
                      <a:alpha val="43137"/>
                    </a:srgbClr>
                  </a:outerShdw>
                </a:effectLst>
                <a:latin typeface="Impact" panose="020B0806030902050204" pitchFamily="34" charset="0"/>
              </a:rPr>
              <a:t>Больше информации</a:t>
            </a:r>
            <a:endParaRPr lang="ru-RU" sz="4400" dirty="0">
              <a:solidFill>
                <a:srgbClr val="FF0000"/>
              </a:solidFill>
              <a:effectLst>
                <a:outerShdw blurRad="38100" dist="38100" dir="2700000" algn="tl">
                  <a:srgbClr val="000000">
                    <a:alpha val="43137"/>
                  </a:srgbClr>
                </a:outerShdw>
              </a:effectLst>
              <a:latin typeface="Impact" panose="020B0806030902050204" pitchFamily="34" charset="0"/>
            </a:endParaRPr>
          </a:p>
        </p:txBody>
      </p:sp>
      <p:sp>
        <p:nvSpPr>
          <p:cNvPr id="4" name="Прямоугольник 3"/>
          <p:cNvSpPr/>
          <p:nvPr/>
        </p:nvSpPr>
        <p:spPr>
          <a:xfrm>
            <a:off x="79927" y="5124176"/>
            <a:ext cx="8521148" cy="1631216"/>
          </a:xfrm>
          <a:prstGeom prst="rect">
            <a:avLst/>
          </a:prstGeom>
        </p:spPr>
        <p:txBody>
          <a:bodyPr wrap="square">
            <a:spAutoFit/>
          </a:bodyPr>
          <a:lstStyle/>
          <a:p>
            <a:pPr algn="ctr"/>
            <a:r>
              <a:rPr lang="ru-RU" sz="3200" dirty="0" err="1">
                <a:solidFill>
                  <a:srgbClr val="FF0000"/>
                </a:solidFill>
                <a:effectLst>
                  <a:outerShdw blurRad="38100" dist="38100" dir="2700000" algn="tl">
                    <a:srgbClr val="000000">
                      <a:alpha val="43137"/>
                    </a:srgbClr>
                  </a:outerShdw>
                </a:effectLst>
                <a:latin typeface="Impact" panose="020B0806030902050204" pitchFamily="34" charset="0"/>
              </a:rPr>
              <a:t>Промокод</a:t>
            </a:r>
            <a:endParaRPr lang="ru-RU" sz="3200" dirty="0">
              <a:solidFill>
                <a:srgbClr val="FF0000"/>
              </a:solidFill>
              <a:effectLst>
                <a:outerShdw blurRad="38100" dist="38100" dir="2700000" algn="tl">
                  <a:srgbClr val="000000">
                    <a:alpha val="43137"/>
                  </a:srgbClr>
                </a:outerShdw>
              </a:effectLst>
              <a:latin typeface="Impact" panose="020B0806030902050204" pitchFamily="34" charset="0"/>
            </a:endParaRPr>
          </a:p>
          <a:p>
            <a:pPr algn="ctr"/>
            <a:r>
              <a:rPr lang="ru-RU" sz="3200" b="1" dirty="0">
                <a:solidFill>
                  <a:srgbClr val="C00000"/>
                </a:solidFill>
                <a:latin typeface="Calibri" panose="020F0502020204030204" pitchFamily="34" charset="0"/>
              </a:rPr>
              <a:t>seminar2019</a:t>
            </a:r>
            <a:endParaRPr lang="ru-RU" dirty="0">
              <a:solidFill>
                <a:srgbClr val="212121"/>
              </a:solidFill>
              <a:latin typeface="Calibri" panose="020F0502020204030204" pitchFamily="34" charset="0"/>
            </a:endParaRPr>
          </a:p>
          <a:p>
            <a:pPr algn="ctr"/>
            <a:r>
              <a:rPr lang="ru-RU" b="1" dirty="0">
                <a:solidFill>
                  <a:srgbClr val="2121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Скидка 5% на неограниченное число покупок в интернет-магазине shop.prosv.ru до 31 декабря 2019 г.</a:t>
            </a:r>
            <a:endParaRPr lang="ru-RU" b="1" i="0" dirty="0">
              <a:solidFill>
                <a:srgbClr val="2121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8205653"/>
      </p:ext>
    </p:extLst>
  </p:cSld>
  <p:clrMapOvr>
    <a:masterClrMapping/>
  </p:clrMapOvr>
  <p:transition spd="slow">
    <p:cover/>
  </p:transition>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81943" y="0"/>
            <a:ext cx="492795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4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ПОЛЕЗНЫЕ ССЫЛКИ:</a:t>
            </a:r>
            <a:endParaRPr kumimoji="0" lang="ru-RU" sz="44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4" name="TextBox 3"/>
          <p:cNvSpPr txBox="1"/>
          <p:nvPr/>
        </p:nvSpPr>
        <p:spPr>
          <a:xfrm>
            <a:off x="228600" y="769441"/>
            <a:ext cx="504279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Конструкторы уроков к УМК «Сферы»</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500743" y="1077217"/>
            <a:ext cx="533453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7 класс </a:t>
            </a: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3"/>
              </a:rPr>
              <a:t>http://spheres.prosv.ru/physics/about/199/2359</a:t>
            </a:r>
            <a:r>
              <a:rPr kumimoji="0" lang="en-US"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3"/>
              </a:rPr>
              <a:t>/</a:t>
            </a:r>
            <a:endPar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8 класс </a:t>
            </a: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4"/>
              </a:rPr>
              <a:t>http://spheres.prosv.ru/physics/about/200/2360</a:t>
            </a:r>
            <a:r>
              <a:rPr kumimoji="0" lang="en-US"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4"/>
              </a:rPr>
              <a:t>/</a:t>
            </a:r>
            <a:endPar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9 класс </a:t>
            </a: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5"/>
              </a:rPr>
              <a:t>http://spheres.prosv.ru/physics/about/201/2361</a:t>
            </a:r>
            <a:r>
              <a:rPr kumimoji="0" lang="en-US"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5"/>
              </a:rPr>
              <a:t>/</a:t>
            </a:r>
            <a:endPar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228600" y="1908213"/>
            <a:ext cx="55590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a:t>
            </a: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Электронные приложения к УМК «Сферы»</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8" name="TextBox 17"/>
          <p:cNvSpPr txBox="1"/>
          <p:nvPr/>
        </p:nvSpPr>
        <p:spPr>
          <a:xfrm>
            <a:off x="500743" y="2215989"/>
            <a:ext cx="5392245"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7 класс  </a:t>
            </a: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6"/>
              </a:rPr>
              <a:t>http://spheres.prosv.ru/physics/about/199/2205</a:t>
            </a:r>
            <a:r>
              <a:rPr kumimoji="0" lang="en-US"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6"/>
              </a:rPr>
              <a:t>/</a:t>
            </a:r>
            <a:endPar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8 класс </a:t>
            </a: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7"/>
              </a:rPr>
              <a:t>http://spheres.prosv.ru/physics/about/200/2236</a:t>
            </a:r>
            <a:r>
              <a:rPr kumimoji="0" lang="en-US"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7"/>
              </a:rPr>
              <a:t>/</a:t>
            </a:r>
            <a:endPar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9 класс </a:t>
            </a:r>
            <a:r>
              <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8"/>
              </a:rPr>
              <a:t>http://spheres.prosv.ru/physics/about/201/2280</a:t>
            </a:r>
            <a:r>
              <a:rPr kumimoji="0" lang="en-US"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8"/>
              </a:rPr>
              <a:t>/</a:t>
            </a: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9" name="TextBox 18"/>
          <p:cNvSpPr txBox="1"/>
          <p:nvPr/>
        </p:nvSpPr>
        <p:spPr>
          <a:xfrm>
            <a:off x="228600" y="3126637"/>
            <a:ext cx="630454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 Ссылки на ресурсы издательства «Просвещение» </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20" name="TextBox 19"/>
          <p:cNvSpPr txBox="1"/>
          <p:nvPr/>
        </p:nvSpPr>
        <p:spPr>
          <a:xfrm>
            <a:off x="500743" y="3514065"/>
            <a:ext cx="4531049"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Основной сайт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9"/>
              </a:rPr>
              <a:t>https://www.prosv.ru</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hlinkClick r:id="rId9"/>
              </a:rPr>
              <a:t>/</a:t>
            </a:r>
            <a:endParaRPr kumimoji="0" lang="ru-RU"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Интернет-магазин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10"/>
              </a:rPr>
              <a:t>https://shop.prosv.ru</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hlinkClick r:id="rId10"/>
              </a:rPr>
              <a:t>/</a:t>
            </a:r>
            <a:endParaRPr kumimoji="0" lang="ru-RU"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Сайт центра «Сферы»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11"/>
              </a:rPr>
              <a:t>http://spheres.prosv.ru</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hlinkClick r:id="rId11"/>
              </a:rPr>
              <a:t>/</a:t>
            </a:r>
            <a:endParaRPr kumimoji="0" lang="ru-RU"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TextBox 22"/>
          <p:cNvSpPr txBox="1"/>
          <p:nvPr/>
        </p:nvSpPr>
        <p:spPr>
          <a:xfrm>
            <a:off x="228600" y="4387451"/>
            <a:ext cx="871945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4. </a:t>
            </a:r>
            <a:r>
              <a:rPr kumimoji="0" lang="ru-RU" sz="2000" b="1"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Вебинары</a:t>
            </a: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по физике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12"/>
              </a:rPr>
              <a:t>https://</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hlinkClick r:id="rId12"/>
              </a:rPr>
              <a:t>www.prosv.ru/webinars/subject/physics.html</a:t>
            </a:r>
            <a:endParaRPr kumimoji="0" lang="ru-RU"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5. </a:t>
            </a:r>
            <a:r>
              <a:rPr kumimoji="0" lang="ru-RU" sz="2000" b="1"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Вебинары</a:t>
            </a: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по астрономии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13"/>
              </a:rPr>
              <a:t>https://</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hlinkClick r:id="rId13"/>
              </a:rPr>
              <a:t>www.prosv.ru/webinars/subject/astronomy.html</a:t>
            </a:r>
            <a:endParaRPr kumimoji="0" lang="ru-RU"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p:cNvSpPr txBox="1"/>
          <p:nvPr/>
        </p:nvSpPr>
        <p:spPr>
          <a:xfrm>
            <a:off x="228600" y="5310780"/>
            <a:ext cx="248318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6. «Солнце онлайн»</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5" name="Прямоугольник 4"/>
          <p:cNvSpPr/>
          <p:nvPr/>
        </p:nvSpPr>
        <p:spPr>
          <a:xfrm>
            <a:off x="274530" y="5575098"/>
            <a:ext cx="584467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14"/>
              </a:rPr>
              <a:t>https://sohowww.nascom.nasa.gov/data/realtime</a:t>
            </a:r>
            <a:r>
              <a:rPr kumimoji="0" lang="en-US"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14"/>
              </a:rPr>
              <a:t>/</a:t>
            </a:r>
            <a:endPar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15"/>
              </a:rPr>
              <a:t>https://sdo.gsfc.nasa.gov/data</a:t>
            </a:r>
            <a:r>
              <a:rPr kumimoji="0" lang="en-US"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15"/>
              </a:rPr>
              <a:t>/</a:t>
            </a:r>
            <a:endPar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10858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996470"/>
            <a:ext cx="6030686" cy="197746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smtClean="0">
                <a:ln>
                  <a:noFill/>
                </a:ln>
                <a:solidFill>
                  <a:srgbClr val="1F497D"/>
                </a:solidFill>
                <a:effectLst/>
                <a:uLnTx/>
                <a:uFillTx/>
                <a:latin typeface="Times New Roman" panose="02020603050405020304" pitchFamily="18" charset="0"/>
                <a:ea typeface="+mn-ea"/>
                <a:cs typeface="Times New Roman" panose="02020603050405020304" pitchFamily="18" charset="0"/>
              </a:rPr>
              <a:t>ГК «</a:t>
            </a:r>
            <a:r>
              <a:rPr kumimoji="0" lang="ru-RU" sz="14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ПРОСВЕЩЕНИЕ» </a:t>
            </a:r>
            <a:br>
              <a:rPr kumimoji="0" lang="ru-RU" sz="14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br>
            <a:r>
              <a:rPr kumimoji="0" lang="ru-RU" sz="14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АДРЕС: 127473, Москва, ул. </a:t>
            </a:r>
            <a:r>
              <a:rPr kumimoji="0" lang="ru-RU" sz="14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Краснопролетарская</a:t>
            </a:r>
            <a:r>
              <a:rPr kumimoji="0" lang="ru-RU" sz="14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д.16, стр.3, подъезд 8, бизнес-центр «Новослободский</a:t>
            </a:r>
            <a:r>
              <a:rPr kumimoji="0" lang="ru-RU" sz="1400" b="1" i="0" u="none" strike="noStrike" kern="1200" cap="none" spc="0" normalizeH="0" baseline="0" noProof="0" dirty="0" smtClean="0">
                <a:ln>
                  <a:noFill/>
                </a:ln>
                <a:solidFill>
                  <a:srgbClr val="1F497D"/>
                </a:solidFill>
                <a:effectLst/>
                <a:uLnTx/>
                <a:uFillTx/>
                <a:latin typeface="Times New Roman" panose="02020603050405020304" pitchFamily="18" charset="0"/>
                <a:ea typeface="+mn-ea"/>
                <a:cs typeface="Times New Roman" panose="02020603050405020304" pitchFamily="18" charset="0"/>
              </a:rPr>
              <a: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smtClean="0">
                <a:ln>
                  <a:noFill/>
                </a:ln>
                <a:solidFill>
                  <a:srgbClr val="1F497D"/>
                </a:solidFill>
                <a:effectLst/>
                <a:uLnTx/>
                <a:uFillTx/>
                <a:latin typeface="Times New Roman" panose="02020603050405020304" pitchFamily="18" charset="0"/>
                <a:ea typeface="+mn-ea"/>
                <a:cs typeface="Times New Roman" panose="02020603050405020304" pitchFamily="18" charset="0"/>
              </a:rPr>
              <a:t>ТЕЛЕФОН</a:t>
            </a:r>
            <a:r>
              <a:rPr kumimoji="0" lang="ru-RU" sz="14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(495) 789-30-40</a:t>
            </a:r>
            <a:br>
              <a:rPr kumimoji="0" lang="ru-RU" sz="14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br>
            <a:r>
              <a:rPr kumimoji="0" lang="ru-RU" sz="14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ФАКС: (495) 789-30-41</a:t>
            </a:r>
            <a:br>
              <a:rPr kumimoji="0" lang="ru-RU" sz="14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br>
            <a:r>
              <a:rPr kumimoji="0" lang="ru-RU" sz="14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E-</a:t>
            </a:r>
            <a:r>
              <a:rPr kumimoji="0" lang="en-US" sz="14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MAIL</a:t>
            </a:r>
            <a:r>
              <a:rPr kumimoji="0" lang="ru-RU" sz="14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ru-RU" sz="1400" b="0"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hlinkClick r:id="rId2"/>
              </a:rPr>
              <a:t>prosv@prosv.ru</a:t>
            </a:r>
            <a:endParaRPr kumimoji="0" lang="en-US" sz="1400" b="0"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САЙТ: </a:t>
            </a:r>
            <a:r>
              <a:rPr kumimoji="0" lang="en-US" sz="1400" b="0"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hlinkClick r:id="rId3"/>
              </a:rPr>
              <a:t>http://www.prosv.ru</a:t>
            </a:r>
            <a:r>
              <a:rPr kumimoji="0" lang="en-US" sz="1400" b="0"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hlinkClick r:id="rId4"/>
              </a:rPr>
              <a:t>http://www.spheres.ru/</a:t>
            </a:r>
            <a:endParaRPr kumimoji="0" lang="en-US" sz="1400" b="0"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endParaRPr>
          </a:p>
        </p:txBody>
      </p:sp>
      <p:sp>
        <p:nvSpPr>
          <p:cNvPr id="4" name="Прямоугольник 3"/>
          <p:cNvSpPr/>
          <p:nvPr/>
        </p:nvSpPr>
        <p:spPr>
          <a:xfrm>
            <a:off x="1997764" y="3049150"/>
            <a:ext cx="5437801" cy="1200330"/>
          </a:xfrm>
          <a:prstGeom prst="rect">
            <a:avLst/>
          </a:prstGeom>
        </p:spPr>
        <p:txBody>
          <a:bodyPr wrap="square">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СПАСИБО  ЗА ВНИМАНИЕ!</a:t>
            </a:r>
          </a:p>
        </p:txBody>
      </p:sp>
      <p:sp>
        <p:nvSpPr>
          <p:cNvPr id="5" name="Прямоугольник 4"/>
          <p:cNvSpPr/>
          <p:nvPr/>
        </p:nvSpPr>
        <p:spPr>
          <a:xfrm>
            <a:off x="5307986" y="4850350"/>
            <a:ext cx="3683726" cy="1177245"/>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ТЕЛЕФОН: 8(495)789-30-40 доб.41-03</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What’s up, Telegram: </a:t>
            </a:r>
            <a:r>
              <a:rPr kumimoji="0" lang="ru-RU" sz="16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8 (963)</a:t>
            </a:r>
            <a:r>
              <a:rPr kumimoji="0" lang="en-US" sz="16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ru-RU" sz="16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976-10-01  </a:t>
            </a:r>
            <a:br>
              <a:rPr kumimoji="0" lang="ru-RU" sz="16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br>
            <a:r>
              <a:rPr kumimoji="0" lang="en-US" sz="16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E-MAIL  OLitvinov@prosv.ru   </a:t>
            </a:r>
          </a:p>
          <a:p>
            <a:pPr marL="0" marR="0" lvl="0" indent="0" algn="r" defTabSz="6858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endParaRPr>
          </a:p>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ru-RU" sz="1050" b="0"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endParaRPr>
          </a:p>
        </p:txBody>
      </p:sp>
      <p:sp>
        <p:nvSpPr>
          <p:cNvPr id="7" name="Прямоугольник 6"/>
          <p:cNvSpPr/>
          <p:nvPr/>
        </p:nvSpPr>
        <p:spPr>
          <a:xfrm>
            <a:off x="0" y="0"/>
            <a:ext cx="9172074" cy="957291"/>
          </a:xfrm>
          <a:prstGeom prst="rect">
            <a:avLst/>
          </a:prstGeom>
          <a:pattFill prst="dkUpDiag">
            <a:fgClr>
              <a:srgbClr val="DBE3E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60089" tIns="30045" rIns="60089" bIns="30045"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C:\Users\MDorkina\Desktop\prosv.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1122" y="39179"/>
            <a:ext cx="1109829" cy="96812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Группа 8"/>
          <p:cNvGrpSpPr/>
          <p:nvPr/>
        </p:nvGrpSpPr>
        <p:grpSpPr>
          <a:xfrm>
            <a:off x="0" y="6341339"/>
            <a:ext cx="9144000" cy="484465"/>
            <a:chOff x="0" y="6341339"/>
            <a:chExt cx="9144000" cy="484465"/>
          </a:xfrm>
        </p:grpSpPr>
        <p:pic>
          <p:nvPicPr>
            <p:cNvPr id="10" name="image1.png"/>
            <p:cNvPicPr>
              <a:picLocks noChangeAspect="1"/>
            </p:cNvPicPr>
            <p:nvPr/>
          </p:nvPicPr>
          <p:blipFill>
            <a:blip r:embed="rId6" cstate="print">
              <a:extLst/>
            </a:blip>
            <a:stretch>
              <a:fillRect/>
            </a:stretch>
          </p:blipFill>
          <p:spPr>
            <a:xfrm>
              <a:off x="0" y="6341339"/>
              <a:ext cx="9144000" cy="484465"/>
            </a:xfrm>
            <a:prstGeom prst="rect">
              <a:avLst/>
            </a:prstGeom>
            <a:solidFill>
              <a:schemeClr val="bg1"/>
            </a:solidFill>
            <a:ln w="12700">
              <a:miter lim="400000"/>
            </a:ln>
          </p:spPr>
        </p:pic>
        <p:pic>
          <p:nvPicPr>
            <p:cNvPr id="11" name="image2.png"/>
            <p:cNvPicPr>
              <a:picLocks noChangeAspect="1"/>
            </p:cNvPicPr>
            <p:nvPr/>
          </p:nvPicPr>
          <p:blipFill>
            <a:blip r:embed="rId7" cstate="print">
              <a:extLst/>
            </a:blip>
            <a:stretch>
              <a:fillRect/>
            </a:stretch>
          </p:blipFill>
          <p:spPr>
            <a:xfrm>
              <a:off x="8330239" y="6417658"/>
              <a:ext cx="508962" cy="408146"/>
            </a:xfrm>
            <a:prstGeom prst="rect">
              <a:avLst/>
            </a:prstGeom>
            <a:ln w="12700">
              <a:miter lim="400000"/>
            </a:ln>
          </p:spPr>
        </p:pic>
      </p:grpSp>
    </p:spTree>
    <p:extLst>
      <p:ext uri="{BB962C8B-B14F-4D97-AF65-F5344CB8AC3E}">
        <p14:creationId xmlns:p14="http://schemas.microsoft.com/office/powerpoint/2010/main" val="3133877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850571" y="97972"/>
            <a:ext cx="5424883" cy="707886"/>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rPr>
              <a:t>ОПТИЧЕСКИЕ ТЕЛЕСКОПЫ</a:t>
            </a:r>
            <a:endParaRPr kumimoji="0" lang="ru-RU"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endParaRPr>
          </a:p>
        </p:txBody>
      </p:sp>
      <p:sp>
        <p:nvSpPr>
          <p:cNvPr id="5" name="TextBox 4"/>
          <p:cNvSpPr txBox="1"/>
          <p:nvPr/>
        </p:nvSpPr>
        <p:spPr>
          <a:xfrm>
            <a:off x="1670489" y="925830"/>
            <a:ext cx="5785045" cy="461665"/>
          </a:xfrm>
          <a:prstGeom prst="rect">
            <a:avLst/>
          </a:prstGeom>
          <a:solidFill>
            <a:srgbClr val="0070C0"/>
          </a:solidFill>
          <a:ln>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ТИПЫ ОПТИЧЕСКИХ ТЕЛЕСКОПОВ</a:t>
            </a:r>
            <a:endParaRPr kumimoji="0" lang="ru-RU"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cxnSp>
        <p:nvCxnSpPr>
          <p:cNvPr id="7" name="Прямая со стрелкой 6"/>
          <p:cNvCxnSpPr/>
          <p:nvPr/>
        </p:nvCxnSpPr>
        <p:spPr>
          <a:xfrm>
            <a:off x="1850571" y="1387495"/>
            <a:ext cx="0" cy="89850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a:endCxn id="11" idx="0"/>
          </p:cNvCxnSpPr>
          <p:nvPr/>
        </p:nvCxnSpPr>
        <p:spPr>
          <a:xfrm>
            <a:off x="4577162" y="1387822"/>
            <a:ext cx="0" cy="90993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p:nvPr/>
        </p:nvCxnSpPr>
        <p:spPr>
          <a:xfrm>
            <a:off x="7266745" y="1399252"/>
            <a:ext cx="0" cy="89850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69116" y="2297757"/>
            <a:ext cx="1962910" cy="830997"/>
          </a:xfrm>
          <a:prstGeom prst="rect">
            <a:avLst/>
          </a:prstGeom>
          <a:solidFill>
            <a:srgbClr val="7030A0"/>
          </a:solidFill>
          <a:ln>
            <a:solidFill>
              <a:srgbClr val="7030A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Линзовые</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(рефракторы)</a:t>
            </a:r>
            <a:endParaRPr kumimoji="0" lang="ru-RU"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3599554" y="2297756"/>
            <a:ext cx="1955215" cy="830997"/>
          </a:xfrm>
          <a:prstGeom prst="rect">
            <a:avLst/>
          </a:prstGeom>
          <a:solidFill>
            <a:srgbClr val="7030A0"/>
          </a:solidFill>
          <a:ln>
            <a:solidFill>
              <a:srgbClr val="7030A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Зеркальные</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(рефлекторы)</a:t>
            </a:r>
            <a:endParaRPr kumimoji="0" lang="ru-RU"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6452452" y="2297756"/>
            <a:ext cx="1628586" cy="830997"/>
          </a:xfrm>
          <a:prstGeom prst="rect">
            <a:avLst/>
          </a:prstGeom>
          <a:solidFill>
            <a:srgbClr val="7030A0"/>
          </a:solidFill>
          <a:ln>
            <a:solidFill>
              <a:srgbClr val="7030A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Зеркально-</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-линзовые</a:t>
            </a:r>
            <a:endParaRPr kumimoji="0" lang="ru-RU"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136" y="3531870"/>
            <a:ext cx="2820706" cy="2699416"/>
          </a:xfrm>
          <a:prstGeom prst="rect">
            <a:avLst/>
          </a:prstGeom>
        </p:spPr>
      </p:pic>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6199" y="3437363"/>
            <a:ext cx="2181923" cy="2551957"/>
          </a:xfrm>
          <a:prstGeom prst="rect">
            <a:avLst/>
          </a:prstGeom>
        </p:spPr>
      </p:pic>
      <p:pic>
        <p:nvPicPr>
          <p:cNvPr id="17" name="Рисунок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00752" y="3639916"/>
            <a:ext cx="2349404" cy="2349404"/>
          </a:xfrm>
          <a:prstGeom prst="rect">
            <a:avLst/>
          </a:prstGeom>
        </p:spPr>
      </p:pic>
    </p:spTree>
    <p:extLst>
      <p:ext uri="{BB962C8B-B14F-4D97-AF65-F5344CB8AC3E}">
        <p14:creationId xmlns:p14="http://schemas.microsoft.com/office/powerpoint/2010/main" val="16739586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166110" y="114300"/>
            <a:ext cx="2388795" cy="646331"/>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РЕФРАКТОР</a:t>
            </a:r>
            <a:endParaRPr kumimoji="0" lang="ru-RU"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4" name="Прямоугольник 3"/>
          <p:cNvSpPr/>
          <p:nvPr/>
        </p:nvSpPr>
        <p:spPr>
          <a:xfrm>
            <a:off x="308610" y="760631"/>
            <a:ext cx="883539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Рефрактор</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оптический телескоп, в котором для собирания света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используется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система линз, называемая объективом. Работа таких телескопов обусловлена явлением рефракции (преломления).</a:t>
            </a:r>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901" y="1776294"/>
            <a:ext cx="7328807" cy="2585705"/>
          </a:xfrm>
          <a:prstGeom prst="rect">
            <a:avLst/>
          </a:prstGeom>
        </p:spPr>
      </p:pic>
      <p:sp>
        <p:nvSpPr>
          <p:cNvPr id="8" name="Прямоугольник 7"/>
          <p:cNvSpPr/>
          <p:nvPr/>
        </p:nvSpPr>
        <p:spPr>
          <a:xfrm>
            <a:off x="308609" y="4205293"/>
            <a:ext cx="619016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Телескоп-рефрактор содержит два основных узла:</a:t>
            </a:r>
          </a:p>
        </p:txBody>
      </p:sp>
      <p:sp>
        <p:nvSpPr>
          <p:cNvPr id="9" name="TextBox 8"/>
          <p:cNvSpPr txBox="1"/>
          <p:nvPr/>
        </p:nvSpPr>
        <p:spPr>
          <a:xfrm>
            <a:off x="308609" y="4605403"/>
            <a:ext cx="8471908" cy="132343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Линзовый объектив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Объектив создаёт действительное уменьшенное обратное изображение бесконечно удалённого предмета в фокальной плоскости.</a:t>
            </a:r>
            <a:endPar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Окуляр</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568570" y="5972191"/>
            <a:ext cx="791921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ОСНОВНАЯ ПРОБЛЕМА РЕФРАКТОРОВ – АББЕРАЦИЯ ЛИНЗ</a:t>
            </a:r>
            <a:endParaRPr kumimoji="0" lang="ru-RU"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391383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166110" y="114300"/>
            <a:ext cx="2388795" cy="646331"/>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РЕФРАКТОР</a:t>
            </a:r>
            <a:endParaRPr kumimoji="0" lang="ru-RU"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4" name="Прямоугольник 3"/>
          <p:cNvSpPr/>
          <p:nvPr/>
        </p:nvSpPr>
        <p:spPr>
          <a:xfrm>
            <a:off x="308610" y="760631"/>
            <a:ext cx="883539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Рефрактор</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оптический телескоп, в котором для собирания света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используется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система линз, называемая объективом. Работа таких телескопов обусловлена явлением рефракции (преломления).</a:t>
            </a: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609" y="1776294"/>
            <a:ext cx="2097133" cy="3057755"/>
          </a:xfrm>
          <a:prstGeom prst="rect">
            <a:avLst/>
          </a:prstGeom>
        </p:spPr>
      </p:pic>
      <p:sp>
        <p:nvSpPr>
          <p:cNvPr id="6" name="TextBox 5"/>
          <p:cNvSpPr txBox="1"/>
          <p:nvPr/>
        </p:nvSpPr>
        <p:spPr>
          <a:xfrm>
            <a:off x="308608" y="4834049"/>
            <a:ext cx="2097134" cy="369332"/>
          </a:xfrm>
          <a:prstGeom prst="rect">
            <a:avLst/>
          </a:prstGeom>
          <a:solidFill>
            <a:srgbClr val="002060"/>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Телескоп Галилея</a:t>
            </a:r>
            <a:endPar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2481943" y="1776294"/>
            <a:ext cx="54244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1609 году сконструирован первый рефрактор.</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2481943" y="2176404"/>
            <a:ext cx="632230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Телескоп Галилея имел следующие характеристики:</a:t>
            </a:r>
            <a:endParaRPr kumimoji="0" lang="ru-RU" sz="20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2481943" y="2576514"/>
            <a:ext cx="6709337" cy="1015663"/>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апертура* 4 см (у второго телескопа 4,5 см)</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фокусное расстояние 50 см ( у второго телескопа 120 см)</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увеличение 3</a:t>
            </a:r>
            <a:r>
              <a:rPr kumimoji="0" lang="en-US" sz="2000" b="0" i="0" u="none" strike="noStrike" kern="1200" cap="none" spc="0" normalizeH="0" baseline="3000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x</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 второго телескопа 34</a:t>
            </a:r>
            <a:r>
              <a:rPr kumimoji="0" lang="ru-RU" sz="2000" b="0" i="0" u="none" strike="noStrike" kern="1200" cap="none" spc="0" normalizeH="0" baseline="3000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х</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1" name="Прямоугольник 10"/>
          <p:cNvSpPr/>
          <p:nvPr/>
        </p:nvSpPr>
        <p:spPr>
          <a:xfrm>
            <a:off x="156207" y="5849712"/>
            <a:ext cx="8835393" cy="923330"/>
          </a:xfrm>
          <a:prstGeom prst="rect">
            <a:avLst/>
          </a:prstGeom>
          <a:solidFill>
            <a:srgbClr val="FFFF00"/>
          </a:solidFill>
          <a:ln>
            <a:solidFill>
              <a:srgbClr val="FFFF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*Апертура</a:t>
            </a:r>
            <a:r>
              <a:rPr kumimoji="0" lang="ru-RU"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(лат. </a:t>
            </a:r>
            <a:r>
              <a:rPr kumimoji="0" lang="ru-RU" sz="1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apertura</a:t>
            </a:r>
            <a:r>
              <a:rPr kumimoji="0" lang="ru-RU"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 отверстие) в оптике — характеристика оптического прибора, описывающая его способность собирать свет и </a:t>
            </a:r>
            <a:r>
              <a:rPr kumimoji="0" lang="ru-RU" sz="1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противостоять дифракционному размытию </a:t>
            </a:r>
            <a:r>
              <a:rPr kumimoji="0" lang="ru-RU"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деталей изображения.</a:t>
            </a:r>
          </a:p>
        </p:txBody>
      </p:sp>
      <p:sp>
        <p:nvSpPr>
          <p:cNvPr id="12" name="TextBox 11"/>
          <p:cNvSpPr txBox="1"/>
          <p:nvPr/>
        </p:nvSpPr>
        <p:spPr>
          <a:xfrm>
            <a:off x="2481943" y="3523120"/>
            <a:ext cx="6801927" cy="224676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 помощью Телескопов Галилею удалось обнаружить:</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4 спутника Юпитера;</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фазы Венеры;</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пятна на Солнце;</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оры на Луне;</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наличие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 Сатурна "придатков" с двух противоположных </a:t>
            </a:r>
            <a:endPar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сторон.</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986033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166110" y="114300"/>
            <a:ext cx="2388795" cy="646331"/>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РЕФРАКТОР</a:t>
            </a:r>
            <a:endParaRPr kumimoji="0" lang="ru-RU"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4" name="Прямоугольник 3"/>
          <p:cNvSpPr/>
          <p:nvPr/>
        </p:nvSpPr>
        <p:spPr>
          <a:xfrm>
            <a:off x="308610" y="760631"/>
            <a:ext cx="883539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Рефрактор</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оптический телескоп, в котором для собирания света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используется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система линз, называемая объективом. Работа таких телескопов обусловлена явлением рефракции (преломления).</a:t>
            </a: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609" y="1776294"/>
            <a:ext cx="2097133" cy="3057755"/>
          </a:xfrm>
          <a:prstGeom prst="rect">
            <a:avLst/>
          </a:prstGeom>
        </p:spPr>
      </p:pic>
      <p:sp>
        <p:nvSpPr>
          <p:cNvPr id="6" name="TextBox 5"/>
          <p:cNvSpPr txBox="1"/>
          <p:nvPr/>
        </p:nvSpPr>
        <p:spPr>
          <a:xfrm>
            <a:off x="308608" y="4834049"/>
            <a:ext cx="2097134" cy="369332"/>
          </a:xfrm>
          <a:prstGeom prst="rect">
            <a:avLst/>
          </a:prstGeom>
          <a:solidFill>
            <a:srgbClr val="002060"/>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Телескоп Галилея</a:t>
            </a:r>
            <a:endPar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2481943" y="1776294"/>
            <a:ext cx="54244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1609 году сконструирован первый рефрактор.</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2481943" y="2176404"/>
            <a:ext cx="632230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Телескоп Галилея имел следующие характеристики:</a:t>
            </a:r>
            <a:endParaRPr kumimoji="0" lang="ru-RU" sz="20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2481943" y="2576514"/>
            <a:ext cx="6709337" cy="1015663"/>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апертура* 4 см (у второго телескопа 4,5 см)</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фокусное расстояние 50 см ( у второго телескопа 120 см)</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увеличение 3</a:t>
            </a:r>
            <a:r>
              <a:rPr kumimoji="0" lang="en-US" sz="2000" b="0" i="0" u="none" strike="noStrike" kern="1200" cap="none" spc="0" normalizeH="0" baseline="3000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x</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 второго телескопа 34</a:t>
            </a:r>
            <a:r>
              <a:rPr kumimoji="0" lang="ru-RU" sz="2000" b="0" i="0" u="none" strike="noStrike" kern="1200" cap="none" spc="0" normalizeH="0" baseline="3000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х</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2481943" y="3592177"/>
            <a:ext cx="483337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качестве объектива – собирающая линза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качестве окуляра – рассеивающая линза</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p:nvPr/>
        </p:nvSpPr>
        <p:spPr>
          <a:xfrm>
            <a:off x="2873524" y="4300063"/>
            <a:ext cx="553914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Такая система даёт неперевёрнутое изображение</a:t>
            </a:r>
            <a:endParaRPr kumimoji="0" lang="ru-RU" sz="2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4" name="TextBox 13"/>
          <p:cNvSpPr txBox="1"/>
          <p:nvPr/>
        </p:nvSpPr>
        <p:spPr>
          <a:xfrm>
            <a:off x="2481943" y="4663562"/>
            <a:ext cx="24463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Главные Недостатки:</a:t>
            </a:r>
            <a:endParaRPr kumimoji="0" lang="ru-RU" sz="18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5" name="TextBox 14"/>
          <p:cNvSpPr txBox="1"/>
          <p:nvPr/>
        </p:nvSpPr>
        <p:spPr>
          <a:xfrm>
            <a:off x="2393397" y="4992560"/>
            <a:ext cx="3934219" cy="646331"/>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Очень малое поле зрения;</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Сильная хроматическая </a:t>
            </a:r>
            <a:r>
              <a:rPr kumimoji="0" lang="ru-RU" sz="18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абберация</a:t>
            </a: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1494" y="4834049"/>
            <a:ext cx="2409766" cy="1949501"/>
          </a:xfrm>
          <a:prstGeom prst="rect">
            <a:avLst/>
          </a:prstGeom>
        </p:spPr>
      </p:pic>
    </p:spTree>
    <p:extLst>
      <p:ext uri="{BB962C8B-B14F-4D97-AF65-F5344CB8AC3E}">
        <p14:creationId xmlns:p14="http://schemas.microsoft.com/office/powerpoint/2010/main" val="42216158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166110" y="114300"/>
            <a:ext cx="2388795" cy="646331"/>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РЕФРАКТОР</a:t>
            </a:r>
            <a:endParaRPr kumimoji="0" lang="ru-RU"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4" name="Прямоугольник 3"/>
          <p:cNvSpPr/>
          <p:nvPr/>
        </p:nvSpPr>
        <p:spPr>
          <a:xfrm>
            <a:off x="308610" y="760631"/>
            <a:ext cx="883539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Рефрактор</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оптический телескоп, в котором для собирания света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используется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система линз, называемая объективом. Работа таких телескопов обусловлена явлением рефракции (преломления).</a:t>
            </a: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610" y="1963839"/>
            <a:ext cx="2285690" cy="2068550"/>
          </a:xfrm>
          <a:prstGeom prst="rect">
            <a:avLst/>
          </a:prstGeom>
        </p:spPr>
      </p:pic>
      <p:sp>
        <p:nvSpPr>
          <p:cNvPr id="11" name="TextBox 10"/>
          <p:cNvSpPr txBox="1"/>
          <p:nvPr/>
        </p:nvSpPr>
        <p:spPr>
          <a:xfrm>
            <a:off x="2915874" y="1963838"/>
            <a:ext cx="59566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1611 г. Иоганн Кеплер усовершенствовал телескоп Галилея.</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2915874" y="2598004"/>
            <a:ext cx="595666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Кеплер заменил рассеивающую линзу в окуляре собирающей, что позволило поле зрения и «вынос» зрачка.</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3" name="Прямоугольник 12"/>
          <p:cNvSpPr/>
          <p:nvPr/>
        </p:nvSpPr>
        <p:spPr>
          <a:xfrm>
            <a:off x="2915873" y="3539947"/>
            <a:ext cx="595666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srgbClr val="22222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Все </a:t>
            </a:r>
            <a:r>
              <a:rPr kumimoji="0" lang="ru-RU" sz="2000" b="0" i="0" u="none" strike="noStrike" kern="1200" cap="none" spc="0" normalizeH="0" baseline="0" noProof="0" dirty="0">
                <a:ln>
                  <a:noFill/>
                </a:ln>
                <a:solidFill>
                  <a:srgbClr val="22222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последующие телескопы-рефракторы являются трубами Кеплера</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5" name="Рисунок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7089" y="4435377"/>
            <a:ext cx="5533261" cy="2348877"/>
          </a:xfrm>
          <a:prstGeom prst="rect">
            <a:avLst/>
          </a:prstGeom>
        </p:spPr>
      </p:pic>
      <p:sp>
        <p:nvSpPr>
          <p:cNvPr id="14" name="TextBox 13"/>
          <p:cNvSpPr txBox="1"/>
          <p:nvPr/>
        </p:nvSpPr>
        <p:spPr>
          <a:xfrm>
            <a:off x="2915872" y="4109013"/>
            <a:ext cx="425975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Главные недостатки:</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Сильная хроматическая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абберация</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308609" y="4109013"/>
            <a:ext cx="2285690" cy="400110"/>
          </a:xfrm>
          <a:prstGeom prst="rect">
            <a:avLst/>
          </a:prstGeom>
          <a:solidFill>
            <a:srgbClr val="0070C0"/>
          </a:solidFill>
          <a:ln>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Телескоп Кеплера</a:t>
            </a:r>
            <a:endParaRPr kumimoji="0" lang="ru-RU"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769782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166110" y="114300"/>
            <a:ext cx="2388795" cy="646331"/>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РЕФРАКТОР</a:t>
            </a:r>
            <a:endParaRPr kumimoji="0" lang="ru-RU"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7" name="TextBox 6"/>
          <p:cNvSpPr txBox="1"/>
          <p:nvPr/>
        </p:nvSpPr>
        <p:spPr>
          <a:xfrm>
            <a:off x="162300" y="760631"/>
            <a:ext cx="871023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Чтобы повысить чёткость изображения,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абберацию</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линз  устраняли путём уменьшения относительного отверстия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телескопа. </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162300" y="1468517"/>
            <a:ext cx="475521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Апохроматический телескоп (Ахромат)</a:t>
            </a:r>
            <a:endParaRPr kumimoji="0" lang="ru-RU"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Прямоугольник 8"/>
          <p:cNvSpPr/>
          <p:nvPr/>
        </p:nvSpPr>
        <p:spPr>
          <a:xfrm>
            <a:off x="175532" y="1822460"/>
            <a:ext cx="8425543"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Телескоп-рефрактор с ахроматическим объективом, как правило — </a:t>
            </a:r>
            <a:r>
              <a:rPr kumimoji="0" lang="ru-RU" sz="20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двухлинзовым</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(дублет)</a:t>
            </a:r>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703" y="2530346"/>
            <a:ext cx="7158446" cy="2337793"/>
          </a:xfrm>
          <a:prstGeom prst="rect">
            <a:avLst/>
          </a:prstGeom>
        </p:spPr>
      </p:pic>
      <p:sp>
        <p:nvSpPr>
          <p:cNvPr id="16" name="Прямоугольник 15"/>
          <p:cNvSpPr/>
          <p:nvPr/>
        </p:nvSpPr>
        <p:spPr>
          <a:xfrm>
            <a:off x="162300" y="5065285"/>
            <a:ext cx="6120768"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Работы по созданию ахроматического объектива начались ориентировочно в 1730-х </a:t>
            </a:r>
            <a:r>
              <a:rPr kumimoji="0" lang="ru-RU" sz="20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гг</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Патент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 ахроматический объектив — дублет с линзами из крона и флинта был выдан британскому королевскому оптику Джону </a:t>
            </a:r>
            <a:r>
              <a:rPr kumimoji="0" lang="ru-RU" sz="20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Доллонду</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1758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7" name="Рисунок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5113" y="4868139"/>
            <a:ext cx="2290071" cy="1921391"/>
          </a:xfrm>
          <a:prstGeom prst="rect">
            <a:avLst/>
          </a:prstGeom>
        </p:spPr>
      </p:pic>
    </p:spTree>
    <p:extLst>
      <p:ext uri="{BB962C8B-B14F-4D97-AF65-F5344CB8AC3E}">
        <p14:creationId xmlns:p14="http://schemas.microsoft.com/office/powerpoint/2010/main" val="25777531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780089" y="87086"/>
            <a:ext cx="5529079" cy="646331"/>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ЧТО ПОДРАЗУМЕВАЕТ ФГОС?</a:t>
            </a:r>
            <a:endParaRPr kumimoji="0" lang="ru-RU"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4" name="Рисунок 3"/>
          <p:cNvPicPr>
            <a:picLocks noChangeAspect="1"/>
          </p:cNvPicPr>
          <p:nvPr/>
        </p:nvPicPr>
        <p:blipFill>
          <a:blip r:embed="rId3" cstate="print"/>
          <a:stretch>
            <a:fillRect/>
          </a:stretch>
        </p:blipFill>
        <p:spPr>
          <a:xfrm>
            <a:off x="848928" y="871537"/>
            <a:ext cx="7391400" cy="1914525"/>
          </a:xfrm>
          <a:prstGeom prst="rect">
            <a:avLst/>
          </a:prstGeom>
        </p:spPr>
      </p:pic>
      <p:sp>
        <p:nvSpPr>
          <p:cNvPr id="5" name="Прямоугольник 4"/>
          <p:cNvSpPr/>
          <p:nvPr/>
        </p:nvSpPr>
        <p:spPr>
          <a:xfrm>
            <a:off x="461805" y="2786062"/>
            <a:ext cx="8165646" cy="427809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smtClean="0">
                <a:ln>
                  <a:noFill/>
                </a:ln>
                <a:solidFill>
                  <a:srgbClr val="1A3225"/>
                </a:solidFill>
                <a:effectLst/>
                <a:uLnTx/>
                <a:uFillTx/>
                <a:latin typeface="Times New Roman" panose="02020603050405020304" pitchFamily="18" charset="0"/>
                <a:ea typeface="+mn-ea"/>
                <a:cs typeface="Times New Roman" panose="02020603050405020304" pitchFamily="18" charset="0"/>
              </a:rPr>
              <a:t>	При </a:t>
            </a:r>
            <a:r>
              <a:rPr kumimoji="0" lang="ru-RU" sz="1600" b="0" i="0" u="none" strike="noStrike" kern="1200" cap="none" spc="0" normalizeH="0" baseline="0" noProof="0" dirty="0">
                <a:ln>
                  <a:noFill/>
                </a:ln>
                <a:solidFill>
                  <a:srgbClr val="1A3225"/>
                </a:solidFill>
                <a:effectLst/>
                <a:uLnTx/>
                <a:uFillTx/>
                <a:latin typeface="Times New Roman" panose="02020603050405020304" pitchFamily="18" charset="0"/>
                <a:ea typeface="+mn-ea"/>
                <a:cs typeface="Times New Roman" panose="02020603050405020304" pitchFamily="18" charset="0"/>
              </a:rPr>
              <a:t>этом учебный план профиля обучения (кроме универсального) должен содержать не менее 3(4) учебных предметов на углубленном уровне изучения из соответствующей профилю обучения предметной области и (или) смежной с ней предметной области.</a:t>
            </a:r>
            <a:r>
              <a:rPr kumimoji="0" lang="ru-RU"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ru-RU"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ru-RU"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sz="1600" b="0" i="0" u="none" strike="noStrike" kern="1200" cap="none" spc="0" normalizeH="0" baseline="0" noProof="0" dirty="0" smtClean="0">
                <a:ln>
                  <a:noFill/>
                </a:ln>
                <a:solidFill>
                  <a:srgbClr val="1A3225"/>
                </a:solidFill>
                <a:effectLst/>
                <a:uLnTx/>
                <a:uFillTx/>
                <a:latin typeface="Times New Roman" panose="02020603050405020304" pitchFamily="18" charset="0"/>
                <a:ea typeface="+mn-ea"/>
                <a:cs typeface="Times New Roman" panose="02020603050405020304" pitchFamily="18" charset="0"/>
              </a:rPr>
              <a:t>Другой </a:t>
            </a:r>
            <a:r>
              <a:rPr kumimoji="0" lang="ru-RU" sz="1600" b="0" i="0" u="none" strike="noStrike" kern="1200" cap="none" spc="0" normalizeH="0" baseline="0" noProof="0" dirty="0">
                <a:ln>
                  <a:noFill/>
                </a:ln>
                <a:solidFill>
                  <a:srgbClr val="1A3225"/>
                </a:solidFill>
                <a:effectLst/>
                <a:uLnTx/>
                <a:uFillTx/>
                <a:latin typeface="Times New Roman" panose="02020603050405020304" pitchFamily="18" charset="0"/>
                <a:ea typeface="+mn-ea"/>
                <a:cs typeface="Times New Roman" panose="02020603050405020304" pitchFamily="18" charset="0"/>
              </a:rPr>
              <a:t>особенностью нового стандарта можно назвать акцент на развитие </a:t>
            </a:r>
            <a:r>
              <a:rPr kumimoji="0" lang="ru-RU" sz="1600" b="1" i="0" u="none" strike="noStrike" kern="1200" cap="none" spc="0" normalizeH="0" baseline="0" noProof="0" dirty="0">
                <a:ln>
                  <a:noFill/>
                </a:ln>
                <a:solidFill>
                  <a:srgbClr val="1A3225"/>
                </a:solidFill>
                <a:effectLst/>
                <a:uLnTx/>
                <a:uFillTx/>
                <a:latin typeface="Times New Roman" panose="02020603050405020304" pitchFamily="18" charset="0"/>
                <a:ea typeface="+mn-ea"/>
                <a:cs typeface="Times New Roman" panose="02020603050405020304" pitchFamily="18" charset="0"/>
              </a:rPr>
              <a:t>индивидуального образовательного маршрута каждого школьника</a:t>
            </a:r>
            <a:r>
              <a:rPr kumimoji="0" lang="ru-RU" sz="1600" b="0" i="0" u="none" strike="noStrike" kern="1200" cap="none" spc="0" normalizeH="0" baseline="0" noProof="0" dirty="0">
                <a:ln>
                  <a:noFill/>
                </a:ln>
                <a:solidFill>
                  <a:srgbClr val="1A3225"/>
                </a:solidFill>
                <a:effectLst/>
                <a:uLnTx/>
                <a:uFillTx/>
                <a:latin typeface="Times New Roman" panose="02020603050405020304" pitchFamily="18" charset="0"/>
                <a:ea typeface="+mn-ea"/>
                <a:cs typeface="Times New Roman" panose="02020603050405020304" pitchFamily="18" charset="0"/>
              </a:rPr>
              <a:t>.</a:t>
            </a:r>
            <a:r>
              <a:rPr kumimoji="0" lang="ru-RU"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ru-RU"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ru-RU"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sz="1600" b="0" i="0" u="none" strike="noStrike" kern="1200" cap="none" spc="0" normalizeH="0" baseline="0" noProof="0" dirty="0" smtClean="0">
                <a:ln>
                  <a:noFill/>
                </a:ln>
                <a:solidFill>
                  <a:srgbClr val="1A3225"/>
                </a:solidFill>
                <a:effectLst/>
                <a:uLnTx/>
                <a:uFillTx/>
                <a:latin typeface="Times New Roman" panose="02020603050405020304" pitchFamily="18" charset="0"/>
                <a:ea typeface="+mn-ea"/>
                <a:cs typeface="Times New Roman" panose="02020603050405020304" pitchFamily="18" charset="0"/>
              </a:rPr>
              <a:t>В </a:t>
            </a:r>
            <a:r>
              <a:rPr kumimoji="0" lang="ru-RU" sz="1600" b="0" i="0" u="none" strike="noStrike" kern="1200" cap="none" spc="0" normalizeH="0" baseline="0" noProof="0" dirty="0">
                <a:ln>
                  <a:noFill/>
                </a:ln>
                <a:solidFill>
                  <a:srgbClr val="1A3225"/>
                </a:solidFill>
                <a:effectLst/>
                <a:uLnTx/>
                <a:uFillTx/>
                <a:latin typeface="Times New Roman" panose="02020603050405020304" pitchFamily="18" charset="0"/>
                <a:ea typeface="+mn-ea"/>
                <a:cs typeface="Times New Roman" panose="02020603050405020304" pitchFamily="18" charset="0"/>
              </a:rPr>
              <a:t>соответствии с новыми ФГОС образовательное учреждение предоставляет ученикам возможность формирования индивидуальных учебных планов, включающих обязательные учебные предметы: учебные предметы по выбору из обязательных предметных областей (на базовом или углубленном уровне), в том числе интегрированные учебные курсы «Естествознание», «Обществознание», «Россия в мире», «Экология», дополнительные учебные предметы, курсы по выбору ( «Астрономия», «Искусство», «Психология», «Технология», «Дизайн», «История родного края», «Экология моего края» и др.) и общие предметы для включения во все учебные планы. В учебном плане также должно быть обязательно предусмотрено выполнение обучающимися индивидуального проекта.</a:t>
            </a:r>
            <a:r>
              <a:rPr kumimoji="0" lang="ru-RU"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
            <a:br>
              <a:rPr kumimoji="0" lang="ru-RU"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ru-RU"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09952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166110" y="114300"/>
            <a:ext cx="2388795" cy="646331"/>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РЕФРАКТОР</a:t>
            </a:r>
            <a:endParaRPr kumimoji="0" lang="ru-RU"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4" name="TextBox 3"/>
          <p:cNvSpPr txBox="1"/>
          <p:nvPr/>
        </p:nvSpPr>
        <p:spPr>
          <a:xfrm>
            <a:off x="119940" y="760631"/>
            <a:ext cx="50245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Апохроматический телескоп (Апохромат)</a:t>
            </a:r>
            <a:endParaRPr kumimoji="0" lang="ru-RU"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5" name="Прямоугольник 4"/>
          <p:cNvSpPr/>
          <p:nvPr/>
        </p:nvSpPr>
        <p:spPr>
          <a:xfrm>
            <a:off x="119940" y="1160741"/>
            <a:ext cx="848113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Телескоп-рефрактор с апохроматическим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объективом.</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375" y="1560851"/>
            <a:ext cx="7328263" cy="5209937"/>
          </a:xfrm>
          <a:prstGeom prst="rect">
            <a:avLst/>
          </a:prstGeom>
        </p:spPr>
      </p:pic>
    </p:spTree>
    <p:extLst>
      <p:ext uri="{BB962C8B-B14F-4D97-AF65-F5344CB8AC3E}">
        <p14:creationId xmlns:p14="http://schemas.microsoft.com/office/powerpoint/2010/main" val="37424061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166110" y="114300"/>
            <a:ext cx="2388795" cy="646331"/>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РЕФРАКТОР</a:t>
            </a:r>
            <a:endParaRPr kumimoji="0" lang="ru-RU"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940" y="286543"/>
            <a:ext cx="2899866" cy="3860447"/>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6528" y="0"/>
            <a:ext cx="2634547" cy="1713485"/>
          </a:xfrm>
          <a:prstGeom prst="rect">
            <a:avLst/>
          </a:prstGeom>
        </p:spPr>
      </p:pic>
      <p:sp>
        <p:nvSpPr>
          <p:cNvPr id="6" name="TextBox 5"/>
          <p:cNvSpPr txBox="1"/>
          <p:nvPr/>
        </p:nvSpPr>
        <p:spPr>
          <a:xfrm>
            <a:off x="119940" y="4146990"/>
            <a:ext cx="2899866" cy="1938992"/>
          </a:xfrm>
          <a:prstGeom prst="rect">
            <a:avLst/>
          </a:prstGeom>
          <a:solidFill>
            <a:srgbClr val="0070C0"/>
          </a:solid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Самый большой рефрактор</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мире – </a:t>
            </a:r>
            <a:r>
              <a:rPr kumimoji="0" lang="ru-RU" sz="2000" b="1"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Йеркская</a:t>
            </a:r>
            <a:r>
              <a:rPr kumimoji="0" lang="ru-RU"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обсерватория</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штат Висконсин. Диаметр 102 см</a:t>
            </a:r>
            <a:endParaRPr kumimoji="0" lang="ru-RU"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Прямоугольник 8"/>
          <p:cNvSpPr/>
          <p:nvPr/>
        </p:nvSpPr>
        <p:spPr>
          <a:xfrm>
            <a:off x="5966528" y="1713485"/>
            <a:ext cx="2634547" cy="1015663"/>
          </a:xfrm>
          <a:prstGeom prst="rect">
            <a:avLst/>
          </a:prstGeom>
          <a:solidFill>
            <a:srgbClr val="0070C0"/>
          </a:solidFill>
          <a:ln>
            <a:solidFill>
              <a:srgbClr val="0070C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Обсерватория </a:t>
            </a:r>
            <a:r>
              <a:rPr kumimoji="0" lang="ru-RU"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Ниццы, Франция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Диаметр 76 см</a:t>
            </a:r>
            <a:endParaRPr kumimoji="0" lang="ru-RU"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9255" y="2853883"/>
            <a:ext cx="4502552" cy="2005043"/>
          </a:xfrm>
          <a:prstGeom prst="rect">
            <a:avLst/>
          </a:prstGeom>
        </p:spPr>
      </p:pic>
      <p:sp>
        <p:nvSpPr>
          <p:cNvPr id="11" name="TextBox 10"/>
          <p:cNvSpPr txBox="1"/>
          <p:nvPr/>
        </p:nvSpPr>
        <p:spPr>
          <a:xfrm>
            <a:off x="3449255" y="4858926"/>
            <a:ext cx="4502552" cy="1323439"/>
          </a:xfrm>
          <a:prstGeom prst="rect">
            <a:avLst/>
          </a:prstGeom>
          <a:solidFill>
            <a:srgbClr val="0070C0"/>
          </a:solid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Пулковская обсерватория,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Санкт-Петербург</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До 1941 г диаметр 76 см, в настоящее время 26 см</a:t>
            </a:r>
            <a:endParaRPr kumimoji="0" lang="ru-RU"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127206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166110" y="114300"/>
            <a:ext cx="2383986" cy="646331"/>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РЕФЛЕКТОР</a:t>
            </a:r>
            <a:endParaRPr kumimoji="0" lang="ru-RU"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4" name="Прямоугольник 3"/>
          <p:cNvSpPr/>
          <p:nvPr/>
        </p:nvSpPr>
        <p:spPr>
          <a:xfrm>
            <a:off x="726904" y="760631"/>
            <a:ext cx="7262397"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Рефлектор</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оптический телескоп, использующий в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качестве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светособирающего</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элемента зеркало.</a:t>
            </a:r>
          </a:p>
        </p:txBody>
      </p:sp>
      <p:sp>
        <p:nvSpPr>
          <p:cNvPr id="5" name="TextBox 4"/>
          <p:cNvSpPr txBox="1"/>
          <p:nvPr/>
        </p:nvSpPr>
        <p:spPr>
          <a:xfrm>
            <a:off x="76200" y="1403201"/>
            <a:ext cx="27879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rPr>
              <a:t>Отличительные черты:</a:t>
            </a:r>
            <a:endParaRPr kumimoji="0" lang="ru-RU" sz="2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6" name="Прямоугольник 5"/>
          <p:cNvSpPr/>
          <p:nvPr/>
        </p:nvSpPr>
        <p:spPr>
          <a:xfrm>
            <a:off x="76200" y="1755339"/>
            <a:ext cx="863237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Оптический телескоп — это система, состоящая из объектива и окуляра. Задняя фокальная плоскость первого совмещена с передней фокальной плоскостью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второго.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фокальную плоскость объектива вместо окуляра может помещаться фотоплёнка или матричный приёмник излучения. </a:t>
            </a:r>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0686" y="2985563"/>
            <a:ext cx="4702629" cy="3636700"/>
          </a:xfrm>
          <a:prstGeom prst="rect">
            <a:avLst/>
          </a:prstGeom>
        </p:spPr>
      </p:pic>
    </p:spTree>
    <p:extLst>
      <p:ext uri="{BB962C8B-B14F-4D97-AF65-F5344CB8AC3E}">
        <p14:creationId xmlns:p14="http://schemas.microsoft.com/office/powerpoint/2010/main" val="18620430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166110" y="114300"/>
            <a:ext cx="2383986" cy="646331"/>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РЕФЛЕКТОР</a:t>
            </a:r>
            <a:endParaRPr kumimoji="0" lang="ru-RU"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911" y="50039"/>
            <a:ext cx="2373598" cy="3189858"/>
          </a:xfrm>
          <a:prstGeom prst="rect">
            <a:avLst/>
          </a:prstGeom>
        </p:spPr>
      </p:pic>
      <p:sp>
        <p:nvSpPr>
          <p:cNvPr id="9" name="TextBox 8"/>
          <p:cNvSpPr txBox="1"/>
          <p:nvPr/>
        </p:nvSpPr>
        <p:spPr>
          <a:xfrm>
            <a:off x="209911" y="3239896"/>
            <a:ext cx="2373598" cy="400110"/>
          </a:xfrm>
          <a:prstGeom prst="rect">
            <a:avLst/>
          </a:prstGeom>
          <a:solidFill>
            <a:srgbClr val="0070C0"/>
          </a:solidFill>
          <a:ln>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Телескоп Ньютона</a:t>
            </a:r>
            <a:endParaRPr kumimoji="0" lang="ru-RU"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0" name="Прямоугольник 9"/>
          <p:cNvSpPr/>
          <p:nvPr/>
        </p:nvSpPr>
        <p:spPr>
          <a:xfrm>
            <a:off x="2763078" y="760631"/>
            <a:ext cx="610262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Первый рефлектор был построен Исааком Ньютоном в конце 1668 года.</a:t>
            </a:r>
          </a:p>
        </p:txBody>
      </p:sp>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4987" y="1656060"/>
            <a:ext cx="5877114" cy="2730409"/>
          </a:xfrm>
          <a:prstGeom prst="rect">
            <a:avLst/>
          </a:prstGeom>
        </p:spPr>
      </p:pic>
      <p:sp>
        <p:nvSpPr>
          <p:cNvPr id="13" name="Прямоугольник 12"/>
          <p:cNvSpPr/>
          <p:nvPr/>
        </p:nvSpPr>
        <p:spPr>
          <a:xfrm>
            <a:off x="37007" y="4574012"/>
            <a:ext cx="9014227"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Главное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зеркало направляет свет на небольшое плоское диагональное зеркало, расположенное вблизи фокуса. Оно, в свою очередь, отклоняет пучок света за пределы трубы, где изображение рассматривается через окуляр или фотографируется.</a:t>
            </a:r>
          </a:p>
        </p:txBody>
      </p:sp>
    </p:spTree>
    <p:extLst>
      <p:ext uri="{BB962C8B-B14F-4D97-AF65-F5344CB8AC3E}">
        <p14:creationId xmlns:p14="http://schemas.microsoft.com/office/powerpoint/2010/main" val="12250692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166110" y="114300"/>
            <a:ext cx="2383986" cy="646331"/>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РЕФЛЕКТОР</a:t>
            </a:r>
            <a:endParaRPr kumimoji="0" lang="ru-RU"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026" y="887417"/>
            <a:ext cx="2437413" cy="1630496"/>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6439" y="887417"/>
            <a:ext cx="2174344" cy="1630758"/>
          </a:xfrm>
          <a:prstGeom prst="rect">
            <a:avLst/>
          </a:prstGeom>
        </p:spPr>
      </p:pic>
      <p:sp>
        <p:nvSpPr>
          <p:cNvPr id="6" name="TextBox 5"/>
          <p:cNvSpPr txBox="1"/>
          <p:nvPr/>
        </p:nvSpPr>
        <p:spPr>
          <a:xfrm>
            <a:off x="159025" y="2517913"/>
            <a:ext cx="4611757" cy="1200329"/>
          </a:xfrm>
          <a:prstGeom prst="rect">
            <a:avLst/>
          </a:prstGeom>
          <a:solidFill>
            <a:srgbClr val="0070C0"/>
          </a:solid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БТА (Большой Телескоп) Азимутальный</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Россия, Карачаево-Черкессия.</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Самый большой рефлектор в Евразии</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Диаметр главного зеркала 6 м.</a:t>
            </a:r>
            <a:endParaRPr kumimoji="0" lang="ru-RU"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88205" y="713843"/>
            <a:ext cx="2774758" cy="2081069"/>
          </a:xfrm>
          <a:prstGeom prst="rect">
            <a:avLst/>
          </a:prstGeom>
        </p:spPr>
      </p:pic>
      <p:sp>
        <p:nvSpPr>
          <p:cNvPr id="8" name="TextBox 7"/>
          <p:cNvSpPr txBox="1"/>
          <p:nvPr/>
        </p:nvSpPr>
        <p:spPr>
          <a:xfrm>
            <a:off x="5688206" y="2794912"/>
            <a:ext cx="2774758" cy="923330"/>
          </a:xfrm>
          <a:prstGeom prst="rect">
            <a:avLst/>
          </a:prstGeom>
          <a:solidFill>
            <a:srgbClr val="0070C0"/>
          </a:solid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Большой бинокулярный телескоп, США,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диаметр 8,4 м</a:t>
            </a:r>
            <a:endParaRPr kumimoji="0" lang="ru-RU"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0540" y="3864016"/>
            <a:ext cx="3908725" cy="2198658"/>
          </a:xfrm>
          <a:prstGeom prst="rect">
            <a:avLst/>
          </a:prstGeom>
        </p:spPr>
      </p:pic>
      <p:sp>
        <p:nvSpPr>
          <p:cNvPr id="10" name="TextBox 9"/>
          <p:cNvSpPr txBox="1"/>
          <p:nvPr/>
        </p:nvSpPr>
        <p:spPr>
          <a:xfrm>
            <a:off x="510540" y="6062674"/>
            <a:ext cx="3908725" cy="707886"/>
          </a:xfrm>
          <a:prstGeom prst="rect">
            <a:avLst/>
          </a:prstGeom>
          <a:solidFill>
            <a:srgbClr val="0070C0"/>
          </a:solid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Гигантский Магелланов телескоп диаметр 21,6 м</a:t>
            </a:r>
            <a:endParaRPr kumimoji="0" lang="ru-RU"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1" name="Рисунок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24864" y="3871162"/>
            <a:ext cx="3901440" cy="2191512"/>
          </a:xfrm>
          <a:prstGeom prst="rect">
            <a:avLst/>
          </a:prstGeom>
        </p:spPr>
      </p:pic>
      <p:sp>
        <p:nvSpPr>
          <p:cNvPr id="12" name="Прямоугольник 11"/>
          <p:cNvSpPr/>
          <p:nvPr/>
        </p:nvSpPr>
        <p:spPr>
          <a:xfrm>
            <a:off x="5124864" y="6085180"/>
            <a:ext cx="3901440" cy="707886"/>
          </a:xfrm>
          <a:prstGeom prst="rect">
            <a:avLst/>
          </a:prstGeom>
          <a:solidFill>
            <a:srgbClr val="0070C0"/>
          </a:solidFill>
          <a:ln>
            <a:solidFill>
              <a:srgbClr val="0070C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Чрезвычайно большой </a:t>
            </a:r>
            <a:r>
              <a:rPr kumimoji="0" lang="ru-RU"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телескоп, диаметр 39,3 м</a:t>
            </a:r>
            <a:endParaRPr kumimoji="0" lang="ru-RU"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424293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004268" y="116821"/>
            <a:ext cx="6877204" cy="646331"/>
          </a:xfrm>
          <a:prstGeom prst="rect">
            <a:avLst/>
          </a:prstGeom>
          <a:solidFill>
            <a:srgbClr val="002060"/>
          </a:solidFill>
          <a:ln>
            <a:solidFill>
              <a:srgbClr val="00206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Зеркально-линзовые телескопы</a:t>
            </a:r>
            <a:endParaRPr kumimoji="0" lang="ru-RU"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4" name="Прямоугольник 3"/>
          <p:cNvSpPr/>
          <p:nvPr/>
        </p:nvSpPr>
        <p:spPr>
          <a:xfrm>
            <a:off x="142540" y="763152"/>
            <a:ext cx="860066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Зеркально-линзовый или катадиоптрический телескоп представляет собой оптический прибор, который имеет в своей конструкции как зеркала, так и линзы (в данном случае линзы используются для коррекции изображения)</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07096"/>
            <a:ext cx="3810000" cy="3810000"/>
          </a:xfrm>
          <a:prstGeom prst="rect">
            <a:avLst/>
          </a:prstGeom>
        </p:spPr>
      </p:pic>
      <p:sp>
        <p:nvSpPr>
          <p:cNvPr id="6" name="Прямоугольник 5"/>
          <p:cNvSpPr/>
          <p:nvPr/>
        </p:nvSpPr>
        <p:spPr>
          <a:xfrm>
            <a:off x="3505199" y="1778815"/>
            <a:ext cx="5426765"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Достоинства:</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отсутствие </a:t>
            </a:r>
            <a:r>
              <a:rPr kumimoji="0" lang="ru-RU" sz="2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сферической </a:t>
            </a:r>
            <a:r>
              <a:rPr kumimoji="0" lang="ru-RU" sz="2000" b="0"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аберрации;</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большое </a:t>
            </a:r>
            <a:r>
              <a:rPr kumimoji="0" lang="ru-RU" sz="2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поле </a:t>
            </a:r>
            <a:r>
              <a:rPr kumimoji="0" lang="ru-RU" sz="2000" b="0"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зрения;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высокая светосила;</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отсутствие </a:t>
            </a:r>
            <a:r>
              <a:rPr kumimoji="0" lang="ru-RU" sz="2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необходимости настройки положения </a:t>
            </a:r>
            <a:r>
              <a:rPr kumimoji="0" lang="ru-RU" sz="2000" b="0"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линзы;</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компактность </a:t>
            </a:r>
            <a:r>
              <a:rPr kumimoji="0" lang="ru-RU" sz="2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всей системы.</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3505199" y="4121427"/>
            <a:ext cx="507234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Недостатки:</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хроматическая аберрация и кома из-за наличия оптических элементов из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стекла;</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большое время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термостабилизации</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ограниченность относительного отверстия остаточными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аберрациями.</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066988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941982" y="159026"/>
            <a:ext cx="3324949"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rPr>
              <a:t>РАДИОТЕЛЕСКОПЫ</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endParaRPr>
          </a:p>
        </p:txBody>
      </p:sp>
      <p:sp>
        <p:nvSpPr>
          <p:cNvPr id="7" name="Прямоугольник 6"/>
          <p:cNvSpPr/>
          <p:nvPr/>
        </p:nvSpPr>
        <p:spPr>
          <a:xfrm>
            <a:off x="184856" y="743801"/>
            <a:ext cx="883920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Радиотелескоп</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астрономический инструмент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для приёма</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радиоизлучения</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небесных объектов</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4" name="Прямоугольник 3"/>
          <p:cNvSpPr/>
          <p:nvPr/>
        </p:nvSpPr>
        <p:spPr>
          <a:xfrm>
            <a:off x="184856" y="1451687"/>
            <a:ext cx="8535074" cy="1323439"/>
          </a:xfrm>
          <a:prstGeom prst="rect">
            <a:avLst/>
          </a:prstGeom>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Радиотелескопы располагают, как правило, далеко от главных населённых пунктов, чтобы максимально уменьшить электромагнитные помехи от вещательных радиостанций, телевидения, радаров и других излучающих устройств</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56" y="2846809"/>
            <a:ext cx="3780290" cy="3167270"/>
          </a:xfrm>
          <a:prstGeom prst="rect">
            <a:avLst/>
          </a:prstGeom>
        </p:spPr>
      </p:pic>
      <p:sp>
        <p:nvSpPr>
          <p:cNvPr id="10" name="Прямоугольник 9"/>
          <p:cNvSpPr/>
          <p:nvPr/>
        </p:nvSpPr>
        <p:spPr>
          <a:xfrm>
            <a:off x="3965146" y="2882847"/>
            <a:ext cx="4572000" cy="132343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Радиотелескоп состоит из двух основных элементов: антенного устройства и очень чувствительного приёмного устройства — радиометра</a:t>
            </a:r>
          </a:p>
        </p:txBody>
      </p:sp>
      <p:sp>
        <p:nvSpPr>
          <p:cNvPr id="11" name="Прямоугольник 10"/>
          <p:cNvSpPr/>
          <p:nvPr/>
        </p:nvSpPr>
        <p:spPr>
          <a:xfrm>
            <a:off x="3965146" y="4206286"/>
            <a:ext cx="4900558"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зависимости от конструкции антенны и методики наблюдений, радиотелескоп может либо заранее наводиться на заданную точку небесной сферы (через которую вследствие суточного вращения Земли пройдёт наблюдаемый объект), либо работать в режиме слежения за объектом.</a:t>
            </a:r>
          </a:p>
        </p:txBody>
      </p:sp>
    </p:spTree>
    <p:extLst>
      <p:ext uri="{BB962C8B-B14F-4D97-AF65-F5344CB8AC3E}">
        <p14:creationId xmlns:p14="http://schemas.microsoft.com/office/powerpoint/2010/main" val="3620591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941982" y="159026"/>
            <a:ext cx="3324949"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rPr>
              <a:t>РАДИОТЕЛЕСКОПЫ</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2874" y="796810"/>
            <a:ext cx="7103164" cy="2448439"/>
          </a:xfrm>
          <a:prstGeom prst="rect">
            <a:avLst/>
          </a:prstGeom>
        </p:spPr>
      </p:pic>
      <p:sp>
        <p:nvSpPr>
          <p:cNvPr id="4" name="TextBox 3"/>
          <p:cNvSpPr txBox="1"/>
          <p:nvPr/>
        </p:nvSpPr>
        <p:spPr>
          <a:xfrm>
            <a:off x="1052874" y="3245250"/>
            <a:ext cx="7103164" cy="400110"/>
          </a:xfrm>
          <a:prstGeom prst="rect">
            <a:avLst/>
          </a:prstGeom>
          <a:solidFill>
            <a:srgbClr val="0070C0"/>
          </a:solid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a:t>
            </a:r>
            <a:r>
              <a:rPr kumimoji="0" lang="ru-RU"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рупнейший </a:t>
            </a:r>
            <a:r>
              <a:rPr kumimoji="0" lang="ru-RU"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мире </a:t>
            </a:r>
            <a:r>
              <a:rPr kumimoji="0" lang="ru-RU"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радиотелескоп </a:t>
            </a:r>
            <a:r>
              <a:rPr kumimoji="0" lang="en-US"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RATAN-500, </a:t>
            </a:r>
            <a:r>
              <a:rPr kumimoji="0" lang="ru-RU"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РФ</a:t>
            </a:r>
            <a:endParaRPr kumimoji="0" lang="ru-RU"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469" y="3739046"/>
            <a:ext cx="3957983" cy="2640717"/>
          </a:xfrm>
          <a:prstGeom prst="rect">
            <a:avLst/>
          </a:prstGeom>
        </p:spPr>
      </p:pic>
      <p:sp>
        <p:nvSpPr>
          <p:cNvPr id="7" name="TextBox 6"/>
          <p:cNvSpPr txBox="1"/>
          <p:nvPr/>
        </p:nvSpPr>
        <p:spPr>
          <a:xfrm>
            <a:off x="322468" y="6379763"/>
            <a:ext cx="3957983" cy="400110"/>
          </a:xfrm>
          <a:prstGeom prst="rect">
            <a:avLst/>
          </a:prstGeom>
          <a:solidFill>
            <a:srgbClr val="0070C0"/>
          </a:solid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FAST, </a:t>
            </a:r>
            <a:r>
              <a:rPr kumimoji="0" lang="ru-RU"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Китай </a:t>
            </a:r>
            <a:r>
              <a:rPr kumimoji="0" lang="ru-RU" sz="2000" b="1"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Гуйчжоу</a:t>
            </a:r>
            <a:endParaRPr kumimoji="0" lang="ru-RU"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57974" y="3739046"/>
            <a:ext cx="3543101" cy="2640717"/>
          </a:xfrm>
          <a:prstGeom prst="rect">
            <a:avLst/>
          </a:prstGeom>
        </p:spPr>
      </p:pic>
      <p:sp>
        <p:nvSpPr>
          <p:cNvPr id="9" name="TextBox 8"/>
          <p:cNvSpPr txBox="1"/>
          <p:nvPr/>
        </p:nvSpPr>
        <p:spPr>
          <a:xfrm>
            <a:off x="5057974" y="6353881"/>
            <a:ext cx="3543101" cy="400110"/>
          </a:xfrm>
          <a:prstGeom prst="rect">
            <a:avLst/>
          </a:prstGeom>
          <a:solidFill>
            <a:srgbClr val="0070C0"/>
          </a:solid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Аресибо</a:t>
            </a:r>
            <a:r>
              <a:rPr kumimoji="0" lang="ru-RU"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Пуэрто-Рико</a:t>
            </a:r>
            <a:endParaRPr kumimoji="0" lang="ru-RU"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48739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040834" y="119269"/>
            <a:ext cx="4918334"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rPr>
              <a:t>РЕНТГЕНОВСКИЕ ТЕЛЕСКОПЫ</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endParaRPr>
          </a:p>
        </p:txBody>
      </p:sp>
      <p:sp>
        <p:nvSpPr>
          <p:cNvPr id="4" name="TextBox 3"/>
          <p:cNvSpPr txBox="1"/>
          <p:nvPr/>
        </p:nvSpPr>
        <p:spPr>
          <a:xfrm>
            <a:off x="285810" y="704044"/>
            <a:ext cx="842838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Рентгеновский </a:t>
            </a:r>
            <a:r>
              <a:rPr kumimoji="0" lang="ru-RU"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телескоп</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телескоп, предназначенный для наблюдения удаленных объектов в рентгеновском спектре.</a:t>
            </a:r>
          </a:p>
        </p:txBody>
      </p:sp>
      <p:sp>
        <p:nvSpPr>
          <p:cNvPr id="5" name="Прямоугольник 4"/>
          <p:cNvSpPr/>
          <p:nvPr/>
        </p:nvSpPr>
        <p:spPr>
          <a:xfrm>
            <a:off x="199877" y="1411930"/>
            <a:ext cx="8672660" cy="707886"/>
          </a:xfrm>
          <a:prstGeom prst="rect">
            <a:avLst/>
          </a:prstGeom>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srgbClr val="22222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Для работы таких телескопов обычно требуется поднять их над атмосферой Земли, непрозрачной для рентгеновских лучей.</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810" y="2250773"/>
            <a:ext cx="4325947" cy="2560961"/>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2488" y="2250773"/>
            <a:ext cx="3870049" cy="2581577"/>
          </a:xfrm>
          <a:prstGeom prst="rect">
            <a:avLst/>
          </a:prstGeom>
        </p:spPr>
      </p:pic>
      <p:sp>
        <p:nvSpPr>
          <p:cNvPr id="8" name="Прямоугольник 7"/>
          <p:cNvSpPr/>
          <p:nvPr/>
        </p:nvSpPr>
        <p:spPr>
          <a:xfrm>
            <a:off x="285809" y="4832350"/>
            <a:ext cx="8586727"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Рентгеновские телескопы могут использовать несколько методов для фокусирования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лучей.</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0" name="Прямоугольник 9"/>
          <p:cNvSpPr/>
          <p:nvPr/>
        </p:nvSpPr>
        <p:spPr>
          <a:xfrm>
            <a:off x="285808" y="5560852"/>
            <a:ext cx="8586728"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Наиболее часто используются телескопы Вольтера (с зеркалами скользящего падения), кодирование апертуры и модуляционные (качающиеся)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коллиматоры.</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18829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040834" y="119269"/>
            <a:ext cx="4918334"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rPr>
              <a:t>РЕНТГЕНОВСКИЕ ТЕЛЕСКОПЫ</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endParaRP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347" y="821635"/>
            <a:ext cx="3650974" cy="3285877"/>
          </a:xfrm>
          <a:prstGeom prst="rect">
            <a:avLst/>
          </a:prstGeom>
        </p:spPr>
      </p:pic>
      <p:sp>
        <p:nvSpPr>
          <p:cNvPr id="6" name="Прямоугольник 5"/>
          <p:cNvSpPr/>
          <p:nvPr/>
        </p:nvSpPr>
        <p:spPr>
          <a:xfrm>
            <a:off x="215347" y="4107512"/>
            <a:ext cx="3650974" cy="707886"/>
          </a:xfrm>
          <a:prstGeom prst="rect">
            <a:avLst/>
          </a:prstGeom>
          <a:solidFill>
            <a:srgbClr val="0070C0"/>
          </a:solidFill>
          <a:ln>
            <a:solidFill>
              <a:srgbClr val="0070C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Космическая рентгеновская обсерватория </a:t>
            </a:r>
            <a:r>
              <a:rPr kumimoji="0" lang="ru-RU"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ru-RU" sz="2000" b="1"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Чандра</a:t>
            </a:r>
            <a:r>
              <a:rPr kumimoji="0" lang="ru-RU"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p:txBody>
      </p:sp>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5165" y="821634"/>
            <a:ext cx="4638885" cy="3285877"/>
          </a:xfrm>
          <a:prstGeom prst="rect">
            <a:avLst/>
          </a:prstGeom>
        </p:spPr>
      </p:pic>
      <p:sp>
        <p:nvSpPr>
          <p:cNvPr id="8" name="TextBox 7"/>
          <p:cNvSpPr txBox="1"/>
          <p:nvPr/>
        </p:nvSpPr>
        <p:spPr>
          <a:xfrm>
            <a:off x="4055164" y="4107512"/>
            <a:ext cx="4638885" cy="707886"/>
          </a:xfrm>
          <a:prstGeom prst="rect">
            <a:avLst/>
          </a:prstGeom>
          <a:solidFill>
            <a:srgbClr val="0070C0"/>
          </a:solid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Обсерватория HEAO-2 или обсерватория имени Эйнштейна</a:t>
            </a:r>
            <a:endParaRPr kumimoji="0" lang="ru-RU"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Прямоугольник 8"/>
          <p:cNvSpPr/>
          <p:nvPr/>
        </p:nvSpPr>
        <p:spPr>
          <a:xfrm>
            <a:off x="215347" y="4921416"/>
            <a:ext cx="8239538"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srgbClr val="22222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Использование рентгеновских зеркал для внесолнечной астрономии </a:t>
            </a:r>
            <a:r>
              <a:rPr kumimoji="0" lang="ru-RU" sz="2000" b="0" i="0" u="none" strike="noStrike" kern="1200" cap="none" spc="0" normalizeH="0" baseline="0" noProof="0" dirty="0" smtClean="0">
                <a:ln>
                  <a:noFill/>
                </a:ln>
                <a:solidFill>
                  <a:srgbClr val="22222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даёт:</a:t>
            </a:r>
            <a:endParaRPr kumimoji="0" lang="ru-RU" sz="2000" b="0" i="0" u="none" strike="noStrike" kern="1200" cap="none" spc="0" normalizeH="0" baseline="0" noProof="0" dirty="0">
              <a:ln>
                <a:noFill/>
              </a:ln>
              <a:solidFill>
                <a:srgbClr val="22222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a:ln>
                  <a:noFill/>
                </a:ln>
                <a:solidFill>
                  <a:srgbClr val="22222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возможность определить исходное направление рентгеновского фотона по двум </a:t>
            </a:r>
            <a:r>
              <a:rPr kumimoji="0" lang="ru-RU" sz="2000" b="0" i="0" u="none" strike="noStrike" kern="1200" cap="none" spc="0" normalizeH="0" baseline="0" noProof="0" dirty="0" smtClean="0">
                <a:ln>
                  <a:noFill/>
                </a:ln>
                <a:solidFill>
                  <a:srgbClr val="22222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координатам;</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2000" b="0" i="0" u="none" strike="noStrike" kern="1200" cap="none" spc="0" normalizeH="0" baseline="0" noProof="0" dirty="0" smtClean="0">
                <a:ln>
                  <a:noFill/>
                </a:ln>
                <a:solidFill>
                  <a:srgbClr val="22222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достаточную </a:t>
            </a:r>
            <a:r>
              <a:rPr kumimoji="0" lang="ru-RU" sz="2000" b="0" i="0" u="none" strike="noStrike" kern="1200" cap="none" spc="0" normalizeH="0" baseline="0" noProof="0" dirty="0">
                <a:ln>
                  <a:noFill/>
                </a:ln>
                <a:solidFill>
                  <a:srgbClr val="22222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эффективность детектирования.</a:t>
            </a:r>
          </a:p>
        </p:txBody>
      </p:sp>
    </p:spTree>
    <p:extLst>
      <p:ext uri="{BB962C8B-B14F-4D97-AF65-F5344CB8AC3E}">
        <p14:creationId xmlns:p14="http://schemas.microsoft.com/office/powerpoint/2010/main" val="30801941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stretch>
            <a:fillRect/>
          </a:stretch>
        </p:blipFill>
        <p:spPr>
          <a:xfrm>
            <a:off x="663190" y="495300"/>
            <a:ext cx="7762875" cy="6362700"/>
          </a:xfrm>
          <a:prstGeom prst="rect">
            <a:avLst/>
          </a:prstGeom>
        </p:spPr>
      </p:pic>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376406" y="87086"/>
            <a:ext cx="4336444" cy="523220"/>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ЧТО ПОДРАЗУМЕВАЕТ ФГОС?</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Tree>
    <p:extLst>
      <p:ext uri="{BB962C8B-B14F-4D97-AF65-F5344CB8AC3E}">
        <p14:creationId xmlns:p14="http://schemas.microsoft.com/office/powerpoint/2010/main" val="716968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887409" y="119269"/>
            <a:ext cx="3900428" cy="646331"/>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ГАММА-ТЕЛЕСКОПЫ</a:t>
            </a:r>
            <a:endParaRPr kumimoji="0" lang="ru-RU"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5" name="Прямоугольник 4"/>
          <p:cNvSpPr/>
          <p:nvPr/>
        </p:nvSpPr>
        <p:spPr>
          <a:xfrm>
            <a:off x="225701" y="765600"/>
            <a:ext cx="853398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Гамма-телескоп</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(англ. </a:t>
            </a:r>
            <a:r>
              <a:rPr kumimoji="0" lang="ru-RU" sz="2000" b="0"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Gamma-ray</a:t>
            </a:r>
            <a:r>
              <a:rPr kumimoji="0" lang="ru-RU" sz="20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telescope</a:t>
            </a:r>
            <a:r>
              <a:rPr kumimoji="0" lang="ru-RU" sz="20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телескоп, предназначенный для наблюдения удаленных объектов в спектре гамма-излучения.</a:t>
            </a:r>
          </a:p>
        </p:txBody>
      </p:sp>
      <p:sp>
        <p:nvSpPr>
          <p:cNvPr id="8" name="Прямоугольник 7"/>
          <p:cNvSpPr/>
          <p:nvPr/>
        </p:nvSpPr>
        <p:spPr>
          <a:xfrm>
            <a:off x="225701" y="1411931"/>
            <a:ext cx="8375374"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Гамма-телескопы используются для поиска и исследования дискретных источников гамма-излучения, измерения энергетических спектров галактического и внегалактического диффузного гамма-излучения, исследования гамма-всплесков и природы тёмной материи. </a:t>
            </a:r>
          </a:p>
        </p:txBody>
      </p:sp>
      <p:sp>
        <p:nvSpPr>
          <p:cNvPr id="9" name="Прямоугольник 8"/>
          <p:cNvSpPr/>
          <p:nvPr/>
        </p:nvSpPr>
        <p:spPr>
          <a:xfrm>
            <a:off x="225701" y="2735370"/>
            <a:ext cx="8719516"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классическом для гамма-астрономии высоких энергий энергетическом диапазоне атмосфера непрозрачна, поэтому наблюдения возможны только из космоса.</a:t>
            </a:r>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701" y="3751033"/>
            <a:ext cx="8768102" cy="2411228"/>
          </a:xfrm>
          <a:prstGeom prst="rect">
            <a:avLst/>
          </a:prstGeom>
        </p:spPr>
      </p:pic>
    </p:spTree>
    <p:extLst>
      <p:ext uri="{BB962C8B-B14F-4D97-AF65-F5344CB8AC3E}">
        <p14:creationId xmlns:p14="http://schemas.microsoft.com/office/powerpoint/2010/main" val="188117901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3000" r="-13000"/>
          </a:stretch>
        </a:blipFill>
        <a:effectLst/>
      </p:bgPr>
    </p:bg>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597000" y="4413956"/>
            <a:ext cx="200407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СОЛНЦЕ</a:t>
            </a:r>
            <a:endParaRPr kumimoji="0" lang="ru-RU"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Tree>
    <p:extLst>
      <p:ext uri="{BB962C8B-B14F-4D97-AF65-F5344CB8AC3E}">
        <p14:creationId xmlns:p14="http://schemas.microsoft.com/office/powerpoint/2010/main" val="7209225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92709" y="130629"/>
            <a:ext cx="6758581" cy="954107"/>
          </a:xfrm>
          <a:prstGeom prst="rect">
            <a:avLst/>
          </a:prstGeom>
          <a:solidFill>
            <a:srgbClr val="0070C0"/>
          </a:solidFill>
          <a:ln>
            <a:solidFill>
              <a:srgbClr val="0070C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ПОЧЕМУ СТОИТ НАЧИНАТЬ ИЗУЧЕНИЕ РАЗДЕЛА</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С ТЕМЫ «СОЛНЦЕ»?</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3" name="TextBox 2"/>
          <p:cNvSpPr txBox="1"/>
          <p:nvPr/>
        </p:nvSpPr>
        <p:spPr>
          <a:xfrm>
            <a:off x="271623" y="1186543"/>
            <a:ext cx="8815298" cy="3416320"/>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ru-RU" sz="2400" b="0"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теме отображены все основные астрономические понятия</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ru-RU" sz="2400" b="0"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Солнце – первая звезда, до которой было измерено расстояние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(метод параллакса, метод радиолокации)</a:t>
            </a:r>
          </a:p>
          <a:p>
            <a:pPr marL="342900" marR="0" lvl="0" indent="-342900" algn="l" defTabSz="914400" rtl="0" eaLnBrk="1" fontAlgn="auto" latinLnBrk="0" hangingPunct="1">
              <a:lnSpc>
                <a:spcPct val="100000"/>
              </a:lnSpc>
              <a:spcBef>
                <a:spcPts val="0"/>
              </a:spcBef>
              <a:spcAft>
                <a:spcPts val="0"/>
              </a:spcAft>
              <a:buClrTx/>
              <a:buSzTx/>
              <a:buFontTx/>
              <a:buAutoNum type="arabicPeriod" startAt="3"/>
              <a:tabLst/>
              <a:defRPr/>
            </a:pPr>
            <a:r>
              <a:rPr kumimoji="0" lang="ru-RU" sz="2400" b="0"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Наглядность материала</a:t>
            </a:r>
          </a:p>
          <a:p>
            <a:pPr marL="342900" marR="0" lvl="0" indent="-342900" algn="l" defTabSz="914400" rtl="0" eaLnBrk="1" fontAlgn="auto" latinLnBrk="0" hangingPunct="1">
              <a:lnSpc>
                <a:spcPct val="100000"/>
              </a:lnSpc>
              <a:spcBef>
                <a:spcPts val="0"/>
              </a:spcBef>
              <a:spcAft>
                <a:spcPts val="0"/>
              </a:spcAft>
              <a:buClrTx/>
              <a:buSzTx/>
              <a:buFontTx/>
              <a:buAutoNum type="arabicPeriod" startAt="3"/>
              <a:tabLst/>
              <a:defRPr/>
            </a:pPr>
            <a:r>
              <a:rPr kumimoji="0" lang="ru-RU" sz="2400" b="0"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Многоканальное влияние на Землю</a:t>
            </a:r>
          </a:p>
          <a:p>
            <a:pPr marL="342900" marR="0" lvl="0" indent="-342900" algn="l" defTabSz="914400" rtl="0" eaLnBrk="1" fontAlgn="auto" latinLnBrk="0" hangingPunct="1">
              <a:lnSpc>
                <a:spcPct val="100000"/>
              </a:lnSpc>
              <a:spcBef>
                <a:spcPts val="0"/>
              </a:spcBef>
              <a:spcAft>
                <a:spcPts val="0"/>
              </a:spcAft>
              <a:buClrTx/>
              <a:buSzTx/>
              <a:buFontTx/>
              <a:buAutoNum type="arabicPeriod" startAt="3"/>
              <a:tabLst/>
              <a:defRPr/>
            </a:pPr>
            <a:r>
              <a:rPr kumimoji="0" lang="ru-RU" sz="2400" b="0"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Состав и физическое состояние вещества</a:t>
            </a:r>
          </a:p>
          <a:p>
            <a:pPr marL="342900" marR="0" lvl="0" indent="-342900" algn="l" defTabSz="914400" rtl="0" eaLnBrk="1" fontAlgn="auto" latinLnBrk="0" hangingPunct="1">
              <a:lnSpc>
                <a:spcPct val="100000"/>
              </a:lnSpc>
              <a:spcBef>
                <a:spcPts val="0"/>
              </a:spcBef>
              <a:spcAft>
                <a:spcPts val="0"/>
              </a:spcAft>
              <a:buClrTx/>
              <a:buSzTx/>
              <a:buFontTx/>
              <a:buAutoNum type="arabicPeriod" startAt="3"/>
              <a:tabLst/>
              <a:defRPr/>
            </a:pPr>
            <a:r>
              <a:rPr kumimoji="0" lang="ru-RU" sz="2400" b="0"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Термоядерные реакции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7.  </a:t>
            </a:r>
            <a:r>
              <a:rPr kumimoji="0" lang="ru-RU" sz="2400" b="0"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Причина яркого света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8.  </a:t>
            </a:r>
            <a:r>
              <a:rPr kumimoji="0" lang="ru-RU" sz="2400" b="0"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Старение звёзд на примере Солнца</a:t>
            </a:r>
            <a:endParaRPr kumimoji="0" lang="ru-RU" sz="240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97189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arn(inVertical)">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barn(inVertical)">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barn(inVertical)">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barn(inVertical)">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barn(inVertical)">
                                      <p:cBhvr>
                                        <p:cTn id="4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617843" y="92766"/>
            <a:ext cx="1838965" cy="707886"/>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СОЛНЦЕ</a:t>
            </a:r>
            <a:endParaRPr kumimoji="0" lang="ru-RU"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67" y="0"/>
            <a:ext cx="2362200" cy="3661409"/>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0800" y="835268"/>
            <a:ext cx="3458817" cy="3213817"/>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0250" y="764672"/>
            <a:ext cx="2729949" cy="5459898"/>
          </a:xfrm>
          <a:prstGeom prst="rect">
            <a:avLst/>
          </a:prstGeom>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09391" y="3281347"/>
            <a:ext cx="2504660" cy="3576654"/>
          </a:xfrm>
          <a:prstGeom prst="rect">
            <a:avLst/>
          </a:prstGeom>
        </p:spPr>
      </p:pic>
      <p:pic>
        <p:nvPicPr>
          <p:cNvPr id="9" name="Рисунок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368" y="3696025"/>
            <a:ext cx="2784727" cy="2784727"/>
          </a:xfrm>
          <a:prstGeom prst="rect">
            <a:avLst/>
          </a:prstGeom>
        </p:spPr>
      </p:pic>
    </p:spTree>
    <p:extLst>
      <p:ext uri="{BB962C8B-B14F-4D97-AF65-F5344CB8AC3E}">
        <p14:creationId xmlns:p14="http://schemas.microsoft.com/office/powerpoint/2010/main" val="41904791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617843" y="92766"/>
            <a:ext cx="1838965" cy="707886"/>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СОЛНЦЕ</a:t>
            </a:r>
            <a:endParaRPr kumimoji="0" lang="ru-RU"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4" name="Прямоугольник 3"/>
          <p:cNvSpPr/>
          <p:nvPr/>
        </p:nvSpPr>
        <p:spPr>
          <a:xfrm>
            <a:off x="170942" y="800652"/>
            <a:ext cx="8973058"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srgbClr val="30303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Само </a:t>
            </a:r>
            <a:r>
              <a:rPr kumimoji="0" lang="ru-RU" sz="2000" b="0" i="0" u="none" strike="noStrike" kern="1200" cap="none" spc="0" normalizeH="0" baseline="0" noProof="0" dirty="0" smtClean="0">
                <a:ln>
                  <a:noFill/>
                </a:ln>
                <a:solidFill>
                  <a:srgbClr val="30303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название </a:t>
            </a:r>
            <a:r>
              <a:rPr kumimoji="0" lang="ru-RU" sz="2000" b="0" i="0" u="none" strike="noStrike" kern="1200" cap="none" spc="0" normalizeH="0" baseline="0" noProof="0" dirty="0">
                <a:ln>
                  <a:noFill/>
                </a:ln>
                <a:solidFill>
                  <a:srgbClr val="30303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произошло от </a:t>
            </a:r>
            <a:r>
              <a:rPr kumimoji="0" lang="ru-RU" sz="2000" b="0" i="0" u="none" strike="noStrike" kern="1200" cap="none" spc="0" normalizeH="0" baseline="0" noProof="0" dirty="0" err="1">
                <a:ln>
                  <a:noFill/>
                </a:ln>
                <a:solidFill>
                  <a:srgbClr val="30303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древнеаглийского</a:t>
            </a:r>
            <a:r>
              <a:rPr kumimoji="0" lang="ru-RU" sz="2000" b="0" i="0" u="none" strike="noStrike" kern="1200" cap="none" spc="0" normalizeH="0" baseline="0" noProof="0" dirty="0">
                <a:ln>
                  <a:noFill/>
                </a:ln>
                <a:solidFill>
                  <a:srgbClr val="30303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обозначающего «юг</a:t>
            </a:r>
            <a:r>
              <a:rPr kumimoji="0" lang="ru-RU" sz="2000" b="0" i="0" u="none" strike="noStrike" kern="1200" cap="none" spc="0" normalizeH="0" baseline="0" noProof="0" dirty="0" smtClean="0">
                <a:ln>
                  <a:noFill/>
                </a:ln>
                <a:solidFill>
                  <a:srgbClr val="30303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endParaRPr kumimoji="0" lang="en-US" sz="2000" b="0" i="0" u="none" strike="noStrike" kern="1200" cap="none" spc="0" normalizeH="0" baseline="0" noProof="0" dirty="0" smtClean="0">
              <a:ln>
                <a:noFill/>
              </a:ln>
              <a:solidFill>
                <a:srgbClr val="30303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Изначальное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греческое </a:t>
            </a:r>
            <a:r>
              <a:rPr kumimoji="0" lang="ru-RU"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ru-RU" sz="2000" b="1" i="1"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heméra</a:t>
            </a:r>
            <a:r>
              <a:rPr kumimoji="0" lang="ru-RU" sz="2000" b="1" i="1"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1" i="1"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helíou</a:t>
            </a:r>
            <a:r>
              <a:rPr kumimoji="0" lang="ru-RU"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перешло в латинское </a:t>
            </a:r>
            <a:r>
              <a:rPr kumimoji="0" lang="ru-RU"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ru-RU" sz="2000" b="1" i="1"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dies</a:t>
            </a:r>
            <a:r>
              <a:rPr kumimoji="0" lang="ru-RU" sz="2000" b="1" i="1"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1" i="1"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solis</a:t>
            </a:r>
            <a:r>
              <a:rPr kumimoji="0" lang="ru-RU"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p:txBody>
      </p:sp>
      <p:sp>
        <p:nvSpPr>
          <p:cNvPr id="5" name="TextBox 4"/>
          <p:cNvSpPr txBox="1"/>
          <p:nvPr/>
        </p:nvSpPr>
        <p:spPr>
          <a:xfrm>
            <a:off x="2905307" y="1508538"/>
            <a:ext cx="32640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КЛЮЧЕВЫЕ ДАННЫЕ:</a:t>
            </a:r>
            <a:endParaRPr kumimoji="0" lang="ru-RU" sz="28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mc:AlternateContent xmlns:mc="http://schemas.openxmlformats.org/markup-compatibility/2006" xmlns:a14="http://schemas.microsoft.com/office/drawing/2010/main">
        <mc:Choice Requires="a14">
          <p:sp>
            <p:nvSpPr>
              <p:cNvPr id="6" name="TextBox 5"/>
              <p:cNvSpPr txBox="1"/>
              <p:nvPr/>
            </p:nvSpPr>
            <p:spPr>
              <a:xfrm>
                <a:off x="438413" y="1950293"/>
                <a:ext cx="8236294" cy="1403076"/>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Масса Солнца: </a:t>
                </a:r>
                <a14:m>
                  <m:oMath xmlns:m="http://schemas.openxmlformats.org/officeDocument/2006/math">
                    <m:sSub>
                      <m:sSubPr>
                        <m:ctrlPr>
                          <a:rPr kumimoji="0" lang="ru-RU" sz="28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Times New Roman" panose="02020603050405020304" pitchFamily="18" charset="0"/>
                          </a:rPr>
                        </m:ctrlPr>
                      </m:sSubPr>
                      <m:e>
                        <m:r>
                          <a:rPr kumimoji="0" lang="en-US" sz="28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Times New Roman" panose="02020603050405020304" pitchFamily="18" charset="0"/>
                          </a:rPr>
                          <m:t>𝑀</m:t>
                        </m:r>
                      </m:e>
                      <m:sub>
                        <m:r>
                          <a:rPr kumimoji="0" lang="ru-RU" sz="28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Times New Roman" panose="02020603050405020304" pitchFamily="18" charset="0"/>
                          </a:rPr>
                          <m:t>⨀</m:t>
                        </m:r>
                      </m:sub>
                    </m:sSub>
                    <m:r>
                      <a:rPr kumimoji="0" lang="en-US" sz="2800" b="0"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Times New Roman" panose="02020603050405020304" pitchFamily="18" charset="0"/>
                      </a:rPr>
                      <m:t>=</m:t>
                    </m:r>
                    <m:r>
                      <a:rPr kumimoji="0" lang="en-US" sz="2800" b="0"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Times New Roman" panose="02020603050405020304" pitchFamily="18" charset="0"/>
                      </a:rPr>
                      <m:t>334</m:t>
                    </m:r>
                    <m:r>
                      <a:rPr kumimoji="0" lang="en-US" sz="2800" b="0"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Times New Roman" panose="02020603050405020304" pitchFamily="18" charset="0"/>
                      </a:rPr>
                      <m:t> </m:t>
                    </m:r>
                    <m:r>
                      <a:rPr kumimoji="0" lang="en-US" sz="2800" b="0"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Times New Roman" panose="02020603050405020304" pitchFamily="18" charset="0"/>
                      </a:rPr>
                      <m:t>672</m:t>
                    </m:r>
                    <m:sSub>
                      <m:sSubPr>
                        <m:ctrlPr>
                          <a:rPr kumimoji="0" lang="en-US" sz="28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Times New Roman" panose="02020603050405020304" pitchFamily="18" charset="0"/>
                          </a:rPr>
                        </m:ctrlPr>
                      </m:sSubPr>
                      <m:e>
                        <m:r>
                          <a:rPr kumimoji="0" lang="en-US" sz="28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Times New Roman" panose="02020603050405020304" pitchFamily="18" charset="0"/>
                          </a:rPr>
                          <m:t>𝑀</m:t>
                        </m:r>
                      </m:e>
                      <m:sub>
                        <m:r>
                          <a:rPr kumimoji="0" lang="en-US" sz="28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Times New Roman" panose="02020603050405020304" pitchFamily="18" charset="0"/>
                          </a:rPr>
                          <m:t>⨁</m:t>
                        </m:r>
                      </m:sub>
                    </m:sSub>
                  </m:oMath>
                </a14:m>
                <a:endParaRPr kumimoji="0" lang="en-US"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Диаметр Солнца: </a:t>
                </a:r>
                <a14:m>
                  <m:oMath xmlns:m="http://schemas.openxmlformats.org/officeDocument/2006/math">
                    <m:sSub>
                      <m:sSubPr>
                        <m:ctrlPr>
                          <a:rPr kumimoji="0" lang="ru-RU" sz="28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Times New Roman" panose="02020603050405020304" pitchFamily="18" charset="0"/>
                          </a:rPr>
                        </m:ctrlPr>
                      </m:sSubPr>
                      <m:e>
                        <m:r>
                          <a:rPr kumimoji="0" lang="en-US" sz="28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Times New Roman" panose="02020603050405020304" pitchFamily="18" charset="0"/>
                          </a:rPr>
                          <m:t>𝐷</m:t>
                        </m:r>
                      </m:e>
                      <m:sub>
                        <m:r>
                          <a:rPr kumimoji="0" lang="ru-RU" sz="28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Times New Roman" panose="02020603050405020304" pitchFamily="18" charset="0"/>
                          </a:rPr>
                          <m:t>⨀</m:t>
                        </m:r>
                      </m:sub>
                    </m:sSub>
                    <m:r>
                      <a:rPr kumimoji="0" lang="en-US" sz="28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Times New Roman" panose="02020603050405020304" pitchFamily="18" charset="0"/>
                      </a:rPr>
                      <m:t>=</m:t>
                    </m:r>
                    <m:r>
                      <a:rPr kumimoji="0" lang="en-US" sz="28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Times New Roman" panose="02020603050405020304" pitchFamily="18" charset="0"/>
                      </a:rPr>
                      <m:t>109</m:t>
                    </m:r>
                    <m:sSub>
                      <m:sSubPr>
                        <m:ctrlPr>
                          <a:rPr kumimoji="0" lang="en-US" sz="28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Times New Roman" panose="02020603050405020304" pitchFamily="18" charset="0"/>
                          </a:rPr>
                        </m:ctrlPr>
                      </m:sSubPr>
                      <m:e>
                        <m:r>
                          <a:rPr kumimoji="0" lang="en-US" sz="28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Times New Roman" panose="02020603050405020304" pitchFamily="18" charset="0"/>
                          </a:rPr>
                          <m:t>𝐷</m:t>
                        </m:r>
                      </m:e>
                      <m:sub>
                        <m:r>
                          <a:rPr kumimoji="0" lang="en-US" sz="28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Times New Roman" panose="02020603050405020304" pitchFamily="18" charset="0"/>
                          </a:rPr>
                          <m:t>⨀</m:t>
                        </m:r>
                      </m:sub>
                    </m:sSub>
                  </m:oMath>
                </a14:m>
                <a:endParaRPr kumimoji="0" lang="en-US"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0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Расстояние до Земли: </a:t>
                </a:r>
                <a:r>
                  <a:rPr kumimoji="0" lang="ru-RU" sz="2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ru-RU" sz="28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а.е</a:t>
                </a:r>
                <a:r>
                  <a:rPr kumimoji="0" lang="ru-RU"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149 597 871 000 м ± 100 </a:t>
                </a:r>
                <a:r>
                  <a:rPr kumimoji="0" lang="ru-RU" sz="2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a:t>
                </a:r>
                <a:endParaRPr kumimoji="0" lang="ru-RU"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438413" y="1950293"/>
                <a:ext cx="8236294" cy="1403076"/>
              </a:xfrm>
              <a:prstGeom prst="rect">
                <a:avLst/>
              </a:prstGeom>
              <a:blipFill>
                <a:blip r:embed="rId4" cstate="print"/>
                <a:stretch>
                  <a:fillRect l="-740" r="-962" b="-13913"/>
                </a:stretch>
              </a:blipFill>
            </p:spPr>
            <p:txBody>
              <a:bodyPr/>
              <a:lstStyle/>
              <a:p>
                <a:r>
                  <a:rPr lang="ru-RU">
                    <a:noFill/>
                  </a:rPr>
                  <a:t> </a:t>
                </a:r>
              </a:p>
            </p:txBody>
          </p:sp>
        </mc:Fallback>
      </mc:AlternateContent>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942" y="3414412"/>
            <a:ext cx="3327631" cy="3327631"/>
          </a:xfrm>
          <a:prstGeom prst="rect">
            <a:avLst/>
          </a:prstGeom>
        </p:spPr>
      </p:pic>
      <p:sp>
        <p:nvSpPr>
          <p:cNvPr id="8" name="Прямоугольник 7"/>
          <p:cNvSpPr/>
          <p:nvPr/>
        </p:nvSpPr>
        <p:spPr>
          <a:xfrm>
            <a:off x="3767716" y="3935869"/>
            <a:ext cx="5104821" cy="1015663"/>
          </a:xfrm>
          <a:prstGeom prst="rect">
            <a:avLst/>
          </a:prstGeom>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Впервые получить приближённое значение диаметра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Солнца и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оценить его массу удалось в 17 в.</a:t>
            </a:r>
          </a:p>
        </p:txBody>
      </p:sp>
      <p:sp>
        <p:nvSpPr>
          <p:cNvPr id="9" name="TextBox 8"/>
          <p:cNvSpPr txBox="1"/>
          <p:nvPr/>
        </p:nvSpPr>
        <p:spPr>
          <a:xfrm>
            <a:off x="4657471" y="3474771"/>
            <a:ext cx="3441840" cy="461665"/>
          </a:xfrm>
          <a:prstGeom prst="rect">
            <a:avLst/>
          </a:prstGeom>
          <a:no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ИНТЕРЕСНЫЙ ФАКТ</a:t>
            </a:r>
            <a:endParaRPr kumimoji="0" lang="ru-RU"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0" name="Прямоугольник 9"/>
          <p:cNvSpPr/>
          <p:nvPr/>
        </p:nvSpPr>
        <p:spPr>
          <a:xfrm>
            <a:off x="3767716" y="5078227"/>
            <a:ext cx="520400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Оценили более точно, как только рассчитали расстояние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до Солнца</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4986848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617843" y="92766"/>
            <a:ext cx="1838965" cy="707886"/>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СОЛНЦЕ</a:t>
            </a:r>
            <a:endParaRPr kumimoji="0" lang="ru-RU"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4" name="TextBox 3"/>
          <p:cNvSpPr txBox="1"/>
          <p:nvPr/>
        </p:nvSpPr>
        <p:spPr>
          <a:xfrm>
            <a:off x="2952596" y="800652"/>
            <a:ext cx="31694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sng"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МЕТОД ПАРАЛЛАКСА</a:t>
            </a:r>
            <a:endParaRPr kumimoji="0" lang="ru-RU" sz="2800" b="0"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619" y="1323871"/>
            <a:ext cx="1628581" cy="2263843"/>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4200" y="1323871"/>
            <a:ext cx="2029652" cy="2263843"/>
          </a:xfrm>
          <a:prstGeom prst="rect">
            <a:avLst/>
          </a:prstGeom>
        </p:spPr>
      </p:pic>
      <p:sp>
        <p:nvSpPr>
          <p:cNvPr id="7" name="TextBox 6"/>
          <p:cNvSpPr txBox="1"/>
          <p:nvPr/>
        </p:nvSpPr>
        <p:spPr>
          <a:xfrm>
            <a:off x="225619" y="3403049"/>
            <a:ext cx="3658233" cy="400110"/>
          </a:xfrm>
          <a:prstGeom prst="rect">
            <a:avLst/>
          </a:prstGeom>
          <a:solidFill>
            <a:srgbClr val="002060"/>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Джовани</a:t>
            </a:r>
            <a:r>
              <a:rPr kumimoji="0" lang="ru-RU" sz="2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 Кассини и Жан </a:t>
            </a:r>
            <a:r>
              <a:rPr kumimoji="0" lang="ru-RU" sz="2000" b="0"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Рише</a:t>
            </a:r>
            <a:endParaRPr kumimoji="0" lang="ru-RU"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8" name="TextBox 7"/>
          <p:cNvSpPr txBox="1"/>
          <p:nvPr/>
        </p:nvSpPr>
        <p:spPr>
          <a:xfrm>
            <a:off x="4013200" y="1323871"/>
            <a:ext cx="4962071"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1672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Джованни Кассини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 Жан </a:t>
            </a:r>
            <a:r>
              <a:rPr kumimoji="0" lang="ru-RU" sz="20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Рише</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решили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определить расстояние до Солнца путем измерения параллакса Марса - углового смещения планеты на фоне далеких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звезд.</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Прямоугольник 8"/>
          <p:cNvSpPr/>
          <p:nvPr/>
        </p:nvSpPr>
        <p:spPr>
          <a:xfrm>
            <a:off x="4013200" y="2879829"/>
            <a:ext cx="485140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Кассини измерял положение планеты из Парижа, а </a:t>
            </a:r>
            <a:r>
              <a:rPr kumimoji="0" lang="ru-RU" sz="20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Рише</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из </a:t>
            </a:r>
            <a:r>
              <a:rPr kumimoji="0" lang="ru-RU" sz="20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Кайенны</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города Французской Гвианы в Южной Америке.</a:t>
            </a:r>
          </a:p>
        </p:txBody>
      </p:sp>
      <p:sp>
        <p:nvSpPr>
          <p:cNvPr id="10" name="TextBox 9"/>
          <p:cNvSpPr txBox="1"/>
          <p:nvPr/>
        </p:nvSpPr>
        <p:spPr>
          <a:xfrm>
            <a:off x="276474" y="3895492"/>
            <a:ext cx="85217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1673 г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Кассини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рассчитал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значение параллакса Солнца 9,5 секунды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дуги.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Получалось, что среднее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расстояние Земли от Солнца (1 а. е.) равно 138,5 млн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км.</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4735" y="4584104"/>
            <a:ext cx="4781550" cy="2133600"/>
          </a:xfrm>
          <a:prstGeom prst="rect">
            <a:avLst/>
          </a:prstGeom>
        </p:spPr>
      </p:pic>
    </p:spTree>
    <p:extLst>
      <p:ext uri="{BB962C8B-B14F-4D97-AF65-F5344CB8AC3E}">
        <p14:creationId xmlns:p14="http://schemas.microsoft.com/office/powerpoint/2010/main" val="166197605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617843" y="92766"/>
            <a:ext cx="1838965" cy="707886"/>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СОЛНЦЕ</a:t>
            </a:r>
            <a:endParaRPr kumimoji="0" lang="ru-RU"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4" name="TextBox 3"/>
          <p:cNvSpPr txBox="1"/>
          <p:nvPr/>
        </p:nvSpPr>
        <p:spPr>
          <a:xfrm>
            <a:off x="2952596" y="800652"/>
            <a:ext cx="31694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sng"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МЕТОД ПАРАЛЛАКСА</a:t>
            </a:r>
            <a:endParaRPr kumimoji="0" lang="ru-RU" sz="2800" b="0"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25" y="1323872"/>
            <a:ext cx="3885183" cy="2590122"/>
          </a:xfrm>
          <a:prstGeom prst="rect">
            <a:avLst/>
          </a:prstGeom>
        </p:spPr>
      </p:pic>
      <p:sp>
        <p:nvSpPr>
          <p:cNvPr id="6" name="TextBox 5"/>
          <p:cNvSpPr txBox="1"/>
          <p:nvPr/>
        </p:nvSpPr>
        <p:spPr>
          <a:xfrm>
            <a:off x="98425" y="3913994"/>
            <a:ext cx="3885183" cy="400110"/>
          </a:xfrm>
          <a:prstGeom prst="rect">
            <a:avLst/>
          </a:prstGeom>
          <a:solidFill>
            <a:srgbClr val="002060"/>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Пулковская обсерватория</a:t>
            </a:r>
            <a:endParaRPr kumimoji="0" lang="ru-RU"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7" name="TextBox 6"/>
          <p:cNvSpPr txBox="1"/>
          <p:nvPr/>
        </p:nvSpPr>
        <p:spPr>
          <a:xfrm>
            <a:off x="4084683" y="1323872"/>
            <a:ext cx="4693557"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1842-1880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гг</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астрономы Пулковской обсерватории выполнили точные измерения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абберационных</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смещений звёзд, и нашли, что параллакс Солнца равен 8,793 секунды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т.е</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149,6 млн км.</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4084683" y="2890265"/>
            <a:ext cx="4558937"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1896 году Парижская международная конференция астрономов приняла округлённые значения: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Параллакс Солнца равен 8,8 секунды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а.е</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149,5 млн км.</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746" y="4696307"/>
            <a:ext cx="2922906" cy="1807809"/>
          </a:xfrm>
          <a:prstGeom prst="rect">
            <a:avLst/>
          </a:prstGeom>
        </p:spPr>
      </p:pic>
      <p:sp>
        <p:nvSpPr>
          <p:cNvPr id="10" name="Прямоугольник 9"/>
          <p:cNvSpPr/>
          <p:nvPr/>
        </p:nvSpPr>
        <p:spPr>
          <a:xfrm>
            <a:off x="3983608" y="4769214"/>
            <a:ext cx="4572000" cy="83099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 современным данным </a:t>
            </a:r>
            <a:endParaRPr kumimoji="0" lang="ru-RU" sz="24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ru-RU" sz="2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а.е</a:t>
            </a: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149 </a:t>
            </a:r>
            <a:r>
              <a:rPr kumimoji="0" lang="ru-RU"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597 871 000 м ± 100 м</a:t>
            </a:r>
          </a:p>
        </p:txBody>
      </p:sp>
    </p:spTree>
    <p:extLst>
      <p:ext uri="{BB962C8B-B14F-4D97-AF65-F5344CB8AC3E}">
        <p14:creationId xmlns:p14="http://schemas.microsoft.com/office/powerpoint/2010/main" val="85298398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617843" y="92766"/>
            <a:ext cx="1838965" cy="707886"/>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СОЛНЦЕ</a:t>
            </a:r>
            <a:endParaRPr kumimoji="0" lang="ru-RU"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4" name="TextBox 3"/>
          <p:cNvSpPr txBox="1"/>
          <p:nvPr/>
        </p:nvSpPr>
        <p:spPr>
          <a:xfrm>
            <a:off x="2975038" y="800652"/>
            <a:ext cx="31245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sng"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МЕТОД РАДИОЛОКАЦИИ</a:t>
            </a:r>
            <a:endParaRPr kumimoji="0" lang="ru-RU" sz="2400" b="0"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162" y="1262317"/>
            <a:ext cx="3800475" cy="2524125"/>
          </a:xfrm>
          <a:prstGeom prst="rect">
            <a:avLst/>
          </a:prstGeom>
        </p:spPr>
      </p:pic>
      <p:sp>
        <p:nvSpPr>
          <p:cNvPr id="6" name="Прямоугольник 5"/>
          <p:cNvSpPr/>
          <p:nvPr/>
        </p:nvSpPr>
        <p:spPr>
          <a:xfrm>
            <a:off x="4211637" y="1323872"/>
            <a:ext cx="4792663"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60-х годах XX века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астрономы начали применять </a:t>
            </a:r>
            <a:r>
              <a:rPr kumimoji="0" lang="ru-RU" sz="20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метод радиолокации</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Сущность этого метода состоит в том, что в сторону небесного тела посылают мощный кратковременный импульс, а затем принимают отраженный сигнал. Скорость распространения радиоволн в космическом пространстве равна скорости света - </a:t>
            </a:r>
            <a:r>
              <a:rPr kumimoji="0" lang="ru-RU" sz="20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299 792,458 км/с</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p>
        </p:txBody>
      </p:sp>
      <p:sp>
        <p:nvSpPr>
          <p:cNvPr id="7" name="Прямоугольник 6"/>
          <p:cNvSpPr/>
          <p:nvPr/>
        </p:nvSpPr>
        <p:spPr>
          <a:xfrm>
            <a:off x="279399" y="4186194"/>
            <a:ext cx="8593138" cy="1015663"/>
          </a:xfrm>
          <a:prstGeom prst="rect">
            <a:avLst/>
          </a:prstGeom>
          <a:ln>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Если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точно измерить время, которое необходимо сигналу, чтобы достичь небесного тела и после отражения от его поверхности возвратиться обратно, нетрудно вычислить искомое расстояние.</a:t>
            </a:r>
          </a:p>
        </p:txBody>
      </p:sp>
      <p:sp>
        <p:nvSpPr>
          <p:cNvPr id="8" name="Прямоугольник 7"/>
          <p:cNvSpPr/>
          <p:nvPr/>
        </p:nvSpPr>
        <p:spPr>
          <a:xfrm>
            <a:off x="279399" y="5455014"/>
            <a:ext cx="4572000" cy="83099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 современным данным </a:t>
            </a:r>
            <a:endParaRPr kumimoji="0" lang="ru-RU" sz="24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ru-RU" sz="2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а.е</a:t>
            </a: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149 </a:t>
            </a:r>
            <a:r>
              <a:rPr kumimoji="0" lang="ru-RU"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597 871 000 м ± 100 м</a:t>
            </a:r>
          </a:p>
        </p:txBody>
      </p:sp>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2205" y="5311775"/>
            <a:ext cx="3330575" cy="1446810"/>
          </a:xfrm>
          <a:prstGeom prst="rect">
            <a:avLst/>
          </a:prstGeom>
        </p:spPr>
      </p:pic>
    </p:spTree>
    <p:extLst>
      <p:ext uri="{BB962C8B-B14F-4D97-AF65-F5344CB8AC3E}">
        <p14:creationId xmlns:p14="http://schemas.microsoft.com/office/powerpoint/2010/main" val="200228952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088281" y="87747"/>
            <a:ext cx="1838965" cy="707886"/>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СОЛНЦЕ</a:t>
            </a:r>
            <a:endParaRPr kumimoji="0" lang="ru-RU"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3617843" cy="3601764"/>
          </a:xfrm>
          <a:prstGeom prst="rect">
            <a:avLst/>
          </a:prstGeom>
        </p:spPr>
      </p:pic>
      <p:sp>
        <p:nvSpPr>
          <p:cNvPr id="5" name="TextBox 4"/>
          <p:cNvSpPr txBox="1"/>
          <p:nvPr/>
        </p:nvSpPr>
        <p:spPr>
          <a:xfrm>
            <a:off x="4546210" y="1970375"/>
            <a:ext cx="238103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ρ</a:t>
            </a:r>
            <a:r>
              <a:rPr kumimoji="0" lang="ru-RU" sz="2400" b="0" i="1" u="none" strike="noStrike" kern="1200" cap="none" spc="0" normalizeH="0" baseline="-2500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солнца</a:t>
            </a:r>
            <a:r>
              <a:rPr kumimoji="0" lang="ru-RU" sz="24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1,4 г/см</a:t>
            </a:r>
            <a:r>
              <a:rPr kumimoji="0" lang="ru-RU" sz="2400" b="0" i="1" u="none" strike="noStrike" kern="1200" cap="none" spc="0" normalizeH="0" baseline="3000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a:t>
            </a:r>
            <a:endParaRPr kumimoji="0" lang="ru-RU" sz="24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3713739" y="950174"/>
            <a:ext cx="2395720" cy="461665"/>
          </a:xfrm>
          <a:prstGeom prst="rect">
            <a:avLst/>
          </a:prstGeom>
          <a:solidFill>
            <a:schemeClr val="accent2">
              <a:lumMod val="50000"/>
            </a:schemeClr>
          </a:solidFill>
          <a:ln>
            <a:solidFill>
              <a:schemeClr val="accent2">
                <a:lumMod val="50000"/>
              </a:schemeClr>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Состав вещества</a:t>
            </a:r>
            <a:endParaRPr kumimoji="0" lang="ru-RU"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4258411" y="1447155"/>
            <a:ext cx="26187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1"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горячая плазма</a:t>
            </a:r>
            <a:endParaRPr kumimoji="0" lang="ru-RU" sz="28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4640562" y="2546118"/>
            <a:ext cx="21923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a:t>
            </a:r>
            <a:r>
              <a:rPr kumimoji="0" lang="ru-RU" sz="2400" b="0" i="1" u="none" strike="noStrike" kern="1200" cap="none" spc="0" normalizeH="0" baseline="-2500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поверх</a:t>
            </a:r>
            <a:r>
              <a:rPr kumimoji="0" lang="ru-RU" sz="24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6000 К</a:t>
            </a:r>
            <a:endParaRPr kumimoji="0" lang="ru-RU" sz="24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4524024" y="3121861"/>
            <a:ext cx="24032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a:t>
            </a:r>
            <a:r>
              <a:rPr kumimoji="0" lang="ru-RU" sz="2400" b="0" i="1" u="none" strike="noStrike" kern="1200" cap="none" spc="0" normalizeH="0" baseline="-2500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внутр</a:t>
            </a:r>
            <a:r>
              <a:rPr kumimoji="0" lang="ru-RU" sz="24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14 млн К</a:t>
            </a:r>
            <a:endParaRPr kumimoji="0" lang="ru-RU" sz="24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0" name="Прямоугольник 9"/>
          <p:cNvSpPr/>
          <p:nvPr/>
        </p:nvSpPr>
        <p:spPr>
          <a:xfrm>
            <a:off x="177799" y="3601764"/>
            <a:ext cx="8423275"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Солнце состоит </a:t>
            </a:r>
            <a:r>
              <a:rPr kumimoji="0" lang="ru-RU" sz="20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водорода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(≈73 % от массы и ≈92 % от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объёма)</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гелия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(≈25 % от массы и ≈7 % от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объёма)</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элементов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 меньшей концентрацией: железа, никеля, кислорода, азота, кремния, серы, магния, углерода, неона, кальция и хрома</a:t>
            </a:r>
          </a:p>
        </p:txBody>
      </p:sp>
      <p:sp>
        <p:nvSpPr>
          <p:cNvPr id="11" name="Прямоугольник 10"/>
          <p:cNvSpPr/>
          <p:nvPr/>
        </p:nvSpPr>
        <p:spPr>
          <a:xfrm>
            <a:off x="177799" y="5197708"/>
            <a:ext cx="8839201"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 1 млн атомов водорода приходится 98 000 атомов гелия, 851 атом кислорода, 398 атомов углерода, 123 атома неона, 100 атомов азота, 47 атомов железа, 38 атомов магния, 35 атомов кремния, 16 атомов серы, 4 атома аргона, 3 атома алюминия, по 2 атома никеля, натрия и кальция, а также малое количество прочих элементов.</a:t>
            </a:r>
          </a:p>
        </p:txBody>
      </p:sp>
    </p:spTree>
    <p:extLst>
      <p:ext uri="{BB962C8B-B14F-4D97-AF65-F5344CB8AC3E}">
        <p14:creationId xmlns:p14="http://schemas.microsoft.com/office/powerpoint/2010/main" val="349731594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385" y="40341"/>
            <a:ext cx="3676650" cy="2895600"/>
          </a:xfrm>
          <a:prstGeom prst="rect">
            <a:avLst/>
          </a:prstGeom>
        </p:spPr>
      </p:pic>
      <p:sp>
        <p:nvSpPr>
          <p:cNvPr id="3" name="TextBox 2"/>
          <p:cNvSpPr txBox="1"/>
          <p:nvPr/>
        </p:nvSpPr>
        <p:spPr>
          <a:xfrm>
            <a:off x="3617843" y="92766"/>
            <a:ext cx="1838965" cy="707886"/>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СОЛНЦЕ</a:t>
            </a:r>
            <a:endParaRPr kumimoji="0" lang="ru-RU"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5" name="TextBox 4"/>
          <p:cNvSpPr txBox="1"/>
          <p:nvPr/>
        </p:nvSpPr>
        <p:spPr>
          <a:xfrm>
            <a:off x="4949661" y="901298"/>
            <a:ext cx="274947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СОЛНЕЧНОЕ ЯДРО</a:t>
            </a:r>
            <a:endParaRPr kumimoji="0" lang="ru-RU" sz="28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6" name="Прямоугольник 5"/>
          <p:cNvSpPr/>
          <p:nvPr/>
        </p:nvSpPr>
        <p:spPr>
          <a:xfrm>
            <a:off x="3884035" y="1465738"/>
            <a:ext cx="5145665"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srgbClr val="22222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Центральная часть Солнца с радиусом примерно </a:t>
            </a:r>
            <a:r>
              <a:rPr kumimoji="0" lang="ru-RU" sz="2000" b="0" i="0" u="none" strike="noStrike" kern="1200" cap="none" spc="0" normalizeH="0" baseline="0" noProof="0" dirty="0" smtClean="0">
                <a:ln>
                  <a:noFill/>
                </a:ln>
                <a:solidFill>
                  <a:srgbClr val="22222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150-175 </a:t>
            </a:r>
            <a:r>
              <a:rPr kumimoji="0" lang="ru-RU" sz="2000" b="0" i="0" u="none" strike="noStrike" kern="1200" cap="none" spc="0" normalizeH="0" baseline="0" noProof="0" dirty="0">
                <a:ln>
                  <a:noFill/>
                </a:ln>
                <a:solidFill>
                  <a:srgbClr val="22222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тыс. км (то есть </a:t>
            </a:r>
            <a:r>
              <a:rPr kumimoji="0" lang="ru-RU" sz="2000" b="0" i="0" u="none" strike="noStrike" kern="1200" cap="none" spc="0" normalizeH="0" baseline="0" noProof="0" dirty="0" smtClean="0">
                <a:ln>
                  <a:noFill/>
                </a:ln>
                <a:solidFill>
                  <a:srgbClr val="22222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20-25</a:t>
            </a:r>
            <a:r>
              <a:rPr kumimoji="0" lang="ru-RU" sz="2000" b="0" i="0" u="none" strike="noStrike" kern="1200" cap="none" spc="0" normalizeH="0" baseline="0" noProof="0" dirty="0">
                <a:ln>
                  <a:noFill/>
                </a:ln>
                <a:solidFill>
                  <a:srgbClr val="22222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от радиуса Солнца), в которой идут термоядерные </a:t>
            </a:r>
            <a:r>
              <a:rPr kumimoji="0" lang="ru-RU" sz="2000" b="0" i="0" u="none" strike="noStrike" kern="1200" cap="none" spc="0" normalizeH="0" baseline="0" noProof="0" dirty="0" smtClean="0">
                <a:ln>
                  <a:noFill/>
                </a:ln>
                <a:solidFill>
                  <a:srgbClr val="22222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реакции.</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2008915" y="4061359"/>
            <a:ext cx="66210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Излучая свет, Солнце «худеет» на 4 млн тонн ежесекундно</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207385" y="2877371"/>
            <a:ext cx="799058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Источник энергии Солнца – это горячее термоядерное ядро, на которое</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приходится четверть массы Солнца. Температура ядра ≈ 12-14 млн К.</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207385" y="3453604"/>
            <a:ext cx="771326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ядре выделяется энергия, которая либо тепловым переносом, либо</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конвективным способом, переносится к поверхности Солнца.</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056" y="4161491"/>
            <a:ext cx="1801530" cy="2520276"/>
          </a:xfrm>
          <a:prstGeom prst="rect">
            <a:avLst/>
          </a:prstGeom>
        </p:spPr>
      </p:pic>
      <p:sp>
        <p:nvSpPr>
          <p:cNvPr id="11" name="Прямоугольник 10"/>
          <p:cNvSpPr/>
          <p:nvPr/>
        </p:nvSpPr>
        <p:spPr>
          <a:xfrm>
            <a:off x="2008915" y="4377746"/>
            <a:ext cx="667849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Необычное состояние вещества, нагретого до высоких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температур (</a:t>
            </a:r>
            <a:r>
              <a:rPr kumimoji="0" lang="en-US"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&gt;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млн К), в котором идут процессы «утяжеления» ядер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атомов (превращение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водорода в гелий)</a:t>
            </a:r>
          </a:p>
        </p:txBody>
      </p:sp>
      <p:sp>
        <p:nvSpPr>
          <p:cNvPr id="12" name="TextBox 11"/>
          <p:cNvSpPr txBox="1"/>
          <p:nvPr/>
        </p:nvSpPr>
        <p:spPr>
          <a:xfrm>
            <a:off x="2045710" y="5272264"/>
            <a:ext cx="621793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Итогом таких процессов является выделение энергии (около 1% от энергии аннигиляции вещества: </a:t>
            </a:r>
            <a:r>
              <a:rPr kumimoji="0" lang="en-US" sz="20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E = mc</a:t>
            </a:r>
            <a:r>
              <a:rPr kumimoji="0" lang="en-US" sz="2000" b="0" i="1" u="none" strike="noStrike" kern="1200" cap="none" spc="0" normalizeH="0" baseline="3000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a:t>
            </a:r>
            <a:endParaRPr kumimoji="0" lang="ru-RU" sz="20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p:nvPr/>
        </p:nvSpPr>
        <p:spPr>
          <a:xfrm flipH="1">
            <a:off x="2045710" y="5997780"/>
            <a:ext cx="37620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2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Мощность Солнца: 4·10</a:t>
            </a:r>
            <a:r>
              <a:rPr kumimoji="0" lang="ru-RU" sz="2200" b="0" i="1" u="none" strike="noStrike" kern="1200" cap="none" spc="0" normalizeH="0" baseline="3000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26</a:t>
            </a:r>
            <a:r>
              <a:rPr kumimoji="0" lang="ru-RU" sz="22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Вт</a:t>
            </a:r>
            <a:endParaRPr kumimoji="0" lang="ru-RU" sz="22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151205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780089" y="87086"/>
            <a:ext cx="5529079" cy="646331"/>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ЧТО ПОДРАЗУМЕВАЕТ ФГОС?</a:t>
            </a:r>
            <a:endParaRPr kumimoji="0" lang="ru-RU"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3" name="Рисунок 2"/>
          <p:cNvPicPr>
            <a:picLocks noChangeAspect="1"/>
          </p:cNvPicPr>
          <p:nvPr/>
        </p:nvPicPr>
        <p:blipFill>
          <a:blip r:embed="rId3" cstate="print"/>
          <a:stretch>
            <a:fillRect/>
          </a:stretch>
        </p:blipFill>
        <p:spPr>
          <a:xfrm>
            <a:off x="2337025" y="875618"/>
            <a:ext cx="4524375" cy="2428875"/>
          </a:xfrm>
          <a:prstGeom prst="rect">
            <a:avLst/>
          </a:prstGeom>
        </p:spPr>
      </p:pic>
      <p:pic>
        <p:nvPicPr>
          <p:cNvPr id="4" name="Рисунок 3"/>
          <p:cNvPicPr>
            <a:picLocks noChangeAspect="1"/>
          </p:cNvPicPr>
          <p:nvPr/>
        </p:nvPicPr>
        <p:blipFill>
          <a:blip r:embed="rId4" cstate="print"/>
          <a:stretch>
            <a:fillRect/>
          </a:stretch>
        </p:blipFill>
        <p:spPr>
          <a:xfrm>
            <a:off x="285069" y="3866469"/>
            <a:ext cx="8628289" cy="2670661"/>
          </a:xfrm>
          <a:prstGeom prst="rect">
            <a:avLst/>
          </a:prstGeom>
        </p:spPr>
      </p:pic>
      <p:cxnSp>
        <p:nvCxnSpPr>
          <p:cNvPr id="6" name="Прямая соединительная линия 5"/>
          <p:cNvCxnSpPr/>
          <p:nvPr/>
        </p:nvCxnSpPr>
        <p:spPr>
          <a:xfrm>
            <a:off x="6861400" y="875618"/>
            <a:ext cx="0" cy="24288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85069" y="3304493"/>
            <a:ext cx="1303562" cy="523220"/>
          </a:xfrm>
          <a:prstGeom prst="rect">
            <a:avLst/>
          </a:prstGeom>
          <a:solidFill>
            <a:schemeClr val="accent1">
              <a:lumMod val="50000"/>
            </a:schemeClr>
          </a:solidFill>
          <a:ln>
            <a:solidFill>
              <a:schemeClr val="accent1">
                <a:lumMod val="5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uLnTx/>
                <a:uFillTx/>
                <a:latin typeface="Impact" panose="020B0806030902050204" pitchFamily="34" charset="0"/>
                <a:ea typeface="+mn-ea"/>
                <a:cs typeface="+mn-cs"/>
              </a:rPr>
              <a:t>Школа:</a:t>
            </a:r>
            <a:endParaRPr kumimoji="0" lang="ru-RU" sz="2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Tree>
    <p:extLst>
      <p:ext uri="{BB962C8B-B14F-4D97-AF65-F5344CB8AC3E}">
        <p14:creationId xmlns:p14="http://schemas.microsoft.com/office/powerpoint/2010/main" val="4208855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385" y="92766"/>
            <a:ext cx="3676650" cy="2895600"/>
          </a:xfrm>
          <a:prstGeom prst="rect">
            <a:avLst/>
          </a:prstGeom>
        </p:spPr>
      </p:pic>
      <p:sp>
        <p:nvSpPr>
          <p:cNvPr id="3" name="TextBox 2"/>
          <p:cNvSpPr txBox="1"/>
          <p:nvPr/>
        </p:nvSpPr>
        <p:spPr>
          <a:xfrm>
            <a:off x="3617843" y="92766"/>
            <a:ext cx="1838965" cy="707886"/>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СОЛНЦЕ</a:t>
            </a:r>
            <a:endParaRPr kumimoji="0" lang="ru-RU"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5" name="TextBox 4"/>
          <p:cNvSpPr txBox="1"/>
          <p:nvPr/>
        </p:nvSpPr>
        <p:spPr>
          <a:xfrm>
            <a:off x="4400887" y="882114"/>
            <a:ext cx="420018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ЗОНА ЛУЧИСТОГО ПЕРЕНОСА</a:t>
            </a:r>
            <a:endParaRPr kumimoji="0" lang="ru-RU" sz="28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7" name="Прямоугольник 6"/>
          <p:cNvSpPr/>
          <p:nvPr/>
        </p:nvSpPr>
        <p:spPr>
          <a:xfrm>
            <a:off x="4029074" y="1405334"/>
            <a:ext cx="4917217"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Средняя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зона Солнца. Располагается непосредственно над солнечным ядром, на расстояниях примерно от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0,2-0,25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до 0,7 радиуса Солнца от его центра.</a:t>
            </a:r>
          </a:p>
        </p:txBody>
      </p:sp>
      <p:sp>
        <p:nvSpPr>
          <p:cNvPr id="9" name="Прямоугольник 8"/>
          <p:cNvSpPr/>
          <p:nvPr/>
        </p:nvSpPr>
        <p:spPr>
          <a:xfrm>
            <a:off x="207385" y="2988366"/>
            <a:ext cx="8738906" cy="1015663"/>
          </a:xfrm>
          <a:prstGeom prst="rect">
            <a:avLst/>
          </a:prstGeom>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Нижней границей зоны считают линию, ниже которой происходят ядерные реакции, верхней — границу, выше которой начинается активное перемешивание вещества</a:t>
            </a:r>
          </a:p>
        </p:txBody>
      </p:sp>
      <p:sp>
        <p:nvSpPr>
          <p:cNvPr id="10" name="Прямоугольник 9"/>
          <p:cNvSpPr/>
          <p:nvPr/>
        </p:nvSpPr>
        <p:spPr>
          <a:xfrm>
            <a:off x="207385" y="4004029"/>
            <a:ext cx="8738906"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Водород в зоне лучистого переноса сжат настолько плотно, что соседние протоны не могут поменяться местами, из-за чего перенос энергии путём перемешивания вещества очень затруднён. </a:t>
            </a:r>
          </a:p>
        </p:txBody>
      </p:sp>
      <p:sp>
        <p:nvSpPr>
          <p:cNvPr id="11" name="Прямоугольник 10"/>
          <p:cNvSpPr/>
          <p:nvPr/>
        </p:nvSpPr>
        <p:spPr>
          <a:xfrm>
            <a:off x="207385" y="4916487"/>
            <a:ext cx="873890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Прямое излучение наружу также невозможно, поскольку водород непрозрачен для излучения, возникающего в ходе реакции ядерного синтеза.</a:t>
            </a:r>
          </a:p>
        </p:txBody>
      </p:sp>
      <p:sp>
        <p:nvSpPr>
          <p:cNvPr id="12" name="Прямоугольник 11"/>
          <p:cNvSpPr/>
          <p:nvPr/>
        </p:nvSpPr>
        <p:spPr>
          <a:xfrm>
            <a:off x="207385" y="5612355"/>
            <a:ext cx="8738906"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Перенос энергии, кроме теплопередачи, происходит также путём последовательного поглощения и излучения фотонов отдельными слоями частиц.</a:t>
            </a:r>
          </a:p>
        </p:txBody>
      </p:sp>
    </p:spTree>
    <p:extLst>
      <p:ext uri="{BB962C8B-B14F-4D97-AF65-F5344CB8AC3E}">
        <p14:creationId xmlns:p14="http://schemas.microsoft.com/office/powerpoint/2010/main" val="322605039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385" y="92766"/>
            <a:ext cx="3676650" cy="2895600"/>
          </a:xfrm>
          <a:prstGeom prst="rect">
            <a:avLst/>
          </a:prstGeom>
        </p:spPr>
      </p:pic>
      <p:sp>
        <p:nvSpPr>
          <p:cNvPr id="3" name="TextBox 2"/>
          <p:cNvSpPr txBox="1"/>
          <p:nvPr/>
        </p:nvSpPr>
        <p:spPr>
          <a:xfrm>
            <a:off x="3617843" y="92766"/>
            <a:ext cx="1838965" cy="707886"/>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СОЛНЦЕ</a:t>
            </a:r>
            <a:endParaRPr kumimoji="0" lang="ru-RU"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5" name="Прямоугольник 4"/>
          <p:cNvSpPr/>
          <p:nvPr/>
        </p:nvSpPr>
        <p:spPr>
          <a:xfrm>
            <a:off x="4880368" y="800652"/>
            <a:ext cx="319991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mn-cs"/>
              </a:rPr>
              <a:t>Конвективная зона</a:t>
            </a:r>
          </a:p>
        </p:txBody>
      </p:sp>
      <p:sp>
        <p:nvSpPr>
          <p:cNvPr id="7" name="Прямоугольник 6"/>
          <p:cNvSpPr/>
          <p:nvPr/>
        </p:nvSpPr>
        <p:spPr>
          <a:xfrm>
            <a:off x="4194325" y="1323872"/>
            <a:ext cx="4572000" cy="1631216"/>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Зона конвекции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область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звезды,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которой перенос энергии из внутренних районов во внешние происходит главным образом путём активного перемешивания вещества — конвекции.</a:t>
            </a:r>
          </a:p>
        </p:txBody>
      </p:sp>
      <p:grpSp>
        <p:nvGrpSpPr>
          <p:cNvPr id="12" name="Группа 11"/>
          <p:cNvGrpSpPr/>
          <p:nvPr/>
        </p:nvGrpSpPr>
        <p:grpSpPr>
          <a:xfrm>
            <a:off x="14752" y="3103091"/>
            <a:ext cx="4734781" cy="2556823"/>
            <a:chOff x="207385" y="3572648"/>
            <a:chExt cx="4734781" cy="2556823"/>
          </a:xfrm>
        </p:grpSpPr>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385" y="3572648"/>
              <a:ext cx="2809711" cy="1864326"/>
            </a:xfrm>
            <a:prstGeom prst="rect">
              <a:avLst/>
            </a:prstGeom>
          </p:spPr>
        </p:pic>
        <p:pic>
          <p:nvPicPr>
            <p:cNvPr id="9" name="Рисунок 8"/>
            <p:cNvPicPr>
              <a:picLocks noChangeAspect="1"/>
            </p:cNvPicPr>
            <p:nvPr/>
          </p:nvPicPr>
          <p:blipFill>
            <a:blip r:embed="rId6" cstate="print"/>
            <a:stretch>
              <a:fillRect/>
            </a:stretch>
          </p:blipFill>
          <p:spPr>
            <a:xfrm>
              <a:off x="2825904" y="3572648"/>
              <a:ext cx="2116262" cy="1864326"/>
            </a:xfrm>
            <a:prstGeom prst="rect">
              <a:avLst/>
            </a:prstGeom>
          </p:spPr>
        </p:pic>
        <p:sp>
          <p:nvSpPr>
            <p:cNvPr id="10" name="TextBox 9"/>
            <p:cNvSpPr txBox="1"/>
            <p:nvPr/>
          </p:nvSpPr>
          <p:spPr>
            <a:xfrm>
              <a:off x="802347" y="5436974"/>
              <a:ext cx="14285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Calibri" panose="020F0502020204030204"/>
                  <a:ea typeface="+mn-ea"/>
                  <a:cs typeface="+mn-cs"/>
                </a:rPr>
                <a:t>Нагрев воды</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3107251" y="5483140"/>
              <a:ext cx="155356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Calibri" panose="020F0502020204030204"/>
                  <a:ea typeface="+mn-ea"/>
                  <a:cs typeface="+mn-cs"/>
                </a:rPr>
                <a:t>Конвективная</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uLnTx/>
                  <a:uFillTx/>
                  <a:latin typeface="Calibri" panose="020F0502020204030204"/>
                  <a:ea typeface="+mn-ea"/>
                  <a:cs typeface="+mn-cs"/>
                </a:rPr>
                <a:t>зона</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4" name="Прямоугольник 13"/>
          <p:cNvSpPr/>
          <p:nvPr/>
        </p:nvSpPr>
        <p:spPr>
          <a:xfrm>
            <a:off x="4749533" y="3017983"/>
            <a:ext cx="4122618"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Движение вещества в конвективной зоне происходит не хаотично, а в виде устойчивых ячеек циркуляции шестигранной формы — по оси ячейки вещество поднимается, а у периферии опускается.</a:t>
            </a:r>
          </a:p>
        </p:txBody>
      </p:sp>
      <p:sp>
        <p:nvSpPr>
          <p:cNvPr id="16" name="Прямоугольник 15"/>
          <p:cNvSpPr/>
          <p:nvPr/>
        </p:nvSpPr>
        <p:spPr>
          <a:xfrm>
            <a:off x="4749533" y="4938319"/>
            <a:ext cx="3851542"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 поверхности Солнца видны следы всех слоёв ячеек, в виде гранул и более крупных структур (</a:t>
            </a:r>
            <a:r>
              <a:rPr kumimoji="0" lang="ru-RU" sz="20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супергрануляция</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57240567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385" y="92766"/>
            <a:ext cx="3676650" cy="2895600"/>
          </a:xfrm>
          <a:prstGeom prst="rect">
            <a:avLst/>
          </a:prstGeom>
        </p:spPr>
      </p:pic>
      <p:sp>
        <p:nvSpPr>
          <p:cNvPr id="3" name="TextBox 2"/>
          <p:cNvSpPr txBox="1"/>
          <p:nvPr/>
        </p:nvSpPr>
        <p:spPr>
          <a:xfrm>
            <a:off x="3617843" y="92766"/>
            <a:ext cx="1838965" cy="707886"/>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СОЛНЦЕ</a:t>
            </a:r>
            <a:endParaRPr kumimoji="0" lang="ru-RU"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6" name="Прямоугольник 5"/>
          <p:cNvSpPr/>
          <p:nvPr/>
        </p:nvSpPr>
        <p:spPr>
          <a:xfrm>
            <a:off x="5012883" y="808751"/>
            <a:ext cx="228940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rPr>
              <a:t>ФОТОСФЕРА</a:t>
            </a:r>
            <a:endParaRPr kumimoji="0" lang="ru-RU" sz="32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endParaRPr>
          </a:p>
        </p:txBody>
      </p:sp>
      <p:sp>
        <p:nvSpPr>
          <p:cNvPr id="7" name="Прямоугольник 6"/>
          <p:cNvSpPr/>
          <p:nvPr/>
        </p:nvSpPr>
        <p:spPr>
          <a:xfrm>
            <a:off x="3871586" y="1393526"/>
            <a:ext cx="503763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Фотосфера (слой, излучающий свет) образует видимую поверхность Солнца.</a:t>
            </a:r>
          </a:p>
        </p:txBody>
      </p:sp>
      <p:sp>
        <p:nvSpPr>
          <p:cNvPr id="8" name="Прямоугольник 7"/>
          <p:cNvSpPr/>
          <p:nvPr/>
        </p:nvSpPr>
        <p:spPr>
          <a:xfrm>
            <a:off x="3884035" y="2101412"/>
            <a:ext cx="502518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Фотосфера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достигает толщины, по разным оценкам, от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100</a:t>
            </a:r>
            <a:r>
              <a:rPr kumimoji="0" lang="ru-RU" sz="2000" b="0" i="0" u="none" strike="noStrike" kern="1200" cap="none" spc="0" normalizeH="0" baseline="3000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до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400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км.</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Прямоугольник 8"/>
          <p:cNvSpPr/>
          <p:nvPr/>
        </p:nvSpPr>
        <p:spPr>
          <a:xfrm>
            <a:off x="207385" y="2967335"/>
            <a:ext cx="8701836" cy="707886"/>
          </a:xfrm>
          <a:prstGeom prst="rect">
            <a:avLst/>
          </a:prstGeom>
          <a:ln>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 фотосферы исходит основная часть оптического (видимого) излучения Солнца</a:t>
            </a:r>
          </a:p>
        </p:txBody>
      </p:sp>
      <p:sp>
        <p:nvSpPr>
          <p:cNvPr id="10" name="Прямоугольник 9"/>
          <p:cNvSpPr/>
          <p:nvPr/>
        </p:nvSpPr>
        <p:spPr>
          <a:xfrm>
            <a:off x="775795" y="3808805"/>
            <a:ext cx="756501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Эффективная температура фотосферы в целом составляет 5778 К</a:t>
            </a:r>
          </a:p>
        </p:txBody>
      </p:sp>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383" y="4342499"/>
            <a:ext cx="2761741" cy="2485567"/>
          </a:xfrm>
          <a:prstGeom prst="rect">
            <a:avLst/>
          </a:prstGeom>
        </p:spPr>
      </p:pic>
      <p:pic>
        <p:nvPicPr>
          <p:cNvPr id="12" name="Рисунок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3508" y="4337783"/>
            <a:ext cx="3721113" cy="2490283"/>
          </a:xfrm>
          <a:prstGeom prst="rect">
            <a:avLst/>
          </a:prstGeom>
        </p:spPr>
      </p:pic>
    </p:spTree>
    <p:extLst>
      <p:ext uri="{BB962C8B-B14F-4D97-AF65-F5344CB8AC3E}">
        <p14:creationId xmlns:p14="http://schemas.microsoft.com/office/powerpoint/2010/main" val="117951154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385" y="92766"/>
            <a:ext cx="3676650" cy="2895600"/>
          </a:xfrm>
          <a:prstGeom prst="rect">
            <a:avLst/>
          </a:prstGeom>
        </p:spPr>
      </p:pic>
      <p:sp>
        <p:nvSpPr>
          <p:cNvPr id="3" name="TextBox 2"/>
          <p:cNvSpPr txBox="1"/>
          <p:nvPr/>
        </p:nvSpPr>
        <p:spPr>
          <a:xfrm>
            <a:off x="3617843" y="92766"/>
            <a:ext cx="1838965" cy="707886"/>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СОЛНЦЕ</a:t>
            </a:r>
            <a:endParaRPr kumimoji="0" lang="ru-RU"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5" name="Прямоугольник 4"/>
          <p:cNvSpPr/>
          <p:nvPr/>
        </p:nvSpPr>
        <p:spPr>
          <a:xfrm>
            <a:off x="5193252" y="858407"/>
            <a:ext cx="216277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rPr>
              <a:t>ХРОМОСФЕРА</a:t>
            </a:r>
            <a:endParaRPr kumimoji="0" lang="ru-RU" sz="28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endParaRPr>
          </a:p>
        </p:txBody>
      </p:sp>
      <p:sp>
        <p:nvSpPr>
          <p:cNvPr id="6" name="Прямоугольник 5"/>
          <p:cNvSpPr/>
          <p:nvPr/>
        </p:nvSpPr>
        <p:spPr>
          <a:xfrm>
            <a:off x="3884034" y="1294344"/>
            <a:ext cx="5107565"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Хромосфера (от др.-греч. </a:t>
            </a:r>
            <a:r>
              <a:rPr kumimoji="0" lang="ru-RU" sz="2000" b="0"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χρῶμ</a:t>
            </a:r>
            <a:r>
              <a:rPr kumimoji="0" lang="ru-RU" sz="20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α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цвет, </a:t>
            </a:r>
            <a:r>
              <a:rPr kumimoji="0" lang="ru-RU" sz="20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σφαῖρα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шар, сфера) — внешняя оболочка Солнца толщиной около 2000 км, окружающая фотосферу</a:t>
            </a:r>
          </a:p>
        </p:txBody>
      </p:sp>
      <p:sp>
        <p:nvSpPr>
          <p:cNvPr id="8" name="Прямоугольник 7"/>
          <p:cNvSpPr/>
          <p:nvPr/>
        </p:nvSpPr>
        <p:spPr>
          <a:xfrm>
            <a:off x="207385" y="2988366"/>
            <a:ext cx="8784214" cy="1015663"/>
          </a:xfrm>
          <a:prstGeom prst="rect">
            <a:avLst/>
          </a:prstGeom>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Происхождение названия этой части солнечной атмосферы связано с её красноватым цветом, вызванным тем, что в видимом спектре хромосферы доминирует красная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a:t>
            </a:r>
            <a:r>
              <a:rPr kumimoji="0" lang="el-GR" sz="2000" b="0" i="0" u="none" strike="noStrike" kern="1200" cap="none" spc="0" normalizeH="0" baseline="-2500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α</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линия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излучения водорода из серии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Бальмера</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0" name="Прямоугольник 9"/>
          <p:cNvSpPr/>
          <p:nvPr/>
        </p:nvSpPr>
        <p:spPr>
          <a:xfrm>
            <a:off x="207385" y="4004029"/>
            <a:ext cx="878421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Верхняя граница хромосферы не имеет выраженной гладкой поверхности, из неё постоянно происходят горячие выбросы, называемые </a:t>
            </a:r>
            <a:r>
              <a:rPr kumimoji="0" lang="ru-RU" sz="20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спикулами</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p:txBody>
      </p:sp>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385" y="4728835"/>
            <a:ext cx="3012409" cy="1997486"/>
          </a:xfrm>
          <a:prstGeom prst="rect">
            <a:avLst/>
          </a:prstGeom>
        </p:spPr>
      </p:pic>
      <p:pic>
        <p:nvPicPr>
          <p:cNvPr id="12" name="Рисунок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4034" y="4729961"/>
            <a:ext cx="2026761" cy="1996360"/>
          </a:xfrm>
          <a:prstGeom prst="rect">
            <a:avLst/>
          </a:prstGeom>
        </p:spPr>
      </p:pic>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70926" y="4728835"/>
            <a:ext cx="2001611" cy="2001611"/>
          </a:xfrm>
          <a:prstGeom prst="rect">
            <a:avLst/>
          </a:prstGeom>
        </p:spPr>
      </p:pic>
    </p:spTree>
    <p:extLst>
      <p:ext uri="{BB962C8B-B14F-4D97-AF65-F5344CB8AC3E}">
        <p14:creationId xmlns:p14="http://schemas.microsoft.com/office/powerpoint/2010/main" val="6391012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344628" y="81191"/>
            <a:ext cx="4198585" cy="707886"/>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СОЛНЕЧНЫЕ ПЯТНА</a:t>
            </a:r>
            <a:endParaRPr kumimoji="0" lang="ru-RU"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5" name="Прямоугольник 4"/>
          <p:cNvSpPr/>
          <p:nvPr/>
        </p:nvSpPr>
        <p:spPr>
          <a:xfrm>
            <a:off x="225706" y="789077"/>
            <a:ext cx="8756248"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Солнечные пятна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тёмные области на Солнце, температура которых понижена примерно на 1500 К по сравнению с окружающими участками фотосферы.</a:t>
            </a:r>
          </a:p>
        </p:txBody>
      </p:sp>
      <p:sp>
        <p:nvSpPr>
          <p:cNvPr id="7" name="Прямоугольник 6"/>
          <p:cNvSpPr/>
          <p:nvPr/>
        </p:nvSpPr>
        <p:spPr>
          <a:xfrm>
            <a:off x="225706" y="1804740"/>
            <a:ext cx="8375369"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Потемнение фотосферы в пятнах обусловлено подавлением магнитным полем конвективных движений вещества и, как следствие, снижением потока переноса тепловой энергии в этих областях.</a:t>
            </a:r>
          </a:p>
        </p:txBody>
      </p:sp>
      <p:sp>
        <p:nvSpPr>
          <p:cNvPr id="9" name="Прямоугольник 8"/>
          <p:cNvSpPr/>
          <p:nvPr/>
        </p:nvSpPr>
        <p:spPr>
          <a:xfrm>
            <a:off x="225705" y="2820403"/>
            <a:ext cx="8375369"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Количество пятен на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Солнце —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один из главных показателей солнечной магнитной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активности.</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305" y="3592976"/>
            <a:ext cx="1577926" cy="3076956"/>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3636648" y="3836066"/>
                <a:ext cx="29065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1"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mn-cs"/>
                        </a:rPr>
                        <m:t>𝑾</m:t>
                      </m:r>
                      <m:r>
                        <a:rPr kumimoji="0" lang="en-US" sz="2800" b="1"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mn-cs"/>
                        </a:rPr>
                        <m:t>=</m:t>
                      </m:r>
                      <m:r>
                        <a:rPr kumimoji="0" lang="en-US" sz="2800" b="1"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mn-cs"/>
                        </a:rPr>
                        <m:t>𝒌</m:t>
                      </m:r>
                      <m:r>
                        <a:rPr kumimoji="0" lang="en-US" sz="2800" b="1"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mn-cs"/>
                        </a:rPr>
                        <m:t>(</m:t>
                      </m:r>
                      <m:r>
                        <a:rPr kumimoji="0" lang="en-US" sz="2800" b="1"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mn-cs"/>
                        </a:rPr>
                        <m:t>𝒇</m:t>
                      </m:r>
                      <m:r>
                        <a:rPr kumimoji="0" lang="en-US" sz="2800" b="1"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mn-cs"/>
                        </a:rPr>
                        <m:t>+</m:t>
                      </m:r>
                      <m:r>
                        <a:rPr kumimoji="0" lang="en-US" sz="2800" b="1"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mn-cs"/>
                        </a:rPr>
                        <m:t>𝟏𝟎</m:t>
                      </m:r>
                      <m:r>
                        <a:rPr kumimoji="0" lang="en-US" sz="2800" b="1"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mn-cs"/>
                        </a:rPr>
                        <m:t>𝒈</m:t>
                      </m:r>
                      <m:r>
                        <a:rPr kumimoji="0" lang="en-US" sz="2800" b="1"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mn-cs"/>
                        </a:rPr>
                        <m:t>)</m:t>
                      </m:r>
                    </m:oMath>
                  </m:oMathPara>
                </a14:m>
                <a:endParaRPr kumimoji="0" lang="ru-RU"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3636648" y="3836066"/>
                <a:ext cx="2906565" cy="523220"/>
              </a:xfrm>
              <a:prstGeom prst="rect">
                <a:avLst/>
              </a:prstGeom>
              <a:blipFill>
                <a:blip r:embed="rId5" cstate="print"/>
                <a:stretch>
                  <a:fillRect/>
                </a:stretch>
              </a:blipFill>
            </p:spPr>
            <p:txBody>
              <a:bodyPr/>
              <a:lstStyle/>
              <a:p>
                <a:r>
                  <a:rPr lang="ru-RU">
                    <a:noFill/>
                  </a:rPr>
                  <a:t> </a:t>
                </a:r>
              </a:p>
            </p:txBody>
          </p:sp>
        </mc:Fallback>
      </mc:AlternateContent>
      <p:sp>
        <p:nvSpPr>
          <p:cNvPr id="14" name="TextBox 13"/>
          <p:cNvSpPr txBox="1"/>
          <p:nvPr/>
        </p:nvSpPr>
        <p:spPr>
          <a:xfrm>
            <a:off x="3052187" y="4325086"/>
            <a:ext cx="4819846"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f – </a:t>
            </a:r>
            <a:r>
              <a:rPr kumimoji="0" lang="ru-RU" sz="20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количество </a:t>
            </a:r>
            <a:r>
              <a:rPr kumimoji="0" lang="ru-RU" sz="20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наблюдаемых пятен</a:t>
            </a:r>
            <a:endParaRPr kumimoji="0" lang="en-US" sz="20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k – </a:t>
            </a:r>
            <a:r>
              <a:rPr kumimoji="0" lang="ru-RU" sz="20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нормировочный коэффициент</a:t>
            </a:r>
            <a:endParaRPr kumimoji="0" lang="en-US" sz="20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g –  </a:t>
            </a:r>
            <a:r>
              <a:rPr kumimoji="0" lang="ru-RU" sz="20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количество наблюдаемых групп пятен</a:t>
            </a:r>
          </a:p>
        </p:txBody>
      </p:sp>
      <p:sp>
        <p:nvSpPr>
          <p:cNvPr id="15" name="TextBox 14"/>
          <p:cNvSpPr txBox="1"/>
          <p:nvPr/>
        </p:nvSpPr>
        <p:spPr>
          <a:xfrm>
            <a:off x="3831380" y="3312846"/>
            <a:ext cx="251709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Число Вольфа</a:t>
            </a:r>
            <a:endParaRPr kumimoji="0" lang="ru-RU"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6" name="Прямоугольник 15"/>
          <p:cNvSpPr/>
          <p:nvPr/>
        </p:nvSpPr>
        <p:spPr>
          <a:xfrm>
            <a:off x="2424582" y="5980540"/>
            <a:ext cx="607505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Пятна — области наибольшей активности на Солнце.</a:t>
            </a:r>
          </a:p>
        </p:txBody>
      </p:sp>
    </p:spTree>
    <p:extLst>
      <p:ext uri="{BB962C8B-B14F-4D97-AF65-F5344CB8AC3E}">
        <p14:creationId xmlns:p14="http://schemas.microsoft.com/office/powerpoint/2010/main" val="254319798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385" y="92766"/>
            <a:ext cx="3676650" cy="2895600"/>
          </a:xfrm>
          <a:prstGeom prst="rect">
            <a:avLst/>
          </a:prstGeom>
        </p:spPr>
      </p:pic>
      <p:sp>
        <p:nvSpPr>
          <p:cNvPr id="3" name="TextBox 2"/>
          <p:cNvSpPr txBox="1"/>
          <p:nvPr/>
        </p:nvSpPr>
        <p:spPr>
          <a:xfrm>
            <a:off x="3617843" y="92766"/>
            <a:ext cx="1838965" cy="707886"/>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СОЛНЦЕ</a:t>
            </a:r>
            <a:endParaRPr kumimoji="0" lang="ru-RU"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6" name="Прямоугольник 5"/>
          <p:cNvSpPr/>
          <p:nvPr/>
        </p:nvSpPr>
        <p:spPr>
          <a:xfrm>
            <a:off x="3884035" y="878846"/>
            <a:ext cx="5111684"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Солнечная корона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внешние слои атмосферы Солнца, начинающиеся выше тонкого переходного слоя над хромосферой, в котором температура возрастает в 100 раз</a:t>
            </a:r>
          </a:p>
        </p:txBody>
      </p:sp>
      <p:sp>
        <p:nvSpPr>
          <p:cNvPr id="7" name="Прямоугольник 6"/>
          <p:cNvSpPr/>
          <p:nvPr/>
        </p:nvSpPr>
        <p:spPr>
          <a:xfrm>
            <a:off x="3884035" y="2184878"/>
            <a:ext cx="4572000" cy="707886"/>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Верхняя граница короны Солнца до сих пор не установлена.</a:t>
            </a: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66" y="3383782"/>
            <a:ext cx="3756857" cy="2498457"/>
          </a:xfrm>
          <a:prstGeom prst="rect">
            <a:avLst/>
          </a:prstGeom>
        </p:spPr>
      </p:pic>
      <p:sp>
        <p:nvSpPr>
          <p:cNvPr id="10" name="Прямоугольник 9"/>
          <p:cNvSpPr/>
          <p:nvPr/>
        </p:nvSpPr>
        <p:spPr>
          <a:xfrm>
            <a:off x="3921105" y="3010578"/>
            <a:ext cx="5226908"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Оптическое излучение короны прослеживается на 10—20 радиусов Солнца десятки миллионов километров и сливается с явлением зодиакального света.</a:t>
            </a:r>
          </a:p>
        </p:txBody>
      </p:sp>
      <p:sp>
        <p:nvSpPr>
          <p:cNvPr id="13" name="Прямоугольник 12"/>
          <p:cNvSpPr/>
          <p:nvPr/>
        </p:nvSpPr>
        <p:spPr>
          <a:xfrm>
            <a:off x="3910834" y="4781052"/>
            <a:ext cx="5058085"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Излучение короны в основном приходится на далёкий ультрафиолетовый и рентгеновский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диапазоны, </a:t>
            </a:r>
            <a:r>
              <a:rPr kumimoji="0" lang="ru-RU" sz="20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непропускаемые</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земной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атмосферой.</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4786765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617843" y="92766"/>
            <a:ext cx="1838965" cy="707886"/>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СОЛНЦЕ</a:t>
            </a:r>
            <a:endParaRPr kumimoji="0" lang="ru-RU"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5" name="Прямоугольник 4"/>
          <p:cNvSpPr/>
          <p:nvPr/>
        </p:nvSpPr>
        <p:spPr>
          <a:xfrm>
            <a:off x="413657" y="5894056"/>
            <a:ext cx="8088086"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hlinkClick r:id="rId4"/>
              </a:rPr>
              <a:t>https://sohowww.nascom.nasa.gov/data/realtime/</a:t>
            </a:r>
            <a:endParaRPr kumimoji="0" lang="ru-RU"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1029" y="2740797"/>
            <a:ext cx="3004457" cy="3004457"/>
          </a:xfrm>
          <a:prstGeom prst="rect">
            <a:avLst/>
          </a:prstGeom>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2757" y="1024456"/>
            <a:ext cx="3285086" cy="3285086"/>
          </a:xfrm>
          <a:prstGeom prst="rect">
            <a:avLst/>
          </a:prstGeom>
        </p:spPr>
      </p:pic>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1049" y="1024456"/>
            <a:ext cx="3153259" cy="3153259"/>
          </a:xfrm>
          <a:prstGeom prst="rect">
            <a:avLst/>
          </a:prstGeom>
        </p:spPr>
      </p:pic>
    </p:spTree>
    <p:extLst>
      <p:ext uri="{BB962C8B-B14F-4D97-AF65-F5344CB8AC3E}">
        <p14:creationId xmlns:p14="http://schemas.microsoft.com/office/powerpoint/2010/main" val="336750128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886008" y="185056"/>
            <a:ext cx="5371983" cy="584775"/>
          </a:xfrm>
          <a:prstGeom prst="rect">
            <a:avLst/>
          </a:prstGeom>
          <a:solidFill>
            <a:srgbClr val="0070C0"/>
          </a:solidFill>
          <a:ln>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ПОЧЕМУ СОЛНЦЕ ЯРКО СВЕТИТ?</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4" name="TextBox 3"/>
          <p:cNvSpPr txBox="1"/>
          <p:nvPr/>
        </p:nvSpPr>
        <p:spPr>
          <a:xfrm>
            <a:off x="2582704" y="856917"/>
            <a:ext cx="397859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Из-за высокой температуры</a:t>
            </a:r>
            <a:endParaRPr kumimoji="0" lang="ru-RU" sz="24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3093129" y="1467223"/>
            <a:ext cx="2957733" cy="400110"/>
          </a:xfrm>
          <a:prstGeom prst="rect">
            <a:avLst/>
          </a:prstGeom>
          <a:noFill/>
          <a:ln w="50800">
            <a:solidFill>
              <a:srgbClr val="FF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ИНТЕРЕСНЫЙ ФАКТ!!!</a:t>
            </a:r>
            <a:endParaRPr kumimoji="0" lang="ru-RU" sz="2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1160358" y="1867333"/>
            <a:ext cx="6823278" cy="707886"/>
          </a:xfrm>
          <a:prstGeom prst="rect">
            <a:avLst/>
          </a:prstGeom>
          <a:noFill/>
          <a:ln w="57150">
            <a:solidFill>
              <a:srgbClr val="FF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Если взять любое тело размером, равным Солнцу и нагреть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его до температуры Солнца, то оно будет светить также</a:t>
            </a:r>
            <a:endParaRPr kumimoji="0" lang="ru-RU" sz="20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1659841" y="2964835"/>
            <a:ext cx="5916162" cy="584775"/>
          </a:xfrm>
          <a:prstGeom prst="rect">
            <a:avLst/>
          </a:prstGeom>
          <a:solidFill>
            <a:srgbClr val="0070C0"/>
          </a:solidFill>
          <a:ln>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ПОЧЕМУ СОЛНЦЕ НЕ ВЗРЫВАЕТСЯ?</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8" name="TextBox 7"/>
          <p:cNvSpPr txBox="1"/>
          <p:nvPr/>
        </p:nvSpPr>
        <p:spPr>
          <a:xfrm>
            <a:off x="495112" y="3701178"/>
            <a:ext cx="81537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силу большой массы солнечного вещества. Солнечное вещество своим весом не позволяет ядру расшириться, тем самым сбросив этот вес.</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1937199" y="4701451"/>
            <a:ext cx="5361445" cy="584775"/>
          </a:xfrm>
          <a:prstGeom prst="rect">
            <a:avLst/>
          </a:prstGeom>
          <a:solidFill>
            <a:srgbClr val="0070C0"/>
          </a:solid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ЧТО ТАКОЕ СОЛНЕЧНЫЙ ВЕТЕР?</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10" name="Прямоугольник 9"/>
          <p:cNvSpPr/>
          <p:nvPr/>
        </p:nvSpPr>
        <p:spPr>
          <a:xfrm>
            <a:off x="519015" y="5286226"/>
            <a:ext cx="8105963"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Температура Солнца настолько высока, что сила гравитации не способна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удержать солнечное вещество вблизи поверхности. Часть этого вещества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непрерывно «убегает» в межпланетное пространство</a:t>
            </a:r>
          </a:p>
        </p:txBody>
      </p:sp>
    </p:spTree>
    <p:extLst>
      <p:ext uri="{BB962C8B-B14F-4D97-AF65-F5344CB8AC3E}">
        <p14:creationId xmlns:p14="http://schemas.microsoft.com/office/powerpoint/2010/main" val="429098076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29985" y="87086"/>
            <a:ext cx="8284029" cy="1077218"/>
          </a:xfrm>
          <a:prstGeom prst="rect">
            <a:avLst/>
          </a:prstGeom>
          <a:solidFill>
            <a:srgbClr val="0070C0"/>
          </a:solid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uLnTx/>
                <a:uFillTx/>
                <a:latin typeface="Impact" panose="020B0806030902050204" pitchFamily="34" charset="0"/>
                <a:ea typeface="+mn-ea"/>
                <a:cs typeface="+mn-cs"/>
              </a:rPr>
              <a:t>КАК УБЕДИТЬСЯ, ЧТО МЫ ПРАВИЛЬНО ПОНИМАЕМ КАК ПРОТЕКАЮТ ПРОЦЕССЫ В ЯДРЕ СОЛНЦА?</a:t>
            </a:r>
            <a:endParaRPr kumimoji="0" lang="ru-RU" sz="3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4" name="TextBox 3"/>
          <p:cNvSpPr txBox="1"/>
          <p:nvPr/>
        </p:nvSpPr>
        <p:spPr>
          <a:xfrm>
            <a:off x="2341997" y="1251857"/>
            <a:ext cx="446000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Обнаружение солнечного нейтрино</a:t>
            </a:r>
            <a:endParaRPr kumimoji="0" lang="ru-RU" sz="2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168728" y="1682744"/>
            <a:ext cx="784996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Ежесекундно через каждый см</a:t>
            </a:r>
            <a:r>
              <a:rPr kumimoji="0" lang="ru-RU" sz="2000" b="0" i="1" u="none" strike="noStrike" kern="1200" cap="none" spc="0" normalizeH="0" baseline="3000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a:t>
            </a:r>
            <a:r>
              <a:rPr kumimoji="0" lang="ru-RU" sz="20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земной поверхности проходит почти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100 млн солнечных нейтрино.</a:t>
            </a:r>
            <a:endParaRPr kumimoji="0" lang="ru-RU" sz="20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135976" y="2406121"/>
            <a:ext cx="887204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Нейтрино – частица, которая очень слабо взаимодействует с веществом.</a:t>
            </a:r>
            <a:endParaRPr kumimoji="0" lang="ru-RU" sz="2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86796" y="2876412"/>
            <a:ext cx="897040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Если на пути нейтрино поставить свинцовую стену толщиной до 4 </a:t>
            </a:r>
            <a:r>
              <a:rPr kumimoji="0" lang="ru-RU" sz="2000" b="0" i="1"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св.лет</a:t>
            </a:r>
            <a:r>
              <a:rPr kumimoji="0" lang="ru-RU" sz="20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то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 большой долей вероятности можно утверждать, что нейтрино пролетит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сквозь преграду, не заметив её.</a:t>
            </a:r>
            <a:endParaRPr kumimoji="0" lang="ru-RU" sz="20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1599870" y="4123010"/>
            <a:ext cx="5944256" cy="584775"/>
          </a:xfrm>
          <a:prstGeom prst="rect">
            <a:avLst/>
          </a:prstGeom>
          <a:solidFill>
            <a:srgbClr val="0070C0"/>
          </a:solidFill>
          <a:ln>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uLnTx/>
                <a:uFillTx/>
                <a:latin typeface="Impact" panose="020B0806030902050204" pitchFamily="34" charset="0"/>
                <a:ea typeface="+mn-ea"/>
                <a:cs typeface="+mn-cs"/>
              </a:rPr>
              <a:t>МОЖНО ЛИ «ПОЙМАТЬ» НЕЙТРИНО?</a:t>
            </a:r>
            <a:endParaRPr kumimoji="0" lang="ru-RU" sz="3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9" name="TextBox 8"/>
          <p:cNvSpPr txBox="1"/>
          <p:nvPr/>
        </p:nvSpPr>
        <p:spPr>
          <a:xfrm>
            <a:off x="293915" y="5020696"/>
            <a:ext cx="5723490" cy="769441"/>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u-RU" sz="22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Эксперимент </a:t>
            </a:r>
            <a:r>
              <a:rPr kumimoji="0" lang="ru-RU" sz="22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Рэймонда</a:t>
            </a:r>
            <a:r>
              <a:rPr kumimoji="0" lang="ru-RU" sz="22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Дэвиса 1960-е годы</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ru-RU" sz="22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Японская установка </a:t>
            </a:r>
            <a:r>
              <a:rPr kumimoji="0" lang="ru-RU" sz="2200" b="1"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Суперкамионагдэ</a:t>
            </a:r>
            <a:endParaRPr kumimoji="0" lang="ru-RU" sz="22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9274651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643153" y="174172"/>
            <a:ext cx="5857694" cy="584775"/>
          </a:xfrm>
          <a:prstGeom prst="rect">
            <a:avLst/>
          </a:prstGeom>
          <a:solidFill>
            <a:srgbClr val="0070C0"/>
          </a:solidFill>
          <a:ln>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Эксперимент </a:t>
            </a:r>
            <a:r>
              <a:rPr kumimoji="0" lang="ru-RU" sz="3200" b="0"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Рэймонда</a:t>
            </a: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 Дэвиса</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147" y="841601"/>
            <a:ext cx="2130516" cy="2708646"/>
          </a:xfrm>
          <a:prstGeom prst="rect">
            <a:avLst/>
          </a:prstGeom>
        </p:spPr>
      </p:pic>
      <p:sp>
        <p:nvSpPr>
          <p:cNvPr id="5" name="TextBox 4"/>
          <p:cNvSpPr txBox="1"/>
          <p:nvPr/>
        </p:nvSpPr>
        <p:spPr>
          <a:xfrm>
            <a:off x="195949" y="3494314"/>
            <a:ext cx="2140714" cy="646331"/>
          </a:xfrm>
          <a:prstGeom prst="rect">
            <a:avLst/>
          </a:prstGeom>
          <a:solidFill>
            <a:srgbClr val="0070C0"/>
          </a:solidFill>
          <a:ln>
            <a:solidFill>
              <a:srgbClr val="0070C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Бруно </a:t>
            </a:r>
            <a:r>
              <a:rPr kumimoji="0" lang="ru-RU" sz="1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Понтекорво</a:t>
            </a:r>
            <a:endParaRPr kumimoji="0" lang="ru-RU" sz="1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советский физик</a:t>
            </a:r>
            <a:endParaRPr kumimoji="0" lang="ru-RU"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2481943" y="936171"/>
            <a:ext cx="63367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1946 г</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Б.Понтекорво</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предлагает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знаменитый метод </a:t>
            </a:r>
            <a:endPar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детектирования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нейтрино с помощью реакции </a:t>
            </a:r>
            <a:endPar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превращения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ядер хлора в ядра радиоактивного аргона. </a:t>
            </a:r>
          </a:p>
        </p:txBody>
      </p:sp>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07832" y="2077412"/>
            <a:ext cx="2410981" cy="2724409"/>
          </a:xfrm>
          <a:prstGeom prst="rect">
            <a:avLst/>
          </a:prstGeom>
        </p:spPr>
      </p:pic>
      <p:sp>
        <p:nvSpPr>
          <p:cNvPr id="8" name="TextBox 7"/>
          <p:cNvSpPr txBox="1"/>
          <p:nvPr/>
        </p:nvSpPr>
        <p:spPr>
          <a:xfrm>
            <a:off x="6607833" y="4764167"/>
            <a:ext cx="2410981" cy="646331"/>
          </a:xfrm>
          <a:prstGeom prst="rect">
            <a:avLst/>
          </a:prstGeom>
          <a:solidFill>
            <a:srgbClr val="0070C0"/>
          </a:solidFill>
          <a:ln>
            <a:solidFill>
              <a:srgbClr val="0070C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Рэймонд</a:t>
            </a:r>
            <a:r>
              <a:rPr kumimoji="0" lang="ru-RU"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Дэвис</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американский физик</a:t>
            </a:r>
            <a:endParaRPr kumimoji="0" lang="ru-RU"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2456182" y="1951834"/>
            <a:ext cx="4151649" cy="34470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1960 г</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-Дэвис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построил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первый </a:t>
            </a:r>
            <a:endPar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нейтринный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телескоп. Выглядел он </a:t>
            </a:r>
            <a:endPar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весьма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необычно – гигантский </a:t>
            </a:r>
            <a:endPar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бассейн</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заполненный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378000 л</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чистящей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жидкости (хлором). </a:t>
            </a:r>
            <a:endPar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Находился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он в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шахте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Дакоте, на </a:t>
            </a:r>
            <a:endPar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глубине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1.5 км.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Согласно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расчетам </a:t>
            </a:r>
            <a:endPar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этот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хлор должен был </a:t>
            </a:r>
            <a:endPar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взаимодействовать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 нейтрино, </a:t>
            </a:r>
            <a:endPar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образуя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несколько атомов аргона </a:t>
            </a:r>
            <a:endPar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месяц. </a:t>
            </a:r>
          </a:p>
        </p:txBody>
      </p:sp>
      <p:sp>
        <p:nvSpPr>
          <p:cNvPr id="10" name="Прямоугольник 9"/>
          <p:cNvSpPr/>
          <p:nvPr/>
        </p:nvSpPr>
        <p:spPr>
          <a:xfrm>
            <a:off x="50663" y="5313672"/>
            <a:ext cx="9093337"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1968 г. -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были обнаружены первые солнечные нейтрино</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Но…</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Количество зарегистрированных нейтрино составляло 1/3 от предсказываемых</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теорией значений!</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328670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780089" y="87086"/>
            <a:ext cx="5529079" cy="646331"/>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ЧТО ПОДРАЗУМЕВАЕТ ФГОС?</a:t>
            </a:r>
            <a:endParaRPr kumimoji="0" lang="ru-RU"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5" name="TextBox 4"/>
          <p:cNvSpPr txBox="1"/>
          <p:nvPr/>
        </p:nvSpPr>
        <p:spPr>
          <a:xfrm>
            <a:off x="217714" y="733417"/>
            <a:ext cx="187262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rPr>
              <a:t>ФИЗИКА:</a:t>
            </a:r>
            <a:endParaRPr kumimoji="0" lang="ru-RU" sz="36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endParaRPr>
          </a:p>
        </p:txBody>
      </p:sp>
      <p:sp>
        <p:nvSpPr>
          <p:cNvPr id="8" name="TextBox 7"/>
          <p:cNvSpPr txBox="1"/>
          <p:nvPr/>
        </p:nvSpPr>
        <p:spPr>
          <a:xfrm>
            <a:off x="217714" y="1379748"/>
            <a:ext cx="4144724"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Базовый уровень: </a:t>
            </a: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 ч/</a:t>
            </a:r>
            <a:r>
              <a:rPr kumimoji="0" lang="ru-RU" sz="2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нед</a:t>
            </a:r>
            <a:endPar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Углубленный уровень: </a:t>
            </a: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5 ч/</a:t>
            </a:r>
            <a:r>
              <a:rPr kumimoji="0" lang="ru-RU" sz="24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нед</a:t>
            </a:r>
            <a:endParaRPr kumimoji="0" lang="ru-RU" sz="24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3045659" y="2210745"/>
            <a:ext cx="299793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rPr>
              <a:t>ЧТО ПОМЕНЯЛОСЬ?</a:t>
            </a:r>
            <a:endParaRPr kumimoji="0" lang="ru-RU" sz="2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11" name="TextBox 10"/>
          <p:cNvSpPr txBox="1"/>
          <p:nvPr/>
        </p:nvSpPr>
        <p:spPr>
          <a:xfrm>
            <a:off x="157394" y="2733965"/>
            <a:ext cx="8878008"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Дополнительные часы отправлены в сферу элективных курсов;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 Требования к базовому уровню изучения предмета изменились;</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 Раздел «Строение Вселенной» остаётся в учебных планах!!!</a:t>
            </a:r>
            <a:endParaRPr kumimoji="0" lang="ru-RU" sz="24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2442128" y="3974500"/>
            <a:ext cx="463300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rPr>
              <a:t>КОЛИЧЕСТВО ЧАСОВ ПО ПРОФИЛЯМ</a:t>
            </a:r>
            <a:endParaRPr kumimoji="0" lang="ru-RU"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13" name="Рисунок 12"/>
          <p:cNvPicPr>
            <a:picLocks noChangeAspect="1"/>
          </p:cNvPicPr>
          <p:nvPr/>
        </p:nvPicPr>
        <p:blipFill>
          <a:blip r:embed="rId3" cstate="print"/>
          <a:stretch>
            <a:fillRect/>
          </a:stretch>
        </p:blipFill>
        <p:spPr>
          <a:xfrm>
            <a:off x="258002" y="4603152"/>
            <a:ext cx="8676792" cy="1265603"/>
          </a:xfrm>
          <a:prstGeom prst="rect">
            <a:avLst/>
          </a:prstGeom>
        </p:spPr>
      </p:pic>
      <p:sp>
        <p:nvSpPr>
          <p:cNvPr id="14" name="TextBox 13"/>
          <p:cNvSpPr txBox="1"/>
          <p:nvPr/>
        </p:nvSpPr>
        <p:spPr>
          <a:xfrm>
            <a:off x="5312514" y="733416"/>
            <a:ext cx="280076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rPr>
              <a:t>АСТРОНОМИЯ:</a:t>
            </a:r>
            <a:endParaRPr kumimoji="0" lang="ru-RU" sz="36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endParaRPr>
          </a:p>
        </p:txBody>
      </p:sp>
      <p:sp>
        <p:nvSpPr>
          <p:cNvPr id="16" name="Прямоугольник 15"/>
          <p:cNvSpPr/>
          <p:nvPr/>
        </p:nvSpPr>
        <p:spPr>
          <a:xfrm>
            <a:off x="5312514" y="1379747"/>
            <a:ext cx="350166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Базовый уровень: </a:t>
            </a:r>
            <a:r>
              <a:rPr kumimoji="0" lang="ru-RU" sz="24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a:t>
            </a: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a:t>
            </a:r>
            <a:r>
              <a:rPr kumimoji="0" lang="ru-RU" sz="24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нед</a:t>
            </a:r>
            <a:endParaRPr kumimoji="0" lang="ru-RU"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55083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637816" y="102870"/>
            <a:ext cx="3868367" cy="646331"/>
          </a:xfrm>
          <a:prstGeom prst="rect">
            <a:avLst/>
          </a:prstGeom>
          <a:solidFill>
            <a:srgbClr val="0070C0"/>
          </a:solidFill>
          <a:ln>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СУПЕРКАМИОНАГДЭ</a:t>
            </a:r>
            <a:endParaRPr kumimoji="0" lang="ru-RU"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023" y="877041"/>
            <a:ext cx="5147896" cy="3313959"/>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497" y="877041"/>
            <a:ext cx="3522115" cy="3451973"/>
          </a:xfrm>
          <a:prstGeom prst="rect">
            <a:avLst/>
          </a:prstGeom>
        </p:spPr>
      </p:pic>
      <p:sp>
        <p:nvSpPr>
          <p:cNvPr id="6" name="TextBox 5"/>
          <p:cNvSpPr txBox="1"/>
          <p:nvPr/>
        </p:nvSpPr>
        <p:spPr>
          <a:xfrm>
            <a:off x="308549" y="4632968"/>
            <a:ext cx="865006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Для получения картины Солнца в  нейтронном виде потребовалось 1,5 года</a:t>
            </a:r>
            <a:endParaRPr kumimoji="0" lang="ru-RU"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5488545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Прямая со стрелкой 15"/>
          <p:cNvCxnSpPr/>
          <p:nvPr/>
        </p:nvCxnSpPr>
        <p:spPr>
          <a:xfrm>
            <a:off x="8070296" y="3324134"/>
            <a:ext cx="22987" cy="2705605"/>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a:off x="6637441" y="3324134"/>
            <a:ext cx="0" cy="2016492"/>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730829" y="108857"/>
            <a:ext cx="5622052"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КАК СОЛНЦЕ ВЛИЯЕТ НА ЗЕМЛЮ?</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3" name="TextBox 2"/>
          <p:cNvSpPr txBox="1"/>
          <p:nvPr/>
        </p:nvSpPr>
        <p:spPr>
          <a:xfrm>
            <a:off x="318053" y="693632"/>
            <a:ext cx="548631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sng"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Основное влияние происходите через:</a:t>
            </a:r>
            <a:endParaRPr kumimoji="0" lang="ru-RU" sz="2400" b="1"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318053" y="1155297"/>
            <a:ext cx="6520118" cy="1569660"/>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Видимое излучение</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Ультрафиолетовое излучение</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Излучение в коротких диапазонах длин волн</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Корпускулярные потоки солнечного ветра</a:t>
            </a:r>
            <a:endParaRPr kumimoji="0" lang="ru-RU"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053" y="2862469"/>
            <a:ext cx="3465443" cy="3465443"/>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5062331" y="2862469"/>
            <a:ext cx="315022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sng"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rPr>
              <a:t>ВЛИЯНИЕ СОЛНЦА</a:t>
            </a:r>
            <a:endParaRPr kumimoji="0" lang="ru-RU" sz="3200" b="0"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cxnSp>
        <p:nvCxnSpPr>
          <p:cNvPr id="9" name="Прямая со стрелкой 8"/>
          <p:cNvCxnSpPr/>
          <p:nvPr/>
        </p:nvCxnSpPr>
        <p:spPr>
          <a:xfrm flipH="1">
            <a:off x="4943061" y="3324134"/>
            <a:ext cx="238539" cy="96573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186837" y="4289864"/>
            <a:ext cx="3235052" cy="40011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Влияние на живую природу</a:t>
            </a:r>
            <a:endParaRPr kumimoji="0" lang="ru-RU" sz="2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4" name="TextBox 13"/>
          <p:cNvSpPr txBox="1"/>
          <p:nvPr/>
        </p:nvSpPr>
        <p:spPr>
          <a:xfrm>
            <a:off x="4894079" y="5332539"/>
            <a:ext cx="3486724"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Влияние на неживую природу</a:t>
            </a:r>
            <a:endParaRPr kumimoji="0" lang="ru-RU" sz="2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8" name="TextBox 17"/>
          <p:cNvSpPr txBox="1"/>
          <p:nvPr/>
        </p:nvSpPr>
        <p:spPr>
          <a:xfrm>
            <a:off x="6059629" y="6025696"/>
            <a:ext cx="3084371"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Влияние солнечного ветра</a:t>
            </a:r>
            <a:endParaRPr kumimoji="0" lang="ru-RU" sz="2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0007228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952048" y="108857"/>
            <a:ext cx="5179623"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ВЛИЯНИЕ НА ЖИВУЮ ПРИРОДУ</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8" name="TextBox 7"/>
          <p:cNvSpPr txBox="1"/>
          <p:nvPr/>
        </p:nvSpPr>
        <p:spPr>
          <a:xfrm>
            <a:off x="251460" y="693632"/>
            <a:ext cx="278101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sng"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Солнечный свет</a:t>
            </a:r>
            <a:endParaRPr kumimoji="0" lang="ru-RU" sz="2400" b="1"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 y="1155298"/>
            <a:ext cx="3086100" cy="1543050"/>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1874" y="1155297"/>
            <a:ext cx="2313136" cy="1542091"/>
          </a:xfrm>
          <a:prstGeom prst="rect">
            <a:avLst/>
          </a:prstGeom>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3135" y="1155297"/>
            <a:ext cx="2322195" cy="1549190"/>
          </a:xfrm>
          <a:prstGeom prst="rect">
            <a:avLst/>
          </a:prstGeom>
        </p:spPr>
      </p:pic>
      <p:sp>
        <p:nvSpPr>
          <p:cNvPr id="12" name="TextBox 11"/>
          <p:cNvSpPr txBox="1"/>
          <p:nvPr/>
        </p:nvSpPr>
        <p:spPr>
          <a:xfrm>
            <a:off x="251460" y="2704487"/>
            <a:ext cx="39117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a:t>
            </a:r>
            <a:r>
              <a:rPr kumimoji="0" lang="ru-RU" sz="2400" b="1" i="0" u="sng"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Климатическое влияние</a:t>
            </a:r>
            <a:endParaRPr kumimoji="0" lang="ru-RU" sz="2400" b="1"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909" y="3348990"/>
            <a:ext cx="2795792" cy="2096844"/>
          </a:xfrm>
          <a:prstGeom prst="rect">
            <a:avLst/>
          </a:prstGeom>
        </p:spPr>
      </p:pic>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78142" y="3425862"/>
            <a:ext cx="3465858" cy="2096844"/>
          </a:xfrm>
          <a:prstGeom prst="rect">
            <a:avLst/>
          </a:prstGeom>
        </p:spPr>
      </p:pic>
      <p:pic>
        <p:nvPicPr>
          <p:cNvPr id="14" name="Рисунок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26211" y="3348990"/>
            <a:ext cx="2968799" cy="2096844"/>
          </a:xfrm>
          <a:prstGeom prst="rect">
            <a:avLst/>
          </a:prstGeom>
        </p:spPr>
      </p:pic>
    </p:spTree>
    <p:extLst>
      <p:ext uri="{BB962C8B-B14F-4D97-AF65-F5344CB8AC3E}">
        <p14:creationId xmlns:p14="http://schemas.microsoft.com/office/powerpoint/2010/main" val="219753237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952048" y="108857"/>
            <a:ext cx="5179623"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ВЛИЯНИЕ НА ЖИВУЮ ПРИРОДУ</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4" name="TextBox 3"/>
          <p:cNvSpPr txBox="1"/>
          <p:nvPr/>
        </p:nvSpPr>
        <p:spPr>
          <a:xfrm>
            <a:off x="251460" y="693632"/>
            <a:ext cx="348197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sng"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 Влияние на биосферу</a:t>
            </a:r>
            <a:endParaRPr kumimoji="0" lang="ru-RU" sz="2400" b="1"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 y="1155297"/>
            <a:ext cx="3164840" cy="2028471"/>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3439" y="1155297"/>
            <a:ext cx="2690280" cy="2028471"/>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0859" y="1155297"/>
            <a:ext cx="1905356" cy="2028471"/>
          </a:xfrm>
          <a:prstGeom prst="rect">
            <a:avLst/>
          </a:prstGeom>
        </p:spPr>
      </p:pic>
      <p:sp>
        <p:nvSpPr>
          <p:cNvPr id="8" name="TextBox 7"/>
          <p:cNvSpPr txBox="1"/>
          <p:nvPr/>
        </p:nvSpPr>
        <p:spPr>
          <a:xfrm>
            <a:off x="251460" y="3414600"/>
            <a:ext cx="459330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4</a:t>
            </a:r>
            <a:r>
              <a:rPr kumimoji="0" lang="ru-RU" sz="2400" b="1" i="0" u="sng"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Ультрафиолетовое излучение</a:t>
            </a:r>
            <a:endParaRPr kumimoji="0" lang="ru-RU" sz="2400" b="1"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41162" y="3919035"/>
            <a:ext cx="4185397" cy="2371725"/>
          </a:xfrm>
          <a:prstGeom prst="rect">
            <a:avLst/>
          </a:prstGeom>
        </p:spPr>
      </p:pic>
      <p:pic>
        <p:nvPicPr>
          <p:cNvPr id="9" name="Рисунок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 y="4016374"/>
            <a:ext cx="3162300" cy="2371725"/>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49170" y="4049245"/>
            <a:ext cx="3431330" cy="2284285"/>
          </a:xfrm>
          <a:prstGeom prst="rect">
            <a:avLst/>
          </a:prstGeom>
        </p:spPr>
      </p:pic>
    </p:spTree>
    <p:extLst>
      <p:ext uri="{BB962C8B-B14F-4D97-AF65-F5344CB8AC3E}">
        <p14:creationId xmlns:p14="http://schemas.microsoft.com/office/powerpoint/2010/main" val="225030138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753276" y="108857"/>
            <a:ext cx="5577169"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ВЛИЯНИЕ НА НЕЖИВУЮ ПРИРОДУ</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922" y="818243"/>
            <a:ext cx="3843564" cy="2139963"/>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7687" y="818243"/>
            <a:ext cx="3974218" cy="2139963"/>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922" y="3082817"/>
            <a:ext cx="3843564" cy="2617015"/>
          </a:xfrm>
          <a:prstGeom prst="rect">
            <a:avLst/>
          </a:prstGeom>
          <a:ln>
            <a:noFill/>
          </a:ln>
          <a:effectLst>
            <a:outerShdw blurRad="292100" dist="139700" dir="2700000" algn="tl" rotWithShape="0">
              <a:srgbClr val="333333">
                <a:alpha val="65000"/>
              </a:srgbClr>
            </a:outerShdw>
          </a:effectLst>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7687" y="3082817"/>
            <a:ext cx="3974218" cy="26494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9160639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026591" y="108857"/>
            <a:ext cx="5030544"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ВЛИЯНИЕ СОЛНЕЧНОГО ВЕТРА</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4" name="TextBox 3"/>
          <p:cNvSpPr txBox="1"/>
          <p:nvPr/>
        </p:nvSpPr>
        <p:spPr>
          <a:xfrm>
            <a:off x="166538" y="693632"/>
            <a:ext cx="875064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Солнечный ветер – это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поток ионизированных частиц истекающий из солнечной короны со скоростью 300—1200 км/с в окружающее космическое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пространство.</a:t>
            </a:r>
            <a:endParaRPr kumimoji="0" lang="ru-RU"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6591" y="1421731"/>
            <a:ext cx="3305676" cy="2203784"/>
          </a:xfrm>
          <a:prstGeom prst="rect">
            <a:avLst/>
          </a:prstGeom>
        </p:spPr>
      </p:pic>
      <p:sp>
        <p:nvSpPr>
          <p:cNvPr id="6" name="TextBox 5"/>
          <p:cNvSpPr txBox="1"/>
          <p:nvPr/>
        </p:nvSpPr>
        <p:spPr>
          <a:xfrm>
            <a:off x="2026591" y="3625515"/>
            <a:ext cx="3305676" cy="400110"/>
          </a:xfrm>
          <a:prstGeom prst="rect">
            <a:avLst/>
          </a:prstGeom>
          <a:solidFill>
            <a:srgbClr val="002060"/>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17.03.2015 Москва</a:t>
            </a:r>
            <a:endParaRPr kumimoji="0" lang="ru-RU"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7837" y="1421732"/>
            <a:ext cx="3225050" cy="2203784"/>
          </a:xfrm>
          <a:prstGeom prst="rect">
            <a:avLst/>
          </a:prstGeom>
        </p:spPr>
      </p:pic>
      <p:sp>
        <p:nvSpPr>
          <p:cNvPr id="8" name="TextBox 7"/>
          <p:cNvSpPr txBox="1"/>
          <p:nvPr/>
        </p:nvSpPr>
        <p:spPr>
          <a:xfrm>
            <a:off x="5507837" y="3625515"/>
            <a:ext cx="3225050" cy="400110"/>
          </a:xfrm>
          <a:prstGeom prst="rect">
            <a:avLst/>
          </a:prstGeom>
          <a:solidFill>
            <a:srgbClr val="002060"/>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17.03.2015 Чебоксары</a:t>
            </a:r>
            <a:endParaRPr kumimoji="0" lang="ru-RU"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6538" y="4168389"/>
            <a:ext cx="3248526" cy="2160270"/>
          </a:xfrm>
          <a:prstGeom prst="rect">
            <a:avLst/>
          </a:prstGeom>
        </p:spPr>
      </p:pic>
      <p:sp>
        <p:nvSpPr>
          <p:cNvPr id="10" name="TextBox 9"/>
          <p:cNvSpPr txBox="1"/>
          <p:nvPr/>
        </p:nvSpPr>
        <p:spPr>
          <a:xfrm>
            <a:off x="166538" y="6328659"/>
            <a:ext cx="3305676" cy="400110"/>
          </a:xfrm>
          <a:prstGeom prst="rect">
            <a:avLst/>
          </a:prstGeom>
          <a:solidFill>
            <a:srgbClr val="002060"/>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17.03.2015 Петрозаводск</a:t>
            </a:r>
            <a:endParaRPr kumimoji="0" lang="ru-RU"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41862" y="4168389"/>
            <a:ext cx="2618814" cy="2506004"/>
          </a:xfrm>
          <a:prstGeom prst="rect">
            <a:avLst/>
          </a:prstGeom>
        </p:spPr>
      </p:pic>
    </p:spTree>
    <p:extLst>
      <p:ext uri="{BB962C8B-B14F-4D97-AF65-F5344CB8AC3E}">
        <p14:creationId xmlns:p14="http://schemas.microsoft.com/office/powerpoint/2010/main" val="34528051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6000" r="-6000"/>
          </a:stretch>
        </a:blipFill>
        <a:effectLst/>
      </p:bgPr>
    </p:bg>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83029" y="402771"/>
            <a:ext cx="5291833" cy="13234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ХАРАКТЕРИСТИКИ ЗВЁЗД</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И ИХ ВЗАИМОСВЯЗЬ</a:t>
            </a:r>
            <a:endParaRPr kumimoji="0" lang="ru-RU"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Tree>
    <p:extLst>
      <p:ext uri="{BB962C8B-B14F-4D97-AF65-F5344CB8AC3E}">
        <p14:creationId xmlns:p14="http://schemas.microsoft.com/office/powerpoint/2010/main" val="249793798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883229" y="49867"/>
            <a:ext cx="5448928" cy="523220"/>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ОСНОВНЫЕ ХАРАКТЕРИСТИКИ ЗВЁЗД</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6" name="Прямоугольник 5"/>
          <p:cNvSpPr/>
          <p:nvPr/>
        </p:nvSpPr>
        <p:spPr>
          <a:xfrm>
            <a:off x="256571" y="573087"/>
            <a:ext cx="8615966"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Основными характеристиками звёзд являются: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светимость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температура поверхности,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масса,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радиус.</a:t>
            </a:r>
          </a:p>
        </p:txBody>
      </p:sp>
      <p:sp>
        <p:nvSpPr>
          <p:cNvPr id="7" name="TextBox 6"/>
          <p:cNvSpPr txBox="1"/>
          <p:nvPr/>
        </p:nvSpPr>
        <p:spPr>
          <a:xfrm>
            <a:off x="3554359" y="1663759"/>
            <a:ext cx="2106667" cy="523220"/>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rPr>
              <a:t>СВЕТИМОСТЬ</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endParaRPr>
          </a:p>
        </p:txBody>
      </p:sp>
      <p:sp>
        <p:nvSpPr>
          <p:cNvPr id="8" name="Прямоугольник 7"/>
          <p:cNvSpPr/>
          <p:nvPr/>
        </p:nvSpPr>
        <p:spPr>
          <a:xfrm>
            <a:off x="299530" y="2186979"/>
            <a:ext cx="8301545"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полная энергия, испускаемая звездой в единицу времени.</a:t>
            </a:r>
            <a:endParaRPr kumimoji="0" lang="ru-RU"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0" name="Прямоугольник 9"/>
          <p:cNvSpPr/>
          <p:nvPr/>
        </p:nvSpPr>
        <p:spPr>
          <a:xfrm>
            <a:off x="256570" y="2545412"/>
            <a:ext cx="849554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22222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Светимость — одна из важнейших звёздных характеристик, позволяющая сравнивать между собой различные типы звёзд</a:t>
            </a: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TextBox 10"/>
              <p:cNvSpPr txBox="1"/>
              <p:nvPr/>
            </p:nvSpPr>
            <p:spPr>
              <a:xfrm>
                <a:off x="3554359" y="3180844"/>
                <a:ext cx="2192139"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𝐿</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𝜋</m:t>
                      </m:r>
                      <m:sSup>
                        <m:sSup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𝑅</m:t>
                          </m:r>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𝜎</m:t>
                      </m:r>
                      <m:sSup>
                        <m:sSup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𝑇</m:t>
                          </m:r>
                        </m:e>
                        <m:sup>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4</m:t>
                          </m:r>
                        </m:sup>
                      </m:sSup>
                    </m:oMath>
                  </m:oMathPara>
                </a14:m>
                <a:endParaRPr kumimoji="0" lang="ru-RU"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3554359" y="3180844"/>
                <a:ext cx="2192139" cy="430887"/>
              </a:xfrm>
              <a:prstGeom prst="rect">
                <a:avLst/>
              </a:prstGeom>
              <a:blipFill>
                <a:blip r:embed="rId4" cstate="print"/>
                <a:stretch>
                  <a:fillRect/>
                </a:stretch>
              </a:blipFill>
            </p:spPr>
            <p:txBody>
              <a:bodyPr/>
              <a:lstStyle/>
              <a:p>
                <a:r>
                  <a:rPr lang="ru-RU">
                    <a:noFill/>
                  </a:rPr>
                  <a:t> </a:t>
                </a:r>
              </a:p>
            </p:txBody>
          </p:sp>
        </mc:Fallback>
      </mc:AlternateContent>
      <p:sp>
        <p:nvSpPr>
          <p:cNvPr id="12" name="TextBox 11"/>
          <p:cNvSpPr txBox="1"/>
          <p:nvPr/>
        </p:nvSpPr>
        <p:spPr>
          <a:xfrm>
            <a:off x="557046" y="3550176"/>
            <a:ext cx="80150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R </a:t>
            </a:r>
            <a:r>
              <a:rPr kumimoji="0" lang="en-US"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радиус звезды; </a:t>
            </a:r>
            <a:r>
              <a:rPr kumimoji="0" lang="en-US"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a:t>
            </a: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температура звезды, </a:t>
            </a:r>
            <a:r>
              <a:rPr kumimoji="0" lang="el-GR"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σ</a:t>
            </a:r>
            <a:r>
              <a:rPr kumimoji="0" lang="ru-RU" sz="1800" b="0" i="1"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постоянная Стефана-Больцмана</a:t>
            </a: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3" name="Прямоугольник 12"/>
          <p:cNvSpPr/>
          <p:nvPr/>
        </p:nvSpPr>
        <p:spPr>
          <a:xfrm>
            <a:off x="299529" y="3882320"/>
            <a:ext cx="8452583" cy="369332"/>
          </a:xfrm>
          <a:prstGeom prst="rect">
            <a:avLst/>
          </a:prstGeom>
          <a:ln>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Светимость астрономического объекта не зависит от расстояния до объекта</a:t>
            </a:r>
          </a:p>
        </p:txBody>
      </p:sp>
      <p:sp>
        <p:nvSpPr>
          <p:cNvPr id="14" name="TextBox 13"/>
          <p:cNvSpPr txBox="1"/>
          <p:nvPr/>
        </p:nvSpPr>
        <p:spPr>
          <a:xfrm>
            <a:off x="256570" y="4302308"/>
            <a:ext cx="85730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Единица измерения светимости в СИ – Вт. Но зачастую светимость звёзд выражают в светимостях солнца</a:t>
            </a: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6" name="Прямоугольник 15"/>
          <p:cNvSpPr/>
          <p:nvPr/>
        </p:nvSpPr>
        <p:spPr>
          <a:xfrm>
            <a:off x="261141" y="4828083"/>
            <a:ext cx="8778573"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Абсолютная звёздная величина (M)</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для звёзд определяется как видимая звёздная величина объекта, если бы он был расположен на расстоянии 10 парсек от наблюдателя.</a:t>
            </a:r>
          </a:p>
        </p:txBody>
      </p:sp>
      <p:pic>
        <p:nvPicPr>
          <p:cNvPr id="17" name="Рисунок 16"/>
          <p:cNvPicPr>
            <a:picLocks noChangeAspect="1"/>
          </p:cNvPicPr>
          <p:nvPr/>
        </p:nvPicPr>
        <p:blipFill>
          <a:blip r:embed="rId5" cstate="print"/>
          <a:stretch>
            <a:fillRect/>
          </a:stretch>
        </p:blipFill>
        <p:spPr>
          <a:xfrm>
            <a:off x="299529" y="5746070"/>
            <a:ext cx="2001097" cy="760981"/>
          </a:xfrm>
          <a:prstGeom prst="rect">
            <a:avLst/>
          </a:prstGeom>
        </p:spPr>
      </p:pic>
      <p:pic>
        <p:nvPicPr>
          <p:cNvPr id="18" name="Рисунок 17"/>
          <p:cNvPicPr>
            <a:picLocks noChangeAspect="1"/>
          </p:cNvPicPr>
          <p:nvPr/>
        </p:nvPicPr>
        <p:blipFill>
          <a:blip r:embed="rId6" cstate="print"/>
          <a:stretch>
            <a:fillRect/>
          </a:stretch>
        </p:blipFill>
        <p:spPr>
          <a:xfrm>
            <a:off x="1837018" y="5362217"/>
            <a:ext cx="3824008" cy="478001"/>
          </a:xfrm>
          <a:prstGeom prst="rect">
            <a:avLst/>
          </a:prstGeom>
        </p:spPr>
      </p:pic>
      <p:pic>
        <p:nvPicPr>
          <p:cNvPr id="19" name="Рисунок 18"/>
          <p:cNvPicPr>
            <a:picLocks noChangeAspect="1"/>
          </p:cNvPicPr>
          <p:nvPr/>
        </p:nvPicPr>
        <p:blipFill>
          <a:blip r:embed="rId7" cstate="print"/>
          <a:stretch>
            <a:fillRect/>
          </a:stretch>
        </p:blipFill>
        <p:spPr>
          <a:xfrm>
            <a:off x="2907847" y="5787741"/>
            <a:ext cx="2448178" cy="719310"/>
          </a:xfrm>
          <a:prstGeom prst="rect">
            <a:avLst/>
          </a:prstGeom>
        </p:spPr>
      </p:pic>
    </p:spTree>
    <p:extLst>
      <p:ext uri="{BB962C8B-B14F-4D97-AF65-F5344CB8AC3E}">
        <p14:creationId xmlns:p14="http://schemas.microsoft.com/office/powerpoint/2010/main" val="201873878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443230" y="49867"/>
            <a:ext cx="2154757" cy="523220"/>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rPr>
              <a:t>ТЕМПЕРАТУРА</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endParaRPr>
          </a:p>
        </p:txBody>
      </p:sp>
      <p:sp>
        <p:nvSpPr>
          <p:cNvPr id="4" name="TextBox 3"/>
          <p:cNvSpPr txBox="1"/>
          <p:nvPr/>
        </p:nvSpPr>
        <p:spPr>
          <a:xfrm>
            <a:off x="101598" y="573087"/>
            <a:ext cx="88900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 помощью известных законов термодинамики можно определить температуру тела, измерив длину волны в максимуме излучения чёрного тела</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aphicFrame>
        <p:nvGraphicFramePr>
          <p:cNvPr id="5" name="Таблица 4"/>
          <p:cNvGraphicFramePr>
            <a:graphicFrameLocks noGrp="1"/>
          </p:cNvGraphicFramePr>
          <p:nvPr>
            <p:extLst/>
          </p:nvPr>
        </p:nvGraphicFramePr>
        <p:xfrm>
          <a:off x="1498598" y="1280973"/>
          <a:ext cx="6096000" cy="2595880"/>
        </p:xfrm>
        <a:graphic>
          <a:graphicData uri="http://schemas.openxmlformats.org/drawingml/2006/table">
            <a:tbl>
              <a:tblPr firstRow="1" bandRow="1">
                <a:tableStyleId>{7DF18680-E054-41AD-8BC1-D1AEF772440D}</a:tableStyleId>
              </a:tblPr>
              <a:tblGrid>
                <a:gridCol w="3048000">
                  <a:extLst>
                    <a:ext uri="{9D8B030D-6E8A-4147-A177-3AD203B41FA5}">
                      <a16:colId xmlns="" xmlns:a16="http://schemas.microsoft.com/office/drawing/2014/main" val="3968429450"/>
                    </a:ext>
                  </a:extLst>
                </a:gridCol>
                <a:gridCol w="3048000">
                  <a:extLst>
                    <a:ext uri="{9D8B030D-6E8A-4147-A177-3AD203B41FA5}">
                      <a16:colId xmlns="" xmlns:a16="http://schemas.microsoft.com/office/drawing/2014/main" val="1141582305"/>
                    </a:ext>
                  </a:extLst>
                </a:gridCol>
              </a:tblGrid>
              <a:tr h="370840">
                <a:tc>
                  <a:txBody>
                    <a:bodyPr/>
                    <a:lstStyle/>
                    <a:p>
                      <a:pPr algn="ctr"/>
                      <a:r>
                        <a:rPr lang="ru-R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ЦВЕТ</a:t>
                      </a:r>
                      <a:endPar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tc>
                  <a:txBody>
                    <a:bodyPr/>
                    <a:lstStyle/>
                    <a:p>
                      <a:pPr algn="ctr"/>
                      <a:r>
                        <a:rPr lang="ru-R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ДЛИНА ВОЛНЫ, </a:t>
                      </a:r>
                      <a:r>
                        <a:rPr lang="ru-RU"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нм</a:t>
                      </a:r>
                      <a:endPar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3589464644"/>
                  </a:ext>
                </a:extLst>
              </a:tr>
              <a:tr h="370840">
                <a:tc>
                  <a:txBody>
                    <a:bodyPr/>
                    <a:lstStyle/>
                    <a:p>
                      <a:pPr algn="ctr"/>
                      <a:r>
                        <a:rPr lang="ru-R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Фиолетовый, синий</a:t>
                      </a:r>
                      <a:endParaRPr lang="ru-R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tc>
                  <a:txBody>
                    <a:bodyPr/>
                    <a:lstStyle/>
                    <a:p>
                      <a:pPr algn="ctr"/>
                      <a:r>
                        <a:rPr lang="ru-R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390 - 455</a:t>
                      </a:r>
                    </a:p>
                  </a:txBody>
                  <a:tcPr/>
                </a:tc>
                <a:extLst>
                  <a:ext uri="{0D108BD9-81ED-4DB2-BD59-A6C34878D82A}">
                    <a16:rowId xmlns="" xmlns:a16="http://schemas.microsoft.com/office/drawing/2014/main" val="161952902"/>
                  </a:ext>
                </a:extLst>
              </a:tr>
              <a:tr h="370840">
                <a:tc>
                  <a:txBody>
                    <a:bodyPr/>
                    <a:lstStyle/>
                    <a:p>
                      <a:pPr algn="ctr"/>
                      <a:r>
                        <a:rPr lang="ru-R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Голубой</a:t>
                      </a:r>
                      <a:endParaRPr lang="ru-R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tc>
                  <a:txBody>
                    <a:bodyPr/>
                    <a:lstStyle/>
                    <a:p>
                      <a:pPr algn="ctr"/>
                      <a:r>
                        <a:rPr lang="ru-R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455 - 492</a:t>
                      </a:r>
                      <a:endParaRPr lang="ru-R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3319441374"/>
                  </a:ext>
                </a:extLst>
              </a:tr>
              <a:tr h="370840">
                <a:tc>
                  <a:txBody>
                    <a:bodyPr/>
                    <a:lstStyle/>
                    <a:p>
                      <a:pPr algn="ctr"/>
                      <a:r>
                        <a:rPr lang="ru-R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Зелёный</a:t>
                      </a:r>
                      <a:endParaRPr lang="ru-R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tc>
                  <a:txBody>
                    <a:bodyPr/>
                    <a:lstStyle/>
                    <a:p>
                      <a:pPr algn="ctr"/>
                      <a:r>
                        <a:rPr lang="ru-R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492 - 557</a:t>
                      </a:r>
                      <a:endParaRPr lang="ru-R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3230374432"/>
                  </a:ext>
                </a:extLst>
              </a:tr>
              <a:tr h="370840">
                <a:tc>
                  <a:txBody>
                    <a:bodyPr/>
                    <a:lstStyle/>
                    <a:p>
                      <a:pPr algn="ctr"/>
                      <a:r>
                        <a:rPr lang="ru-R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Жёлтый</a:t>
                      </a:r>
                      <a:endParaRPr lang="ru-R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tc>
                  <a:txBody>
                    <a:bodyPr/>
                    <a:lstStyle/>
                    <a:p>
                      <a:pPr algn="ctr"/>
                      <a:r>
                        <a:rPr lang="ru-R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557 - 597</a:t>
                      </a:r>
                      <a:endParaRPr lang="ru-R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2179123676"/>
                  </a:ext>
                </a:extLst>
              </a:tr>
              <a:tr h="370840">
                <a:tc>
                  <a:txBody>
                    <a:bodyPr/>
                    <a:lstStyle/>
                    <a:p>
                      <a:pPr algn="ctr"/>
                      <a:r>
                        <a:rPr lang="ru-R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Оранжевый</a:t>
                      </a:r>
                      <a:endParaRPr lang="ru-R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tc>
                  <a:txBody>
                    <a:bodyPr/>
                    <a:lstStyle/>
                    <a:p>
                      <a:pPr algn="ctr"/>
                      <a:r>
                        <a:rPr lang="ru-R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597</a:t>
                      </a:r>
                      <a:r>
                        <a:rPr lang="ru-RU" baseline="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622</a:t>
                      </a:r>
                      <a:endParaRPr lang="ru-R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2689849447"/>
                  </a:ext>
                </a:extLst>
              </a:tr>
              <a:tr h="370840">
                <a:tc>
                  <a:txBody>
                    <a:bodyPr/>
                    <a:lstStyle/>
                    <a:p>
                      <a:pPr algn="ctr"/>
                      <a:r>
                        <a:rPr lang="ru-R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Красный</a:t>
                      </a:r>
                      <a:endParaRPr lang="ru-R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tc>
                  <a:txBody>
                    <a:bodyPr/>
                    <a:lstStyle/>
                    <a:p>
                      <a:pPr algn="ctr"/>
                      <a:r>
                        <a:rPr lang="ru-R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622</a:t>
                      </a:r>
                      <a:r>
                        <a:rPr lang="ru-RU" baseline="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- 770</a:t>
                      </a:r>
                      <a:endParaRPr lang="ru-R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679740952"/>
                  </a:ext>
                </a:extLst>
              </a:tr>
            </a:tbl>
          </a:graphicData>
        </a:graphic>
      </p:graphicFrame>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397" y="4036235"/>
            <a:ext cx="3441703" cy="2543633"/>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9050" y="4036235"/>
            <a:ext cx="2349500" cy="1321594"/>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6500" y="4502800"/>
            <a:ext cx="2705100" cy="2028825"/>
          </a:xfrm>
          <a:prstGeom prst="rect">
            <a:avLst/>
          </a:prstGeom>
        </p:spPr>
      </p:pic>
    </p:spTree>
    <p:extLst>
      <p:ext uri="{BB962C8B-B14F-4D97-AF65-F5344CB8AC3E}">
        <p14:creationId xmlns:p14="http://schemas.microsoft.com/office/powerpoint/2010/main" val="74284135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443230" y="49867"/>
            <a:ext cx="2154757" cy="523220"/>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rPr>
              <a:t>ТЕМПЕРАТУРА</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endParaRPr>
          </a:p>
        </p:txBody>
      </p:sp>
      <p:sp>
        <p:nvSpPr>
          <p:cNvPr id="4" name="TextBox 3"/>
          <p:cNvSpPr txBox="1"/>
          <p:nvPr/>
        </p:nvSpPr>
        <p:spPr>
          <a:xfrm>
            <a:off x="1435051" y="573087"/>
            <a:ext cx="617111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1" i="0" u="sng"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СПЕКТРАЛЬНЫЕ КЛАССЫ ЗВЁЗД</a:t>
            </a:r>
            <a:endParaRPr kumimoji="0" lang="ru-RU" sz="2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aphicFrame>
        <p:nvGraphicFramePr>
          <p:cNvPr id="5" name="Таблица 4"/>
          <p:cNvGraphicFramePr>
            <a:graphicFrameLocks noGrp="1"/>
          </p:cNvGraphicFramePr>
          <p:nvPr>
            <p:extLst/>
          </p:nvPr>
        </p:nvGraphicFramePr>
        <p:xfrm>
          <a:off x="335958" y="1286807"/>
          <a:ext cx="8369298" cy="4693920"/>
        </p:xfrm>
        <a:graphic>
          <a:graphicData uri="http://schemas.openxmlformats.org/drawingml/2006/table">
            <a:tbl>
              <a:tblPr firstRow="1" bandRow="1">
                <a:tableStyleId>{7DF18680-E054-41AD-8BC1-D1AEF772440D}</a:tableStyleId>
              </a:tblPr>
              <a:tblGrid>
                <a:gridCol w="2789766">
                  <a:extLst>
                    <a:ext uri="{9D8B030D-6E8A-4147-A177-3AD203B41FA5}">
                      <a16:colId xmlns="" xmlns:a16="http://schemas.microsoft.com/office/drawing/2014/main" val="2107036585"/>
                    </a:ext>
                  </a:extLst>
                </a:gridCol>
                <a:gridCol w="3402076">
                  <a:extLst>
                    <a:ext uri="{9D8B030D-6E8A-4147-A177-3AD203B41FA5}">
                      <a16:colId xmlns="" xmlns:a16="http://schemas.microsoft.com/office/drawing/2014/main" val="358382403"/>
                    </a:ext>
                  </a:extLst>
                </a:gridCol>
                <a:gridCol w="2177456">
                  <a:extLst>
                    <a:ext uri="{9D8B030D-6E8A-4147-A177-3AD203B41FA5}">
                      <a16:colId xmlns="" xmlns:a16="http://schemas.microsoft.com/office/drawing/2014/main" val="3353342629"/>
                    </a:ext>
                  </a:extLst>
                </a:gridCol>
              </a:tblGrid>
              <a:tr h="370840">
                <a:tc>
                  <a:txBody>
                    <a:bodyPr/>
                    <a:lstStyle/>
                    <a:p>
                      <a:pPr algn="ctr"/>
                      <a:r>
                        <a:rPr lang="ru-RU"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Спектральный Класс</a:t>
                      </a:r>
                      <a:endPar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tc>
                  <a:txBody>
                    <a:bodyPr/>
                    <a:lstStyle/>
                    <a:p>
                      <a:pPr algn="ctr"/>
                      <a:r>
                        <a:rPr lang="ru-RU"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Характерный</a:t>
                      </a:r>
                      <a:r>
                        <a:rPr lang="ru-RU" b="1" baseline="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признак спектральных линий</a:t>
                      </a:r>
                      <a:endPar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tc>
                  <a:txBody>
                    <a:bodyPr/>
                    <a:lstStyle/>
                    <a:p>
                      <a:pPr algn="ctr"/>
                      <a:r>
                        <a:rPr lang="ru-RU"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Температура, К</a:t>
                      </a:r>
                      <a:endPar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2652385847"/>
                  </a:ext>
                </a:extLst>
              </a:tr>
              <a:tr h="370840">
                <a:tc>
                  <a:txBody>
                    <a:bodyPr/>
                    <a:lstStyle/>
                    <a:p>
                      <a:pPr algn="ctr"/>
                      <a:r>
                        <a:rPr lang="ru-RU" sz="20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a:t>
                      </a:r>
                      <a:endParaRPr lang="ru-RU" sz="2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tc>
                  <a:txBody>
                    <a:bodyPr/>
                    <a:lstStyle/>
                    <a:p>
                      <a:pPr algn="ctr"/>
                      <a:r>
                        <a:rPr lang="ru-RU" dirty="0" smtClean="0">
                          <a:latin typeface="Times New Roman" panose="02020603050405020304" pitchFamily="18" charset="0"/>
                          <a:cs typeface="Times New Roman" panose="02020603050405020304" pitchFamily="18" charset="0"/>
                        </a:rPr>
                        <a:t>Ионизованный гелий</a:t>
                      </a:r>
                      <a:endParaRPr lang="ru-RU" dirty="0">
                        <a:latin typeface="Times New Roman" panose="02020603050405020304" pitchFamily="18" charset="0"/>
                        <a:cs typeface="Times New Roman" panose="02020603050405020304" pitchFamily="18" charset="0"/>
                      </a:endParaRPr>
                    </a:p>
                  </a:txBody>
                  <a:tcPr/>
                </a:tc>
                <a:tc>
                  <a:txBody>
                    <a:bodyPr/>
                    <a:lstStyle/>
                    <a:p>
                      <a:pPr algn="ctr"/>
                      <a:r>
                        <a:rPr lang="ru-R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&gt; 30 000</a:t>
                      </a:r>
                      <a:endParaRPr lang="ru-R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3382363371"/>
                  </a:ext>
                </a:extLst>
              </a:tr>
              <a:tr h="370840">
                <a:tc>
                  <a:txBody>
                    <a:bodyPr/>
                    <a:lstStyle/>
                    <a:p>
                      <a:pPr algn="ctr"/>
                      <a:r>
                        <a:rPr lang="ru-RU" sz="20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a:t>
                      </a:r>
                      <a:endParaRPr lang="ru-RU" sz="2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tc>
                  <a:txBody>
                    <a:bodyPr/>
                    <a:lstStyle/>
                    <a:p>
                      <a:pPr algn="ctr"/>
                      <a:r>
                        <a:rPr lang="ru-RU" dirty="0" smtClean="0">
                          <a:latin typeface="Times New Roman" panose="02020603050405020304" pitchFamily="18" charset="0"/>
                          <a:cs typeface="Times New Roman" panose="02020603050405020304" pitchFamily="18" charset="0"/>
                        </a:rPr>
                        <a:t>Нейтральный гелий</a:t>
                      </a:r>
                      <a:endParaRPr lang="ru-RU" dirty="0">
                        <a:latin typeface="Times New Roman" panose="02020603050405020304" pitchFamily="18" charset="0"/>
                        <a:cs typeface="Times New Roman" panose="02020603050405020304" pitchFamily="18" charset="0"/>
                      </a:endParaRPr>
                    </a:p>
                  </a:txBody>
                  <a:tcPr/>
                </a:tc>
                <a:tc>
                  <a:txBody>
                    <a:bodyPr/>
                    <a:lstStyle/>
                    <a:p>
                      <a:pPr algn="ctr"/>
                      <a:r>
                        <a:rPr lang="ru-R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11 000 - 30 000</a:t>
                      </a:r>
                      <a:endParaRPr lang="ru-R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317870427"/>
                  </a:ext>
                </a:extLst>
              </a:tr>
              <a:tr h="370840">
                <a:tc>
                  <a:txBody>
                    <a:bodyPr/>
                    <a:lstStyle/>
                    <a:p>
                      <a:pPr algn="ctr"/>
                      <a:r>
                        <a:rPr lang="ru-RU" sz="20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a:t>
                      </a:r>
                      <a:endParaRPr lang="ru-RU" sz="2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tc>
                  <a:txBody>
                    <a:bodyPr/>
                    <a:lstStyle/>
                    <a:p>
                      <a:pPr algn="ctr"/>
                      <a:r>
                        <a:rPr lang="ru-RU" dirty="0" smtClean="0">
                          <a:latin typeface="Times New Roman" panose="02020603050405020304" pitchFamily="18" charset="0"/>
                          <a:cs typeface="Times New Roman" panose="02020603050405020304" pitchFamily="18" charset="0"/>
                        </a:rPr>
                        <a:t>Водород</a:t>
                      </a:r>
                      <a:endParaRPr lang="ru-RU" dirty="0">
                        <a:latin typeface="Times New Roman" panose="02020603050405020304" pitchFamily="18" charset="0"/>
                        <a:cs typeface="Times New Roman" panose="02020603050405020304" pitchFamily="18" charset="0"/>
                      </a:endParaRPr>
                    </a:p>
                  </a:txBody>
                  <a:tcPr/>
                </a:tc>
                <a:tc>
                  <a:txBody>
                    <a:bodyPr/>
                    <a:lstStyle/>
                    <a:p>
                      <a:pPr algn="ctr"/>
                      <a:r>
                        <a:rPr lang="ru-R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7 200 - 11 000</a:t>
                      </a:r>
                      <a:endParaRPr lang="ru-R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2835253915"/>
                  </a:ext>
                </a:extLst>
              </a:tr>
              <a:tr h="370840">
                <a:tc>
                  <a:txBody>
                    <a:bodyPr/>
                    <a:lstStyle/>
                    <a:p>
                      <a:pPr algn="ctr"/>
                      <a:r>
                        <a:rPr lang="en-US" sz="20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a:t>
                      </a:r>
                      <a:endParaRPr lang="ru-RU" sz="2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tc>
                  <a:txBody>
                    <a:bodyPr/>
                    <a:lstStyle/>
                    <a:p>
                      <a:pPr algn="ctr"/>
                      <a:r>
                        <a:rPr lang="ru-RU" dirty="0" smtClean="0">
                          <a:latin typeface="Times New Roman" panose="02020603050405020304" pitchFamily="18" charset="0"/>
                          <a:cs typeface="Times New Roman" panose="02020603050405020304" pitchFamily="18" charset="0"/>
                        </a:rPr>
                        <a:t>Ионизованный кальций</a:t>
                      </a:r>
                      <a:endParaRPr lang="ru-RU" dirty="0">
                        <a:latin typeface="Times New Roman" panose="02020603050405020304" pitchFamily="18" charset="0"/>
                        <a:cs typeface="Times New Roman" panose="02020603050405020304" pitchFamily="18" charset="0"/>
                      </a:endParaRPr>
                    </a:p>
                  </a:txBody>
                  <a:tcPr/>
                </a:tc>
                <a:tc>
                  <a:txBody>
                    <a:bodyPr/>
                    <a:lstStyle/>
                    <a:p>
                      <a:pPr algn="ctr"/>
                      <a:r>
                        <a:rPr lang="ru-R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6 000 - 7 200</a:t>
                      </a:r>
                      <a:endParaRPr lang="ru-R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582467589"/>
                  </a:ext>
                </a:extLst>
              </a:tr>
              <a:tr h="370840">
                <a:tc>
                  <a:txBody>
                    <a:bodyPr/>
                    <a:lstStyle/>
                    <a:p>
                      <a:pPr algn="ctr"/>
                      <a:r>
                        <a:rPr lang="en-US" sz="20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t>
                      </a:r>
                      <a:endParaRPr lang="ru-RU" sz="2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tc>
                  <a:txBody>
                    <a:bodyPr/>
                    <a:lstStyle/>
                    <a:p>
                      <a:pPr algn="ctr"/>
                      <a:r>
                        <a:rPr lang="ru-RU" dirty="0" smtClean="0">
                          <a:latin typeface="Times New Roman" panose="02020603050405020304" pitchFamily="18" charset="0"/>
                          <a:cs typeface="Times New Roman" panose="02020603050405020304" pitchFamily="18" charset="0"/>
                        </a:rPr>
                        <a:t>Ионизованный кальций,</a:t>
                      </a:r>
                    </a:p>
                    <a:p>
                      <a:pPr algn="ctr"/>
                      <a:r>
                        <a:rPr lang="ru-RU" dirty="0" smtClean="0">
                          <a:latin typeface="Times New Roman" panose="02020603050405020304" pitchFamily="18" charset="0"/>
                          <a:cs typeface="Times New Roman" panose="02020603050405020304" pitchFamily="18" charset="0"/>
                        </a:rPr>
                        <a:t>нейтральные металлы</a:t>
                      </a:r>
                      <a:endParaRPr lang="ru-RU" dirty="0">
                        <a:latin typeface="Times New Roman" panose="02020603050405020304" pitchFamily="18" charset="0"/>
                        <a:cs typeface="Times New Roman" panose="02020603050405020304" pitchFamily="18" charset="0"/>
                      </a:endParaRPr>
                    </a:p>
                  </a:txBody>
                  <a:tcPr/>
                </a:tc>
                <a:tc>
                  <a:txBody>
                    <a:bodyPr/>
                    <a:lstStyle/>
                    <a:p>
                      <a:pPr algn="ctr"/>
                      <a:r>
                        <a:rPr lang="ru-R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5 200 - 6 000</a:t>
                      </a:r>
                      <a:endParaRPr lang="ru-R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3157912052"/>
                  </a:ext>
                </a:extLst>
              </a:tr>
              <a:tr h="370840">
                <a:tc>
                  <a:txBody>
                    <a:bodyPr/>
                    <a:lstStyle/>
                    <a:p>
                      <a:pPr algn="ctr"/>
                      <a:r>
                        <a:rPr lang="en-US" sz="20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a:t>
                      </a:r>
                      <a:endParaRPr lang="ru-RU" sz="2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tc>
                  <a:txBody>
                    <a:bodyPr/>
                    <a:lstStyle/>
                    <a:p>
                      <a:pPr algn="ctr"/>
                      <a:r>
                        <a:rPr lang="ru-RU" dirty="0" smtClean="0">
                          <a:latin typeface="Times New Roman" panose="02020603050405020304" pitchFamily="18" charset="0"/>
                          <a:cs typeface="Times New Roman" panose="02020603050405020304" pitchFamily="18" charset="0"/>
                        </a:rPr>
                        <a:t>Нейтральные металлы</a:t>
                      </a:r>
                      <a:endParaRPr lang="ru-RU" dirty="0">
                        <a:latin typeface="Times New Roman" panose="02020603050405020304" pitchFamily="18" charset="0"/>
                        <a:cs typeface="Times New Roman" panose="02020603050405020304" pitchFamily="18" charset="0"/>
                      </a:endParaRPr>
                    </a:p>
                  </a:txBody>
                  <a:tcPr/>
                </a:tc>
                <a:tc>
                  <a:txBody>
                    <a:bodyPr/>
                    <a:lstStyle/>
                    <a:p>
                      <a:pPr algn="ctr"/>
                      <a:r>
                        <a:rPr lang="ru-R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3 500 – 5</a:t>
                      </a:r>
                      <a:r>
                        <a:rPr lang="en-US"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200</a:t>
                      </a:r>
                      <a:endParaRPr lang="ru-R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2053761648"/>
                  </a:ext>
                </a:extLst>
              </a:tr>
              <a:tr h="370840">
                <a:tc>
                  <a:txBody>
                    <a:bodyPr/>
                    <a:lstStyle/>
                    <a:p>
                      <a:pPr algn="ctr"/>
                      <a:r>
                        <a:rPr lang="en-US" sz="20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
                      </a:r>
                      <a:endParaRPr lang="ru-RU" sz="2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tc>
                  <a:txBody>
                    <a:bodyPr/>
                    <a:lstStyle/>
                    <a:p>
                      <a:pPr algn="ctr"/>
                      <a:r>
                        <a:rPr lang="ru-RU" dirty="0" smtClean="0">
                          <a:latin typeface="Times New Roman" panose="02020603050405020304" pitchFamily="18" charset="0"/>
                          <a:cs typeface="Times New Roman" panose="02020603050405020304" pitchFamily="18" charset="0"/>
                        </a:rPr>
                        <a:t>Нейтральные металлы,</a:t>
                      </a:r>
                      <a:r>
                        <a:rPr lang="en-US" dirty="0" smtClean="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полосы поглощения</a:t>
                      </a:r>
                      <a:r>
                        <a:rPr lang="en-US" dirty="0" smtClean="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молекул</a:t>
                      </a:r>
                      <a:endParaRPr lang="ru-RU" dirty="0">
                        <a:latin typeface="Times New Roman" panose="02020603050405020304" pitchFamily="18" charset="0"/>
                        <a:cs typeface="Times New Roman" panose="02020603050405020304" pitchFamily="18" charset="0"/>
                      </a:endParaRPr>
                    </a:p>
                  </a:txBody>
                  <a:tcPr/>
                </a:tc>
                <a:tc>
                  <a:txBody>
                    <a:bodyPr/>
                    <a:lstStyle/>
                    <a:p>
                      <a:pPr algn="ctr"/>
                      <a:r>
                        <a:rPr lang="ru-R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&lt; 3 500</a:t>
                      </a:r>
                      <a:endParaRPr lang="ru-R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4256933926"/>
                  </a:ext>
                </a:extLst>
              </a:tr>
              <a:tr h="370840">
                <a:tc>
                  <a:txBody>
                    <a:bodyPr/>
                    <a:lstStyle/>
                    <a:p>
                      <a:pPr algn="ctr"/>
                      <a:r>
                        <a:rPr lang="en-US" sz="20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endParaRPr lang="ru-RU" sz="2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tc>
                  <a:txBody>
                    <a:bodyPr/>
                    <a:lstStyle/>
                    <a:p>
                      <a:pPr algn="ctr"/>
                      <a:r>
                        <a:rPr lang="ru-RU" dirty="0" smtClean="0">
                          <a:latin typeface="Times New Roman" panose="02020603050405020304" pitchFamily="18" charset="0"/>
                          <a:cs typeface="Times New Roman" panose="02020603050405020304" pitchFamily="18" charset="0"/>
                        </a:rPr>
                        <a:t>Полосы поглощения</a:t>
                      </a:r>
                      <a:r>
                        <a:rPr lang="en-US" dirty="0" smtClean="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циана</a:t>
                      </a:r>
                      <a:endParaRPr lang="ru-RU" dirty="0">
                        <a:latin typeface="Times New Roman" panose="02020603050405020304" pitchFamily="18" charset="0"/>
                        <a:cs typeface="Times New Roman" panose="02020603050405020304" pitchFamily="18" charset="0"/>
                      </a:endParaRPr>
                    </a:p>
                  </a:txBody>
                  <a:tcPr/>
                </a:tc>
                <a:tc>
                  <a:txBody>
                    <a:bodyPr/>
                    <a:lstStyle/>
                    <a:p>
                      <a:pPr algn="ctr"/>
                      <a:r>
                        <a:rPr lang="ru-R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&lt; 3 500</a:t>
                      </a:r>
                      <a:endParaRPr lang="ru-R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912501227"/>
                  </a:ext>
                </a:extLst>
              </a:tr>
              <a:tr h="370840">
                <a:tc>
                  <a:txBody>
                    <a:bodyPr/>
                    <a:lstStyle/>
                    <a:p>
                      <a:pPr algn="ctr"/>
                      <a:r>
                        <a:rPr lang="en-US" sz="20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endParaRPr lang="ru-RU" sz="2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tc>
                  <a:txBody>
                    <a:bodyPr/>
                    <a:lstStyle/>
                    <a:p>
                      <a:pPr algn="ctr"/>
                      <a:r>
                        <a:rPr lang="ru-RU" dirty="0" smtClean="0">
                          <a:latin typeface="Times New Roman" panose="02020603050405020304" pitchFamily="18" charset="0"/>
                          <a:cs typeface="Times New Roman" panose="02020603050405020304" pitchFamily="18" charset="0"/>
                        </a:rPr>
                        <a:t>Углерод</a:t>
                      </a:r>
                      <a:endParaRPr lang="ru-RU" dirty="0">
                        <a:latin typeface="Times New Roman" panose="02020603050405020304" pitchFamily="18" charset="0"/>
                        <a:cs typeface="Times New Roman" panose="02020603050405020304" pitchFamily="18" charset="0"/>
                      </a:endParaRPr>
                    </a:p>
                  </a:txBody>
                  <a:tcPr/>
                </a:tc>
                <a:tc>
                  <a:txBody>
                    <a:bodyPr/>
                    <a:lstStyle/>
                    <a:p>
                      <a:pPr algn="ctr"/>
                      <a:r>
                        <a:rPr lang="ru-RU"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&lt; 3 500</a:t>
                      </a:r>
                      <a:endParaRPr lang="ru-R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3611771918"/>
                  </a:ext>
                </a:extLst>
              </a:tr>
            </a:tbl>
          </a:graphicData>
        </a:graphic>
      </p:graphicFrame>
    </p:spTree>
    <p:extLst>
      <p:ext uri="{BB962C8B-B14F-4D97-AF65-F5344CB8AC3E}">
        <p14:creationId xmlns:p14="http://schemas.microsoft.com/office/powerpoint/2010/main" val="11211676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090057" y="76201"/>
            <a:ext cx="5011308" cy="707886"/>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НОВОСТИ АСТРОНОМИИ</a:t>
            </a:r>
            <a:endParaRPr kumimoji="0" lang="ru-RU"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4" name="TextBox 3"/>
          <p:cNvSpPr txBox="1"/>
          <p:nvPr/>
        </p:nvSpPr>
        <p:spPr>
          <a:xfrm>
            <a:off x="237695" y="892944"/>
            <a:ext cx="8561767" cy="1569660"/>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ВПР по астрономии в ближайшее время </a:t>
            </a:r>
            <a:r>
              <a:rPr kumimoji="0" lang="ru-RU" sz="2400" b="0"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НЕ ОЖИДАЕТСЯ!</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Вариативность изучения предмета сохраняется</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Структура курса не меняется</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Требование к уровню подготовки выпускников не меняются</a:t>
            </a:r>
          </a:p>
        </p:txBody>
      </p:sp>
      <p:sp>
        <p:nvSpPr>
          <p:cNvPr id="6" name="TextBox 5"/>
          <p:cNvSpPr txBox="1"/>
          <p:nvPr/>
        </p:nvSpPr>
        <p:spPr>
          <a:xfrm>
            <a:off x="2725648" y="2647661"/>
            <a:ext cx="37401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rPr>
              <a:t>ПРОБЛЕМНЫЕ АСПЕКТЫ:</a:t>
            </a:r>
            <a:endParaRPr kumimoji="0" lang="ru-RU" sz="2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7" name="Прямоугольник 6"/>
          <p:cNvSpPr/>
          <p:nvPr/>
        </p:nvSpPr>
        <p:spPr>
          <a:xfrm>
            <a:off x="237695" y="3062024"/>
            <a:ext cx="8200747"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Недостаточная </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оснащенность кабинетов физики наглядными учебными пособиями, видеоматериалами и моделями для изучения строения Солнечной </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системы;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 Невозможность постановки эксперимента в условиях школы, т. к. все</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«экспериментальные» данные получают в результате наблюдений 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измерений, проводимых над реальными объектами с помощью</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соответствующего оборудования (физических приборов, запускаемых 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космическое пространство</a:t>
            </a:r>
            <a:r>
              <a:rPr kumimoji="0" lang="ru-RU"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endPar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5" name="Стрелка вниз 14"/>
          <p:cNvSpPr/>
          <p:nvPr/>
        </p:nvSpPr>
        <p:spPr>
          <a:xfrm>
            <a:off x="3657711" y="5616569"/>
            <a:ext cx="1360714" cy="42500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2320592" y="6041571"/>
            <a:ext cx="403495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Используем интернет и УМК</a:t>
            </a:r>
            <a:endParaRPr kumimoji="0" lang="ru-RU"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33145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443230" y="49867"/>
            <a:ext cx="2154757" cy="523220"/>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rPr>
              <a:t>ТЕМПЕРАТУРА</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endParaRPr>
          </a:p>
        </p:txBody>
      </p:sp>
      <p:pic>
        <p:nvPicPr>
          <p:cNvPr id="4" name="Рисунок 3"/>
          <p:cNvPicPr>
            <a:picLocks noChangeAspect="1"/>
          </p:cNvPicPr>
          <p:nvPr/>
        </p:nvPicPr>
        <p:blipFill>
          <a:blip r:embed="rId4" cstate="print"/>
          <a:stretch>
            <a:fillRect/>
          </a:stretch>
        </p:blipFill>
        <p:spPr>
          <a:xfrm>
            <a:off x="2129833" y="581025"/>
            <a:ext cx="4781550" cy="3457575"/>
          </a:xfrm>
          <a:prstGeom prst="rect">
            <a:avLst/>
          </a:prstGeom>
        </p:spPr>
      </p:pic>
      <p:pic>
        <p:nvPicPr>
          <p:cNvPr id="5" name="Рисунок 4"/>
          <p:cNvPicPr>
            <a:picLocks noChangeAspect="1"/>
          </p:cNvPicPr>
          <p:nvPr/>
        </p:nvPicPr>
        <p:blipFill>
          <a:blip r:embed="rId5" cstate="print"/>
          <a:stretch>
            <a:fillRect/>
          </a:stretch>
        </p:blipFill>
        <p:spPr>
          <a:xfrm>
            <a:off x="1558698" y="4038600"/>
            <a:ext cx="6200775" cy="2819400"/>
          </a:xfrm>
          <a:prstGeom prst="rect">
            <a:avLst/>
          </a:prstGeom>
        </p:spPr>
      </p:pic>
    </p:spTree>
    <p:extLst>
      <p:ext uri="{BB962C8B-B14F-4D97-AF65-F5344CB8AC3E}">
        <p14:creationId xmlns:p14="http://schemas.microsoft.com/office/powerpoint/2010/main" val="172160872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09800" y="137160"/>
            <a:ext cx="4706738" cy="646331"/>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6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МАССА И РАДИУС ЗВЁЗД</a:t>
            </a:r>
            <a:endParaRPr kumimoji="0" lang="ru-RU"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4" name="TextBox 3"/>
          <p:cNvSpPr txBox="1"/>
          <p:nvPr/>
        </p:nvSpPr>
        <p:spPr>
          <a:xfrm>
            <a:off x="404819" y="783491"/>
            <a:ext cx="831670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Масса звёзд на протяжении жизни звезды может меняться</a:t>
            </a:r>
            <a:endParaRPr kumimoji="0" lang="ru-RU"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404818" y="1245156"/>
            <a:ext cx="84762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Ученые, изучая распределение звезд по массам и учитывая время жизни звезд различной массы, распределяют звезды по массам в момент их рождения.</a:t>
            </a: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Прямоугольник 5"/>
          <p:cNvSpPr/>
          <p:nvPr/>
        </p:nvSpPr>
        <p:spPr>
          <a:xfrm>
            <a:off x="404817" y="1891487"/>
            <a:ext cx="284481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Функция </a:t>
            </a:r>
            <a:r>
              <a:rPr kumimoji="0" lang="ru-RU" sz="2400" b="0" i="0" u="none" strike="noStrike" kern="1200" cap="none" spc="0" normalizeH="0" baseline="0" noProof="0" dirty="0" err="1"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Солпитера</a:t>
            </a:r>
            <a:endParaRPr kumimoji="0" lang="ru-RU"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7" name="Прямоугольник 6"/>
          <p:cNvSpPr/>
          <p:nvPr/>
        </p:nvSpPr>
        <p:spPr>
          <a:xfrm>
            <a:off x="3154680" y="1940085"/>
            <a:ext cx="581787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вероятность рождения </a:t>
            </a:r>
            <a:r>
              <a:rPr kumimoji="0" lang="ru-RU"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звезды определенной массы</a:t>
            </a: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TextBox 7"/>
              <p:cNvSpPr txBox="1"/>
              <p:nvPr/>
            </p:nvSpPr>
            <p:spPr>
              <a:xfrm>
                <a:off x="3249635" y="2271207"/>
                <a:ext cx="2381869" cy="7282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1"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mn-cs"/>
                        </a:rPr>
                        <m:t>𝑷</m:t>
                      </m:r>
                      <m:d>
                        <m:dPr>
                          <m:ctrlPr>
                            <a:rPr kumimoji="0" lang="en-US" sz="2800" b="1"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mn-cs"/>
                            </a:rPr>
                          </m:ctrlPr>
                        </m:dPr>
                        <m:e>
                          <m:r>
                            <a:rPr kumimoji="0" lang="en-US" sz="2800" b="1"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mn-cs"/>
                            </a:rPr>
                            <m:t>𝒎</m:t>
                          </m:r>
                        </m:e>
                      </m:d>
                      <m:r>
                        <a:rPr kumimoji="0" lang="en-US" sz="2800" b="1"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mn-cs"/>
                        </a:rPr>
                        <m:t>= </m:t>
                      </m:r>
                      <m:sSup>
                        <m:sSupPr>
                          <m:ctrlPr>
                            <a:rPr kumimoji="0" lang="en-US" sz="2800" b="1"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mn-cs"/>
                            </a:rPr>
                          </m:ctrlPr>
                        </m:sSupPr>
                        <m:e>
                          <m:r>
                            <a:rPr kumimoji="0" lang="en-US" sz="2800" b="1"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mn-cs"/>
                            </a:rPr>
                            <m:t>𝑴</m:t>
                          </m:r>
                        </m:e>
                        <m:sup>
                          <m:r>
                            <a:rPr kumimoji="0" lang="en-US" sz="2800" b="1"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m:t>
                          </m:r>
                          <m:f>
                            <m:fPr>
                              <m:ctrlPr>
                                <a:rPr kumimoji="0" lang="en-US" sz="2800" b="1"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ctrlPr>
                            </m:fPr>
                            <m:num>
                              <m:r>
                                <a:rPr kumimoji="0" lang="en-US" sz="2800" b="1"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𝟕</m:t>
                              </m:r>
                            </m:num>
                            <m:den>
                              <m:r>
                                <a:rPr kumimoji="0" lang="en-US" sz="2800" b="1"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𝟑</m:t>
                              </m:r>
                            </m:den>
                          </m:f>
                        </m:sup>
                      </m:sSup>
                    </m:oMath>
                  </m:oMathPara>
                </a14:m>
                <a:endParaRPr kumimoji="0" lang="ru-RU"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3249635" y="2271207"/>
                <a:ext cx="2381869" cy="728276"/>
              </a:xfrm>
              <a:prstGeom prst="rect">
                <a:avLst/>
              </a:prstGeom>
              <a:blipFill>
                <a:blip r:embed="rId4" cstate="print"/>
                <a:stretch>
                  <a:fillRect/>
                </a:stretch>
              </a:blipFill>
            </p:spPr>
            <p:txBody>
              <a:bodyPr/>
              <a:lstStyle/>
              <a:p>
                <a:r>
                  <a:rPr lang="ru-RU">
                    <a:noFill/>
                  </a:rPr>
                  <a:t> </a:t>
                </a:r>
              </a:p>
            </p:txBody>
          </p:sp>
        </mc:Fallback>
      </mc:AlternateContent>
      <p:sp>
        <p:nvSpPr>
          <p:cNvPr id="9" name="Прямоугольник 8"/>
          <p:cNvSpPr/>
          <p:nvPr/>
        </p:nvSpPr>
        <p:spPr>
          <a:xfrm>
            <a:off x="432262" y="3561437"/>
            <a:ext cx="8567733" cy="923330"/>
          </a:xfrm>
          <a:prstGeom prst="rect">
            <a:avLst/>
          </a:prstGeom>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Это общая закономерность. Во многих областях Вселенной наблюдается дефицит массивных звезд. В тех областях, где молодых звезд много, звезд маленькой массы меньше.</a:t>
            </a: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432262" y="3099772"/>
            <a:ext cx="3555076" cy="461665"/>
          </a:xfrm>
          <a:prstGeom prst="rect">
            <a:avLst/>
          </a:prstGeom>
          <a:no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ОБРАТИТЕ ВНИМАНИЕ</a:t>
            </a:r>
            <a:endParaRPr kumimoji="0" lang="ru-RU"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1" name="Прямоугольник 10"/>
          <p:cNvSpPr/>
          <p:nvPr/>
        </p:nvSpPr>
        <p:spPr>
          <a:xfrm>
            <a:off x="404817" y="4628791"/>
            <a:ext cx="840563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Как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правило, считается в Солнечной массе в качестве доли солнечной массы (M</a:t>
            </a:r>
            <a:r>
              <a:rPr kumimoji="0" lang="ru-RU" sz="1800" b="0"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p:txBody>
      </p:sp>
      <p:sp>
        <p:nvSpPr>
          <p:cNvPr id="12" name="TextBox 11"/>
          <p:cNvSpPr txBox="1"/>
          <p:nvPr/>
        </p:nvSpPr>
        <p:spPr>
          <a:xfrm>
            <a:off x="1408780" y="4946432"/>
            <a:ext cx="66146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ОСНОВНЫЕ ХАРАКТЕРИСТИКИ СОЛНЦА</a:t>
            </a:r>
            <a:endParaRPr kumimoji="0" lang="ru-RU"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TextBox 12"/>
              <p:cNvSpPr txBox="1"/>
              <p:nvPr/>
            </p:nvSpPr>
            <p:spPr>
              <a:xfrm>
                <a:off x="432262" y="5408097"/>
                <a:ext cx="2683620" cy="4769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ru-RU" sz="24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Times New Roman" panose="02020603050405020304" pitchFamily="18" charset="0"/>
                            </a:rPr>
                          </m:ctrlPr>
                        </m:sSubPr>
                        <m:e>
                          <m:r>
                            <a:rPr kumimoji="0" lang="en-US" sz="24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Times New Roman" panose="02020603050405020304" pitchFamily="18" charset="0"/>
                            </a:rPr>
                            <m:t>𝐿</m:t>
                          </m:r>
                        </m:e>
                        <m:sub>
                          <m:r>
                            <a:rPr kumimoji="0" lang="ru-RU" sz="24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Times New Roman" panose="02020603050405020304" pitchFamily="18" charset="0"/>
                            </a:rPr>
                            <m:t>⨀</m:t>
                          </m:r>
                        </m:sub>
                      </m:sSub>
                      <m:r>
                        <a:rPr kumimoji="0" lang="en-US" sz="24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Times New Roman" panose="02020603050405020304" pitchFamily="18" charset="0"/>
                        </a:rPr>
                        <m:t>=</m:t>
                      </m:r>
                      <m:r>
                        <a:rPr kumimoji="0" lang="ru-RU" sz="2400" b="0"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Times New Roman" panose="02020603050405020304" pitchFamily="18" charset="0"/>
                        </a:rPr>
                        <m:t>3</m:t>
                      </m:r>
                      <m:r>
                        <a:rPr kumimoji="0" lang="ru-RU" sz="2400" b="0"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Times New Roman" panose="02020603050405020304" pitchFamily="18" charset="0"/>
                        </a:rPr>
                        <m:t>,</m:t>
                      </m:r>
                      <m:r>
                        <a:rPr kumimoji="0" lang="ru-RU" sz="2400" b="0"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Times New Roman" panose="02020603050405020304" pitchFamily="18" charset="0"/>
                        </a:rPr>
                        <m:t>8</m:t>
                      </m:r>
                      <m:r>
                        <a:rPr kumimoji="0" lang="ru-RU" sz="2400" b="0"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Times New Roman" panose="02020603050405020304" pitchFamily="18" charset="0"/>
                        </a:rPr>
                        <m:t>⋅</m:t>
                      </m:r>
                      <m:sSup>
                        <m:sSupPr>
                          <m:ctrlPr>
                            <a:rPr kumimoji="0" lang="ru-RU" sz="24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Times New Roman" panose="02020603050405020304" pitchFamily="18" charset="0"/>
                            </a:rPr>
                          </m:ctrlPr>
                        </m:sSupPr>
                        <m:e>
                          <m:r>
                            <a:rPr kumimoji="0" lang="en-US" sz="24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Times New Roman" panose="02020603050405020304" pitchFamily="18" charset="0"/>
                            </a:rPr>
                            <m:t>10</m:t>
                          </m:r>
                        </m:e>
                        <m:sup>
                          <m:r>
                            <a:rPr kumimoji="0" lang="en-US" sz="24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Times New Roman" panose="02020603050405020304" pitchFamily="18" charset="0"/>
                            </a:rPr>
                            <m:t>26</m:t>
                          </m:r>
                        </m:sup>
                      </m:sSup>
                      <m:r>
                        <a:rPr kumimoji="0" lang="ru-RU" sz="2400" b="0"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Times New Roman" panose="02020603050405020304" pitchFamily="18" charset="0"/>
                        </a:rPr>
                        <m:t> Вт</m:t>
                      </m:r>
                    </m:oMath>
                  </m:oMathPara>
                </a14:m>
                <a:endParaRPr kumimoji="0" lang="ru-RU"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432262" y="5408097"/>
                <a:ext cx="2683620" cy="476925"/>
              </a:xfrm>
              <a:prstGeom prst="rect">
                <a:avLst/>
              </a:prstGeom>
              <a:blipFill>
                <a:blip r:embed="rId5" cstate="print"/>
                <a:stretch>
                  <a:fillRect r="-227" b="-1666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3397525" y="5408096"/>
                <a:ext cx="2490875" cy="4769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ru-RU" sz="24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Times New Roman" panose="02020603050405020304" pitchFamily="18" charset="0"/>
                            </a:rPr>
                          </m:ctrlPr>
                        </m:sSubPr>
                        <m:e>
                          <m:r>
                            <a:rPr kumimoji="0" lang="en-US" sz="24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Times New Roman" panose="02020603050405020304" pitchFamily="18" charset="0"/>
                            </a:rPr>
                            <m:t>𝑀</m:t>
                          </m:r>
                        </m:e>
                        <m:sub>
                          <m:r>
                            <a:rPr kumimoji="0" lang="ru-RU" sz="24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Times New Roman" panose="02020603050405020304" pitchFamily="18" charset="0"/>
                            </a:rPr>
                            <m:t>⨀</m:t>
                          </m:r>
                        </m:sub>
                      </m:sSub>
                      <m:r>
                        <a:rPr kumimoji="0" lang="en-US" sz="24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Times New Roman" panose="02020603050405020304" pitchFamily="18" charset="0"/>
                        </a:rPr>
                        <m:t>=</m:t>
                      </m:r>
                      <m:r>
                        <a:rPr kumimoji="0" lang="en-US" sz="24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Times New Roman" panose="02020603050405020304" pitchFamily="18" charset="0"/>
                        </a:rPr>
                        <m:t>2</m:t>
                      </m:r>
                      <m:r>
                        <a:rPr kumimoji="0" lang="en-US" sz="24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Times New Roman" panose="02020603050405020304" pitchFamily="18" charset="0"/>
                        </a:rPr>
                        <m:t>⋅</m:t>
                      </m:r>
                      <m:sSup>
                        <m:sSupPr>
                          <m:ctrlPr>
                            <a:rPr kumimoji="0" lang="en-US" sz="24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0" lang="en-US" sz="24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Times New Roman" panose="02020603050405020304" pitchFamily="18" charset="0"/>
                            </a:rPr>
                            <m:t>10</m:t>
                          </m:r>
                        </m:e>
                        <m:sup>
                          <m:r>
                            <a:rPr kumimoji="0" lang="en-US" sz="24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Times New Roman" panose="02020603050405020304" pitchFamily="18" charset="0"/>
                            </a:rPr>
                            <m:t>30</m:t>
                          </m:r>
                        </m:sup>
                      </m:sSup>
                      <m:r>
                        <a:rPr kumimoji="0" lang="en-US" sz="24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Times New Roman" panose="02020603050405020304" pitchFamily="18" charset="0"/>
                        </a:rPr>
                        <m:t> </m:t>
                      </m:r>
                      <m:r>
                        <a:rPr kumimoji="0" lang="ru-RU" sz="24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Times New Roman" panose="02020603050405020304" pitchFamily="18" charset="0"/>
                        </a:rPr>
                        <m:t>кг</m:t>
                      </m:r>
                    </m:oMath>
                  </m:oMathPara>
                </a14:m>
                <a:endParaRPr kumimoji="0" lang="ru-RU"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3397525" y="5408096"/>
                <a:ext cx="2490875" cy="476925"/>
              </a:xfrm>
              <a:prstGeom prst="rect">
                <a:avLst/>
              </a:prstGeom>
              <a:blipFill>
                <a:blip r:embed="rId6" cstate="print"/>
                <a:stretch>
                  <a:fillRect b="-1666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6416759" y="5418097"/>
                <a:ext cx="2184316" cy="38985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ru-RU" sz="24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mn-cs"/>
                            </a:rPr>
                          </m:ctrlPr>
                        </m:sSubPr>
                        <m:e>
                          <m:r>
                            <a:rPr kumimoji="0" lang="en-US" sz="24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mn-cs"/>
                            </a:rPr>
                            <m:t>𝑅</m:t>
                          </m:r>
                        </m:e>
                        <m:sub>
                          <m:r>
                            <a:rPr kumimoji="0" lang="ru-RU" sz="24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m:t>
                          </m:r>
                        </m:sub>
                      </m:sSub>
                      <m:r>
                        <a:rPr kumimoji="0" lang="en-US" sz="24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mn-ea"/>
                          <a:cs typeface="+mn-cs"/>
                        </a:rPr>
                        <m:t>7</m:t>
                      </m:r>
                      <m:r>
                        <a:rPr kumimoji="0" lang="en-US" sz="24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m:t>
                      </m:r>
                      <m:sSup>
                        <m:sSupPr>
                          <m:ctrlPr>
                            <a:rPr kumimoji="0" lang="en-US" sz="24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ctrlPr>
                        </m:sSupPr>
                        <m:e>
                          <m:r>
                            <a:rPr kumimoji="0" lang="en-US" sz="24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10</m:t>
                          </m:r>
                        </m:e>
                        <m:sup>
                          <m:r>
                            <a:rPr kumimoji="0" lang="en-US" sz="24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5</m:t>
                          </m:r>
                        </m:sup>
                      </m:sSup>
                      <m:r>
                        <a:rPr kumimoji="0" lang="en-US" sz="24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 </m:t>
                      </m:r>
                      <m:r>
                        <a:rPr kumimoji="0" lang="ru-RU" sz="2400" b="0" i="1"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Cambria Math" panose="02040503050406030204" pitchFamily="18" charset="0"/>
                          <a:ea typeface="Cambria Math" panose="02040503050406030204" pitchFamily="18" charset="0"/>
                          <a:cs typeface="+mn-cs"/>
                        </a:rPr>
                        <m:t>км</m:t>
                      </m:r>
                    </m:oMath>
                  </m:oMathPara>
                </a14:m>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6416759" y="5418097"/>
                <a:ext cx="2184316" cy="389850"/>
              </a:xfrm>
              <a:prstGeom prst="rect">
                <a:avLst/>
              </a:prstGeom>
              <a:blipFill>
                <a:blip r:embed="rId7" cstate="print"/>
                <a:stretch>
                  <a:fillRect l="-3352" r="-3073" b="-31250"/>
                </a:stretch>
              </a:blipFill>
            </p:spPr>
            <p:txBody>
              <a:bodyPr/>
              <a:lstStyle/>
              <a:p>
                <a:r>
                  <a:rPr lang="ru-RU">
                    <a:noFill/>
                  </a:rPr>
                  <a:t> </a:t>
                </a:r>
              </a:p>
            </p:txBody>
          </p:sp>
        </mc:Fallback>
      </mc:AlternateContent>
    </p:spTree>
    <p:extLst>
      <p:ext uri="{BB962C8B-B14F-4D97-AF65-F5344CB8AC3E}">
        <p14:creationId xmlns:p14="http://schemas.microsoft.com/office/powerpoint/2010/main" val="216801900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840230" y="49867"/>
            <a:ext cx="5517857" cy="523220"/>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ДИАГРАММА ГЕРЦШПРУНГА-РАССЕЛА</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grpSp>
        <p:nvGrpSpPr>
          <p:cNvPr id="8" name="Группа 7"/>
          <p:cNvGrpSpPr/>
          <p:nvPr/>
        </p:nvGrpSpPr>
        <p:grpSpPr>
          <a:xfrm>
            <a:off x="220980" y="720089"/>
            <a:ext cx="3969292" cy="3065906"/>
            <a:chOff x="220980" y="720089"/>
            <a:chExt cx="3969292" cy="3065906"/>
          </a:xfrm>
        </p:grpSpPr>
        <p:grpSp>
          <p:nvGrpSpPr>
            <p:cNvPr id="7" name="Группа 6"/>
            <p:cNvGrpSpPr/>
            <p:nvPr/>
          </p:nvGrpSpPr>
          <p:grpSpPr>
            <a:xfrm>
              <a:off x="220980" y="720089"/>
              <a:ext cx="3969292" cy="2708911"/>
              <a:chOff x="220980" y="685799"/>
              <a:chExt cx="3653790" cy="2496783"/>
            </a:xfrm>
          </p:grpSpPr>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980" y="685800"/>
                <a:ext cx="1767840" cy="2492654"/>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8820" y="685799"/>
                <a:ext cx="1885950" cy="2496783"/>
              </a:xfrm>
              <a:prstGeom prst="rect">
                <a:avLst/>
              </a:prstGeom>
              <a:ln>
                <a:noFill/>
              </a:ln>
              <a:effectLst>
                <a:outerShdw blurRad="292100" dist="139700" dir="2700000" algn="tl" rotWithShape="0">
                  <a:srgbClr val="333333">
                    <a:alpha val="65000"/>
                  </a:srgbClr>
                </a:outerShdw>
              </a:effectLst>
            </p:spPr>
          </p:pic>
        </p:grpSp>
        <p:sp>
          <p:nvSpPr>
            <p:cNvPr id="6" name="TextBox 5"/>
            <p:cNvSpPr txBox="1"/>
            <p:nvPr/>
          </p:nvSpPr>
          <p:spPr>
            <a:xfrm>
              <a:off x="220980" y="3416663"/>
              <a:ext cx="3969292" cy="369332"/>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Эйнар</a:t>
              </a:r>
              <a:r>
                <a:rPr kumimoji="0" lang="ru-RU"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800" b="1"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Герцшпрунг</a:t>
              </a:r>
              <a:r>
                <a:rPr kumimoji="0" lang="ru-RU"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и Генри </a:t>
              </a:r>
              <a:r>
                <a:rPr kumimoji="0" lang="ru-RU" sz="1800" b="1"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Расселл</a:t>
              </a:r>
              <a:endParaRPr kumimoji="0" lang="ru-RU"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sp>
        <p:nvSpPr>
          <p:cNvPr id="9" name="Прямоугольник 8"/>
          <p:cNvSpPr/>
          <p:nvPr/>
        </p:nvSpPr>
        <p:spPr>
          <a:xfrm>
            <a:off x="4300537" y="720089"/>
            <a:ext cx="4572000" cy="1754326"/>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Была предложена примерно в 1910 году независимо </a:t>
            </a:r>
            <a:r>
              <a:rPr kumimoji="0" lang="ru-RU" sz="1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Эйнаром</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Герцшпрунгом</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(Дания) и Генри Расселом (США). Диаграмма используется для классификации звёзд и соответствует современным представлениям о звёздной эволюции.</a:t>
            </a:r>
          </a:p>
        </p:txBody>
      </p:sp>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0319" y="2474415"/>
            <a:ext cx="3692435" cy="4205273"/>
          </a:xfrm>
          <a:prstGeom prst="rect">
            <a:avLst/>
          </a:prstGeom>
        </p:spPr>
      </p:pic>
      <p:sp>
        <p:nvSpPr>
          <p:cNvPr id="11" name="Прямоугольник 10"/>
          <p:cNvSpPr/>
          <p:nvPr/>
        </p:nvSpPr>
        <p:spPr>
          <a:xfrm>
            <a:off x="168319" y="3970659"/>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Около 90 % звёзд находятся на главной последовательности. Их светимость обусловлена термоядерными реакциями превращения водорода в гелий.</a:t>
            </a:r>
          </a:p>
        </p:txBody>
      </p:sp>
    </p:spTree>
    <p:extLst>
      <p:ext uri="{BB962C8B-B14F-4D97-AF65-F5344CB8AC3E}">
        <p14:creationId xmlns:p14="http://schemas.microsoft.com/office/powerpoint/2010/main" val="28188844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840230" y="49867"/>
            <a:ext cx="5517857" cy="523220"/>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ДИАГРАММА ГЕРЦШПРУНГА-РАССЕЛА</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649" y="954720"/>
            <a:ext cx="4347331" cy="4733157"/>
          </a:xfrm>
          <a:prstGeom prst="rect">
            <a:avLst/>
          </a:prstGeom>
        </p:spPr>
      </p:pic>
      <p:sp>
        <p:nvSpPr>
          <p:cNvPr id="13" name="TextBox 12"/>
          <p:cNvSpPr txBox="1"/>
          <p:nvPr/>
        </p:nvSpPr>
        <p:spPr>
          <a:xfrm>
            <a:off x="144649" y="5687877"/>
            <a:ext cx="4347331" cy="646331"/>
          </a:xfrm>
          <a:prstGeom prst="rect">
            <a:avLst/>
          </a:prstGeom>
          <a:solidFill>
            <a:srgbClr val="002060"/>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Диаграмма </a:t>
            </a:r>
            <a:r>
              <a:rPr kumimoji="0" lang="ru-RU" sz="1800" b="0"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Герцпршунга-Расселла</a:t>
            </a:r>
            <a:r>
              <a:rPr kumimoji="0" lang="ru-RU"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для наиболее известных звёзд</a:t>
            </a:r>
            <a:endPar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Рисунок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1980" y="954720"/>
            <a:ext cx="4311057" cy="4925382"/>
          </a:xfrm>
          <a:prstGeom prst="rect">
            <a:avLst/>
          </a:prstGeom>
        </p:spPr>
      </p:pic>
      <p:sp>
        <p:nvSpPr>
          <p:cNvPr id="15" name="TextBox 14"/>
          <p:cNvSpPr txBox="1"/>
          <p:nvPr/>
        </p:nvSpPr>
        <p:spPr>
          <a:xfrm>
            <a:off x="4796670" y="5687876"/>
            <a:ext cx="4176850" cy="646331"/>
          </a:xfrm>
          <a:prstGeom prst="rect">
            <a:avLst/>
          </a:prstGeom>
          <a:solidFill>
            <a:srgbClr val="002060"/>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Диаграмма </a:t>
            </a:r>
            <a:r>
              <a:rPr kumimoji="0" lang="ru-RU" sz="1800" b="0"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Герцпршунга-Расселла</a:t>
            </a:r>
            <a:r>
              <a:rPr kumimoji="0" lang="ru-RU"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(первоначальный вид)</a:t>
            </a:r>
            <a:endPar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258155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85750" y="286543"/>
            <a:ext cx="3530134"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ВИДЫ ЗВЁЗД</a:t>
            </a:r>
            <a:endParaRPr kumimoji="0" lang="ru-RU"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Tree>
    <p:extLst>
      <p:ext uri="{BB962C8B-B14F-4D97-AF65-F5344CB8AC3E}">
        <p14:creationId xmlns:p14="http://schemas.microsoft.com/office/powerpoint/2010/main" val="225314822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223260" y="91440"/>
            <a:ext cx="2414444"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rPr>
              <a:t>ВИДЫ ЗВЁЗД</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endParaRPr>
          </a:p>
        </p:txBody>
      </p:sp>
      <p:sp>
        <p:nvSpPr>
          <p:cNvPr id="4" name="TextBox 3"/>
          <p:cNvSpPr txBox="1"/>
          <p:nvPr/>
        </p:nvSpPr>
        <p:spPr>
          <a:xfrm>
            <a:off x="182880" y="676215"/>
            <a:ext cx="55603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Звёзды главной последовательности</a:t>
            </a:r>
            <a:endParaRPr kumimoji="0" lang="ru-RU"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5" name="Прямоугольник 4"/>
          <p:cNvSpPr/>
          <p:nvPr/>
        </p:nvSpPr>
        <p:spPr>
          <a:xfrm>
            <a:off x="182880" y="1137880"/>
            <a:ext cx="872258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Наиболее многочисленный класс звёзд составляют звёзды главной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последовательности</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к такому типу звёзд принадлежит и наше Солнце</a:t>
            </a:r>
          </a:p>
        </p:txBody>
      </p:sp>
      <p:sp>
        <p:nvSpPr>
          <p:cNvPr id="6" name="TextBox 5"/>
          <p:cNvSpPr txBox="1"/>
          <p:nvPr/>
        </p:nvSpPr>
        <p:spPr>
          <a:xfrm>
            <a:off x="182880" y="1784211"/>
            <a:ext cx="350884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a:t>
            </a:r>
            <a:r>
              <a:rPr kumimoji="0" lang="ru-RU" sz="24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Коричневые карлики</a:t>
            </a:r>
            <a:endParaRPr kumimoji="0" lang="ru-RU"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7" name="Прямоугольник 6"/>
          <p:cNvSpPr/>
          <p:nvPr/>
        </p:nvSpPr>
        <p:spPr>
          <a:xfrm>
            <a:off x="182879" y="2245876"/>
            <a:ext cx="659511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Тип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звёзд, в которых ядерные реакции никогда не могли компенсировать потери энергии на излучение. </a:t>
            </a:r>
          </a:p>
        </p:txBody>
      </p:sp>
      <p:sp>
        <p:nvSpPr>
          <p:cNvPr id="8" name="TextBox 7"/>
          <p:cNvSpPr txBox="1"/>
          <p:nvPr/>
        </p:nvSpPr>
        <p:spPr>
          <a:xfrm>
            <a:off x="182880" y="2892207"/>
            <a:ext cx="265694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 Белые карлики</a:t>
            </a:r>
            <a:endParaRPr kumimoji="0" lang="ru-RU"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0" name="Прямоугольник 9"/>
          <p:cNvSpPr/>
          <p:nvPr/>
        </p:nvSpPr>
        <p:spPr>
          <a:xfrm>
            <a:off x="182879" y="3353872"/>
            <a:ext cx="6275072"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Проэволюционировавшие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звёзды с массой, не превышающей предел </a:t>
            </a:r>
            <a:r>
              <a:rPr kumimoji="0" lang="ru-RU" sz="1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Чандрасекара</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(максимальная масса, при которой звезда может существовать как белый карлик), лишённые собственных источников термоядерной энергии.</a:t>
            </a:r>
          </a:p>
        </p:txBody>
      </p:sp>
      <p:sp>
        <p:nvSpPr>
          <p:cNvPr id="11" name="TextBox 10"/>
          <p:cNvSpPr txBox="1"/>
          <p:nvPr/>
        </p:nvSpPr>
        <p:spPr>
          <a:xfrm>
            <a:off x="182878" y="4517232"/>
            <a:ext cx="526458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4</a:t>
            </a:r>
            <a:r>
              <a:rPr kumimoji="0" lang="ru-RU" sz="24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Красные гиганты и сверхгиганты</a:t>
            </a:r>
            <a:endParaRPr kumimoji="0" lang="ru-RU"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3" name="Прямоугольник 12"/>
          <p:cNvSpPr/>
          <p:nvPr/>
        </p:nvSpPr>
        <p:spPr>
          <a:xfrm>
            <a:off x="182879" y="4978897"/>
            <a:ext cx="692658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Звёзды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с довольно низкой эффективной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температурой,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однако с огромной светимостью</a:t>
            </a:r>
          </a:p>
        </p:txBody>
      </p:sp>
      <p:sp>
        <p:nvSpPr>
          <p:cNvPr id="14" name="TextBox 13"/>
          <p:cNvSpPr txBox="1"/>
          <p:nvPr/>
        </p:nvSpPr>
        <p:spPr>
          <a:xfrm>
            <a:off x="182876" y="5510481"/>
            <a:ext cx="37833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5. Переменные звёзды</a:t>
            </a:r>
            <a:endParaRPr kumimoji="0" lang="ru-RU"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5" name="Прямоугольник 14"/>
          <p:cNvSpPr/>
          <p:nvPr/>
        </p:nvSpPr>
        <p:spPr>
          <a:xfrm>
            <a:off x="182876" y="5941600"/>
            <a:ext cx="627507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Звезды, </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 которой за всю историю наблюдения хоть один раз менялся блеск. </a:t>
            </a:r>
          </a:p>
        </p:txBody>
      </p:sp>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2635" y="611445"/>
            <a:ext cx="1240929" cy="1150680"/>
          </a:xfrm>
          <a:prstGeom prst="rect">
            <a:avLst/>
          </a:prstGeom>
        </p:spPr>
      </p:pic>
      <p:sp>
        <p:nvSpPr>
          <p:cNvPr id="17" name="TextBox 16"/>
          <p:cNvSpPr txBox="1"/>
          <p:nvPr/>
        </p:nvSpPr>
        <p:spPr>
          <a:xfrm>
            <a:off x="7629138" y="1759307"/>
            <a:ext cx="1067921" cy="369332"/>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Процион</a:t>
            </a:r>
            <a:endPar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8" name="Рисунок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5671" y="2090486"/>
            <a:ext cx="1564640" cy="878434"/>
          </a:xfrm>
          <a:prstGeom prst="rect">
            <a:avLst/>
          </a:prstGeom>
        </p:spPr>
      </p:pic>
      <p:pic>
        <p:nvPicPr>
          <p:cNvPr id="19" name="Рисунок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3695" y="3134254"/>
            <a:ext cx="1535600" cy="1151700"/>
          </a:xfrm>
          <a:prstGeom prst="rect">
            <a:avLst/>
          </a:prstGeom>
        </p:spPr>
      </p:pic>
      <p:pic>
        <p:nvPicPr>
          <p:cNvPr id="20" name="Рисунок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44070" y="4500887"/>
            <a:ext cx="1557005" cy="973128"/>
          </a:xfrm>
          <a:prstGeom prst="rect">
            <a:avLst/>
          </a:prstGeom>
        </p:spPr>
      </p:pic>
      <p:pic>
        <p:nvPicPr>
          <p:cNvPr id="21" name="Рисунок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96445" y="5592868"/>
            <a:ext cx="1242850" cy="1148180"/>
          </a:xfrm>
          <a:prstGeom prst="rect">
            <a:avLst/>
          </a:prstGeom>
        </p:spPr>
      </p:pic>
    </p:spTree>
    <p:extLst>
      <p:ext uri="{BB962C8B-B14F-4D97-AF65-F5344CB8AC3E}">
        <p14:creationId xmlns:p14="http://schemas.microsoft.com/office/powerpoint/2010/main" val="23636833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223260" y="91440"/>
            <a:ext cx="2414444"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rPr>
              <a:t>ВИДЫ ЗВЁЗД</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Times New Roman" panose="02020603050405020304" pitchFamily="18" charset="0"/>
            </a:endParaRPr>
          </a:p>
        </p:txBody>
      </p:sp>
      <p:sp>
        <p:nvSpPr>
          <p:cNvPr id="22" name="TextBox 21"/>
          <p:cNvSpPr txBox="1"/>
          <p:nvPr/>
        </p:nvSpPr>
        <p:spPr>
          <a:xfrm>
            <a:off x="182880" y="676215"/>
            <a:ext cx="40767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6</a:t>
            </a:r>
            <a:r>
              <a:rPr kumimoji="0" lang="ru-RU" sz="24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Звёзды типа Вольфа-Райе</a:t>
            </a:r>
            <a:endParaRPr kumimoji="0" lang="ru-RU"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2" name="Прямоугольник 11"/>
          <p:cNvSpPr/>
          <p:nvPr/>
        </p:nvSpPr>
        <p:spPr>
          <a:xfrm>
            <a:off x="182880" y="1137880"/>
            <a:ext cx="561213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Класс звёзд</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для которых характерны очень высокая температура и светимость</a:t>
            </a:r>
          </a:p>
        </p:txBody>
      </p:sp>
      <p:pic>
        <p:nvPicPr>
          <p:cNvPr id="23" name="Рисунок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9783" y="129910"/>
            <a:ext cx="2525565" cy="1990055"/>
          </a:xfrm>
          <a:prstGeom prst="rect">
            <a:avLst/>
          </a:prstGeom>
        </p:spPr>
      </p:pic>
      <p:sp>
        <p:nvSpPr>
          <p:cNvPr id="25" name="Прямоугольник 24"/>
          <p:cNvSpPr/>
          <p:nvPr/>
        </p:nvSpPr>
        <p:spPr>
          <a:xfrm>
            <a:off x="5989784" y="2119965"/>
            <a:ext cx="2525565" cy="923330"/>
          </a:xfrm>
          <a:prstGeom prst="rect">
            <a:avLst/>
          </a:prstGeom>
          <a:solidFill>
            <a:srgbClr val="002060"/>
          </a:solidFill>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Туманность </a:t>
            </a:r>
            <a:r>
              <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M1-67 около звезды Вольфа — Райе WR 124</a:t>
            </a:r>
          </a:p>
        </p:txBody>
      </p:sp>
      <p:sp>
        <p:nvSpPr>
          <p:cNvPr id="26" name="TextBox 25"/>
          <p:cNvSpPr txBox="1"/>
          <p:nvPr/>
        </p:nvSpPr>
        <p:spPr>
          <a:xfrm>
            <a:off x="182879" y="1722655"/>
            <a:ext cx="35657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7. Звёзды типа Т Тельца</a:t>
            </a:r>
            <a:endParaRPr kumimoji="0" lang="ru-RU"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27" name="Прямоугольник 26"/>
          <p:cNvSpPr/>
          <p:nvPr/>
        </p:nvSpPr>
        <p:spPr>
          <a:xfrm>
            <a:off x="182878" y="2177000"/>
            <a:ext cx="561213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класс переменных звёзд, названный по имени своего прототипа Т Тельца</a:t>
            </a:r>
          </a:p>
        </p:txBody>
      </p:sp>
      <p:pic>
        <p:nvPicPr>
          <p:cNvPr id="28" name="Рисунок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9783" y="3162933"/>
            <a:ext cx="2525565" cy="1894174"/>
          </a:xfrm>
          <a:prstGeom prst="rect">
            <a:avLst/>
          </a:prstGeom>
        </p:spPr>
      </p:pic>
      <p:sp>
        <p:nvSpPr>
          <p:cNvPr id="29" name="TextBox 28"/>
          <p:cNvSpPr txBox="1"/>
          <p:nvPr/>
        </p:nvSpPr>
        <p:spPr>
          <a:xfrm>
            <a:off x="5989782" y="5033350"/>
            <a:ext cx="2525565" cy="646331"/>
          </a:xfrm>
          <a:prstGeom prst="rect">
            <a:avLst/>
          </a:prstGeom>
          <a:solidFill>
            <a:srgbClr val="002060"/>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Звезда типа Т Тельца с околозвёздным диском</a:t>
            </a:r>
            <a:endPar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0" name="TextBox 29"/>
          <p:cNvSpPr txBox="1"/>
          <p:nvPr/>
        </p:nvSpPr>
        <p:spPr>
          <a:xfrm>
            <a:off x="182878" y="2834758"/>
            <a:ext cx="221118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8</a:t>
            </a:r>
            <a:r>
              <a:rPr kumimoji="0" lang="ru-RU" sz="24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Сверхновые</a:t>
            </a:r>
            <a:endParaRPr kumimoji="0" lang="ru-RU"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1" name="Прямоугольник 30"/>
          <p:cNvSpPr/>
          <p:nvPr/>
        </p:nvSpPr>
        <p:spPr>
          <a:xfrm>
            <a:off x="182878" y="3293887"/>
            <a:ext cx="468770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звёзды, заканчивающие свою эволюцию в катастрофическом взрывном процессе. </a:t>
            </a:r>
          </a:p>
        </p:txBody>
      </p:sp>
      <p:pic>
        <p:nvPicPr>
          <p:cNvPr id="32" name="Рисунок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4971" y="4098652"/>
            <a:ext cx="2454685" cy="1963748"/>
          </a:xfrm>
          <a:prstGeom prst="rect">
            <a:avLst/>
          </a:prstGeom>
        </p:spPr>
      </p:pic>
      <p:sp>
        <p:nvSpPr>
          <p:cNvPr id="33" name="TextBox 32"/>
          <p:cNvSpPr txBox="1"/>
          <p:nvPr/>
        </p:nvSpPr>
        <p:spPr>
          <a:xfrm>
            <a:off x="244971" y="6062400"/>
            <a:ext cx="2454685" cy="646331"/>
          </a:xfrm>
          <a:prstGeom prst="rect">
            <a:avLst/>
          </a:prstGeom>
          <a:solidFill>
            <a:srgbClr val="002060"/>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Остаток сверхновой Кеплера</a:t>
            </a:r>
            <a:endPar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34" name="Рисунок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50029" y="4098652"/>
            <a:ext cx="2939142" cy="1969226"/>
          </a:xfrm>
          <a:prstGeom prst="rect">
            <a:avLst/>
          </a:prstGeom>
        </p:spPr>
      </p:pic>
      <p:sp>
        <p:nvSpPr>
          <p:cNvPr id="35" name="TextBox 34"/>
          <p:cNvSpPr txBox="1"/>
          <p:nvPr/>
        </p:nvSpPr>
        <p:spPr>
          <a:xfrm>
            <a:off x="2950029" y="6062399"/>
            <a:ext cx="2939141" cy="584775"/>
          </a:xfrm>
          <a:prstGeom prst="rect">
            <a:avLst/>
          </a:prstGeom>
          <a:solidFill>
            <a:srgbClr val="002060"/>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err="1"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Крабовидная</a:t>
            </a:r>
            <a:r>
              <a:rPr kumimoji="0" lang="ru-RU" sz="16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туманность как остаток сверхновой </a:t>
            </a:r>
            <a:r>
              <a:rPr kumimoji="0" lang="en-US" sz="16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SN 1054</a:t>
            </a:r>
            <a:endParaRPr kumimoji="0" lang="ru-RU"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4466236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952205" y="143692"/>
            <a:ext cx="3318537" cy="523220"/>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ЗВЁЗДНЫЕ СИСТЕМЫ</a:t>
            </a:r>
            <a:endParaRPr kumimoji="0" lang="ru-RU"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
        <p:nvSpPr>
          <p:cNvPr id="5" name="Прямоугольник 4"/>
          <p:cNvSpPr/>
          <p:nvPr/>
        </p:nvSpPr>
        <p:spPr>
          <a:xfrm>
            <a:off x="235416" y="666912"/>
            <a:ext cx="8752114"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Двойная звезда</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или </a:t>
            </a:r>
            <a:r>
              <a:rPr kumimoji="0" lang="ru-RU"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двойная система</a:t>
            </a: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система из двух гравитационно связанных звёзд, обращающихся по замкнутым орбитам вокруг общего центра масс.</a:t>
            </a:r>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6890" y="1634295"/>
            <a:ext cx="2070723" cy="1553042"/>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6890" y="3187337"/>
            <a:ext cx="2072640" cy="1554480"/>
          </a:xfrm>
          <a:prstGeom prst="rect">
            <a:avLst/>
          </a:prstGeom>
        </p:spPr>
      </p:pic>
      <p:sp>
        <p:nvSpPr>
          <p:cNvPr id="8" name="TextBox 7"/>
          <p:cNvSpPr txBox="1"/>
          <p:nvPr/>
        </p:nvSpPr>
        <p:spPr>
          <a:xfrm>
            <a:off x="6696889" y="4741817"/>
            <a:ext cx="2070723" cy="954107"/>
          </a:xfrm>
          <a:prstGeom prst="rect">
            <a:avLst/>
          </a:prstGeom>
          <a:solidFill>
            <a:srgbClr val="002060"/>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Примеры кривых блеска для разделённой и тесной двойной системы</a:t>
            </a:r>
            <a:endParaRPr kumimoji="0" lang="ru-RU"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1058" y="1776400"/>
            <a:ext cx="3005460" cy="2136694"/>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209138" y="3913094"/>
            <a:ext cx="3007380" cy="646331"/>
          </a:xfrm>
          <a:prstGeom prst="rect">
            <a:avLst/>
          </a:prstGeom>
          <a:solidFill>
            <a:srgbClr val="002060"/>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Двойная звезда в представлении художника</a:t>
            </a:r>
            <a:endParaRPr kumimoji="0" lang="ru-RU"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17485" y="2780797"/>
            <a:ext cx="3059487" cy="2264593"/>
          </a:xfrm>
          <a:prstGeom prst="rect">
            <a:avLst/>
          </a:prstGeom>
        </p:spPr>
      </p:pic>
      <p:sp>
        <p:nvSpPr>
          <p:cNvPr id="12" name="Прямоугольник 11"/>
          <p:cNvSpPr/>
          <p:nvPr/>
        </p:nvSpPr>
        <p:spPr>
          <a:xfrm>
            <a:off x="3417485" y="5045390"/>
            <a:ext cx="3059487" cy="830997"/>
          </a:xfrm>
          <a:prstGeom prst="rect">
            <a:avLst/>
          </a:prstGeom>
          <a:solidFill>
            <a:srgbClr val="002060"/>
          </a:solidFill>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Условный пример раздвоения и смещения линий в спектрах спектрально-двойных звёзд.</a:t>
            </a:r>
          </a:p>
        </p:txBody>
      </p:sp>
    </p:spTree>
    <p:extLst>
      <p:ext uri="{BB962C8B-B14F-4D97-AF65-F5344CB8AC3E}">
        <p14:creationId xmlns:p14="http://schemas.microsoft.com/office/powerpoint/2010/main" val="150302319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02771" y="219144"/>
            <a:ext cx="404950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smtClean="0">
                <a:ln>
                  <a:noFill/>
                </a:ln>
                <a:solidFill>
                  <a:prstClr val="white"/>
                </a:solidFill>
                <a:effectLst/>
                <a:uLnTx/>
                <a:uFillTx/>
                <a:latin typeface="Impact" panose="020B0806030902050204" pitchFamily="34" charset="0"/>
                <a:ea typeface="+mn-ea"/>
                <a:cs typeface="+mn-cs"/>
              </a:rPr>
              <a:t>ЭВОЛЮЦИЯ ЗВЁЗД</a:t>
            </a:r>
            <a:endParaRPr kumimoji="0" lang="ru-RU" sz="40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Tree>
    <p:extLst>
      <p:ext uri="{BB962C8B-B14F-4D97-AF65-F5344CB8AC3E}">
        <p14:creationId xmlns:p14="http://schemas.microsoft.com/office/powerpoint/2010/main" val="271726375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921438" y="91440"/>
            <a:ext cx="3276859" cy="584775"/>
          </a:xfrm>
          <a:prstGeom prst="rect">
            <a:avLst/>
          </a:prstGeom>
          <a:solidFill>
            <a:srgbClr val="002060"/>
          </a:solidFill>
          <a:ln>
            <a:solidFill>
              <a:srgbClr val="00206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rPr>
              <a:t>ЭВОЛЮЦИЯ ЗВЁЗД</a:t>
            </a:r>
            <a:endParaRPr kumimoji="0" lang="ru-R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19400"/>
            <a:ext cx="9144000" cy="5106584"/>
          </a:xfrm>
          <a:prstGeom prst="rect">
            <a:avLst/>
          </a:prstGeom>
        </p:spPr>
      </p:pic>
    </p:spTree>
    <p:extLst>
      <p:ext uri="{BB962C8B-B14F-4D97-AF65-F5344CB8AC3E}">
        <p14:creationId xmlns:p14="http://schemas.microsoft.com/office/powerpoint/2010/main" val="17672104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5223" y="533399"/>
            <a:ext cx="87735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onotype Corsiva" panose="03010101010201010101" pitchFamily="66" charset="0"/>
                <a:ea typeface="+mn-ea"/>
                <a:cs typeface="+mn-cs"/>
              </a:rPr>
              <a:t>«Я слышу и забываю. Я вижу и запоминаю. Я делаю и понимаю»</a:t>
            </a:r>
          </a:p>
        </p:txBody>
      </p:sp>
      <p:sp>
        <p:nvSpPr>
          <p:cNvPr id="3" name="TextBox 2"/>
          <p:cNvSpPr txBox="1"/>
          <p:nvPr/>
        </p:nvSpPr>
        <p:spPr>
          <a:xfrm>
            <a:off x="7249885" y="947762"/>
            <a:ext cx="158248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onotype Corsiva" panose="03010101010201010101" pitchFamily="66" charset="0"/>
                <a:ea typeface="+mn-ea"/>
                <a:cs typeface="+mn-cs"/>
              </a:rPr>
              <a:t>Конфуций</a:t>
            </a:r>
          </a:p>
        </p:txBody>
      </p:sp>
      <p:sp>
        <p:nvSpPr>
          <p:cNvPr id="6" name="TextBox 5"/>
          <p:cNvSpPr txBox="1"/>
          <p:nvPr/>
        </p:nvSpPr>
        <p:spPr>
          <a:xfrm>
            <a:off x="185223" y="1873132"/>
            <a:ext cx="7358741" cy="769441"/>
          </a:xfrm>
          <a:prstGeom prst="rect">
            <a:avLst/>
          </a:prstGeom>
          <a:noFill/>
          <a:ln w="50800" cmpd="tri">
            <a:solidFill>
              <a:srgbClr val="FF0000"/>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200" b="1"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Реальный эксперимент и лабораторная работа – самый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200" b="1"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действенный способ преподавания астрономии</a:t>
            </a: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403" y="1742469"/>
            <a:ext cx="1052504" cy="1052504"/>
          </a:xfrm>
          <a:prstGeom prst="rect">
            <a:avLst/>
          </a:prstGeom>
        </p:spPr>
      </p:pic>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203" y="1742469"/>
            <a:ext cx="1052504" cy="1052504"/>
          </a:xfrm>
          <a:prstGeom prst="rect">
            <a:avLst/>
          </a:prstGeom>
        </p:spPr>
      </p:pic>
      <p:sp>
        <p:nvSpPr>
          <p:cNvPr id="10" name="Прямоугольник 9"/>
          <p:cNvSpPr/>
          <p:nvPr/>
        </p:nvSpPr>
        <p:spPr>
          <a:xfrm>
            <a:off x="185223" y="3113313"/>
            <a:ext cx="8647146" cy="498173"/>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ПРОБЛЕМЫ ШКОЛЬНОГО ПРАКТИКУМА ПО АСТРОНОМИИ</a:t>
            </a:r>
          </a:p>
        </p:txBody>
      </p:sp>
      <p:sp>
        <p:nvSpPr>
          <p:cNvPr id="11" name="TextBox 10"/>
          <p:cNvSpPr txBox="1"/>
          <p:nvPr/>
        </p:nvSpPr>
        <p:spPr>
          <a:xfrm>
            <a:off x="185223" y="3773753"/>
            <a:ext cx="734786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Отсутствие лабораторного оборудования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(либо оборудование устарело, либо отсутствует)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 Ограниченность курса астрономии по времени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 Сложность выполнения основных работ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4. Длительность выполнения практических работ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5. Имеет ли смысл тратить время на практикум при базовом изучении? </a:t>
            </a:r>
          </a:p>
        </p:txBody>
      </p:sp>
      <p:pic>
        <p:nvPicPr>
          <p:cNvPr id="1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03623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7000" r="-17000"/>
          </a:stretch>
        </a:blipFill>
        <a:effectLst/>
      </p:bgPr>
    </p:bg>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86466" y="573087"/>
            <a:ext cx="7475123" cy="1015663"/>
          </a:xfrm>
          <a:prstGeom prst="rect">
            <a:avLst/>
          </a:prstGeom>
          <a:noFill/>
        </p:spPr>
        <p:txBody>
          <a:bodyPr wrap="none" rtlCol="0">
            <a:spAutoFit/>
            <a:scene3d>
              <a:camera prst="orthographicFront"/>
              <a:lightRig rig="threePt" dir="t"/>
            </a:scene3d>
            <a:sp3d extrusionH="57150">
              <a:bevelT w="50800" h="38100" prst="rible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6000" b="0" i="0" u="none" strike="noStrike" kern="1200" cap="none" spc="0" normalizeH="0" baseline="0" noProof="0" dirty="0" smtClean="0">
                <a:ln>
                  <a:noFill/>
                </a:ln>
                <a:solidFill>
                  <a:prstClr val="white"/>
                </a:solidFill>
                <a:effectLst>
                  <a:outerShdw blurRad="50800" dist="38100" algn="l" rotWithShape="0">
                    <a:prstClr val="black">
                      <a:alpha val="40000"/>
                    </a:prstClr>
                  </a:outerShdw>
                  <a:reflection blurRad="6350" stA="55000" endA="300" endPos="45500" dir="5400000" sy="-100000" algn="bl" rotWithShape="0"/>
                </a:effectLst>
                <a:uLnTx/>
                <a:uFillTx/>
                <a:latin typeface="Impact" panose="020B0806030902050204" pitchFamily="34" charset="0"/>
                <a:ea typeface="+mn-ea"/>
                <a:cs typeface="+mn-cs"/>
              </a:rPr>
              <a:t>ПРАКТИЧЕСКАЯ РАБОТА</a:t>
            </a:r>
            <a:endParaRPr kumimoji="0" lang="ru-RU" sz="6000" b="0" i="0" u="none" strike="noStrike" kern="1200" cap="none" spc="0" normalizeH="0" baseline="0" noProof="0" dirty="0">
              <a:ln>
                <a:noFill/>
              </a:ln>
              <a:solidFill>
                <a:prstClr val="white"/>
              </a:solidFill>
              <a:effectLst>
                <a:outerShdw blurRad="50800" dist="38100" algn="l" rotWithShape="0">
                  <a:prstClr val="black">
                    <a:alpha val="40000"/>
                  </a:prstClr>
                </a:outerShdw>
                <a:reflection blurRad="6350" stA="55000" endA="300" endPos="45500" dir="5400000" sy="-100000" algn="bl" rotWithShape="0"/>
              </a:effectLst>
              <a:uLnTx/>
              <a:uFillTx/>
              <a:latin typeface="Impact" panose="020B0806030902050204" pitchFamily="34" charset="0"/>
              <a:ea typeface="+mn-ea"/>
              <a:cs typeface="+mn-cs"/>
            </a:endParaRPr>
          </a:p>
        </p:txBody>
      </p:sp>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4299" y="4180714"/>
            <a:ext cx="2109701" cy="2677286"/>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11" y="2901722"/>
            <a:ext cx="5659345" cy="4043363"/>
          </a:xfrm>
          <a:prstGeom prst="rect">
            <a:avLst/>
          </a:prstGeom>
        </p:spPr>
      </p:pic>
    </p:spTree>
    <p:extLst>
      <p:ext uri="{BB962C8B-B14F-4D97-AF65-F5344CB8AC3E}">
        <p14:creationId xmlns:p14="http://schemas.microsoft.com/office/powerpoint/2010/main" val="196846088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315685" y="2892879"/>
            <a:ext cx="8643258"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Задачи, решаемые при выполнении работы:</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установить взаимосвязи между физическими характеристиками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звёзд;</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убедиться в наличии разных групп </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звёзд</a:t>
            </a: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принадлежность к которым обусловлена их физическими характеристиками</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развивать умение использовать теоретический материал, в том числе законы физики, для объяснения выявленных закономерностей.</a:t>
            </a:r>
            <a:endPar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sng"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Метапредметные</a:t>
            </a:r>
            <a:r>
              <a:rPr kumimoji="0" lang="ru-RU" sz="18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ru-RU" sz="18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ru-RU" sz="1800" b="1" i="0" u="sng"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общеучебные</a:t>
            </a:r>
            <a:r>
              <a:rPr kumimoji="0" lang="ru-RU" sz="18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умения:</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устанавливать причинно-следственные связи и давать объяснения на их основе</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устанавливать закономерности между характеристиками объектов</a:t>
            </a:r>
            <a:r>
              <a:rPr kumimoji="0" lang="ru-RU" sz="18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устанавливать аналогии, строить умозаключения, делать выводы.</a:t>
            </a:r>
          </a:p>
        </p:txBody>
      </p:sp>
      <p:sp>
        <p:nvSpPr>
          <p:cNvPr id="7" name="Прямоугольник 6"/>
          <p:cNvSpPr/>
          <p:nvPr/>
        </p:nvSpPr>
        <p:spPr>
          <a:xfrm>
            <a:off x="315685" y="5613370"/>
            <a:ext cx="8186058"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sng"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Цель работы</a:t>
            </a:r>
            <a:r>
              <a:rPr kumimoji="0" lang="ru-RU" sz="1800" b="0" i="0" u="sng"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endParaRPr kumimoji="0" lang="ru-RU" sz="1800" b="0" i="0" u="sng"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построить диаграмму температура—светимость и установить взаимосвязь между характеристиками </a:t>
            </a:r>
            <a:r>
              <a:rPr kumimoji="0" lang="ru-RU" sz="1800" b="0"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звёзд</a:t>
            </a:r>
            <a:r>
              <a:rPr kumimoji="0" lang="ru-RU"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a:t>
            </a:r>
            <a:endParaRPr kumimoji="0" lang="ru-RU" sz="1800" b="0"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mn-cs"/>
            </a:endParaRPr>
          </a:p>
        </p:txBody>
      </p:sp>
      <p:sp>
        <p:nvSpPr>
          <p:cNvPr id="4" name="Прямоугольник 3"/>
          <p:cNvSpPr/>
          <p:nvPr/>
        </p:nvSpPr>
        <p:spPr>
          <a:xfrm>
            <a:off x="2876005" y="6260594"/>
            <a:ext cx="477419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sng"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Планируемое время выполнения: </a:t>
            </a:r>
            <a:r>
              <a:rPr kumimoji="0" 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20 </a:t>
            </a:r>
            <a:r>
              <a:rPr kumimoji="0" lang="ru-RU"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минут. </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Рисунок 7"/>
          <p:cNvPicPr>
            <a:picLocks noChangeAspect="1"/>
          </p:cNvPicPr>
          <p:nvPr/>
        </p:nvPicPr>
        <p:blipFill>
          <a:blip r:embed="rId4" cstate="print"/>
          <a:stretch>
            <a:fillRect/>
          </a:stretch>
        </p:blipFill>
        <p:spPr>
          <a:xfrm>
            <a:off x="465364" y="102883"/>
            <a:ext cx="7886700" cy="2562225"/>
          </a:xfrm>
          <a:prstGeom prst="rect">
            <a:avLst/>
          </a:prstGeom>
        </p:spPr>
      </p:pic>
    </p:spTree>
    <p:extLst>
      <p:ext uri="{BB962C8B-B14F-4D97-AF65-F5344CB8AC3E}">
        <p14:creationId xmlns:p14="http://schemas.microsoft.com/office/powerpoint/2010/main" val="157922913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072238" y="0"/>
            <a:ext cx="2988319"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rPr>
              <a:t>ХОД РАБОТЫ:</a:t>
            </a:r>
            <a:endParaRPr kumimoji="0" lang="ru-RU" sz="4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pic>
        <p:nvPicPr>
          <p:cNvPr id="4" name="Рисунок 3"/>
          <p:cNvPicPr>
            <a:picLocks noChangeAspect="1"/>
          </p:cNvPicPr>
          <p:nvPr/>
        </p:nvPicPr>
        <p:blipFill>
          <a:blip r:embed="rId4" cstate="print"/>
          <a:stretch>
            <a:fillRect/>
          </a:stretch>
        </p:blipFill>
        <p:spPr>
          <a:xfrm>
            <a:off x="225990" y="707886"/>
            <a:ext cx="3581400" cy="5181600"/>
          </a:xfrm>
          <a:prstGeom prst="rect">
            <a:avLst/>
          </a:prstGeom>
        </p:spPr>
      </p:pic>
      <p:pic>
        <p:nvPicPr>
          <p:cNvPr id="5" name="Рисунок 4"/>
          <p:cNvPicPr>
            <a:picLocks noChangeAspect="1"/>
          </p:cNvPicPr>
          <p:nvPr/>
        </p:nvPicPr>
        <p:blipFill>
          <a:blip r:embed="rId5" cstate="print"/>
          <a:stretch>
            <a:fillRect/>
          </a:stretch>
        </p:blipFill>
        <p:spPr>
          <a:xfrm>
            <a:off x="3960084" y="707886"/>
            <a:ext cx="3814632" cy="4220002"/>
          </a:xfrm>
          <a:prstGeom prst="rect">
            <a:avLst/>
          </a:prstGeom>
        </p:spPr>
      </p:pic>
      <p:sp>
        <p:nvSpPr>
          <p:cNvPr id="6" name="TextBox 5"/>
          <p:cNvSpPr txBox="1"/>
          <p:nvPr/>
        </p:nvSpPr>
        <p:spPr>
          <a:xfrm>
            <a:off x="3955778" y="4964707"/>
            <a:ext cx="1478162" cy="461665"/>
          </a:xfrm>
          <a:prstGeom prst="rect">
            <a:avLst/>
          </a:prstGeom>
          <a:no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ВАЖНО!</a:t>
            </a:r>
            <a:endParaRPr kumimoji="0" lang="ru-RU"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10" name="Прямоугольник 9"/>
          <p:cNvSpPr/>
          <p:nvPr/>
        </p:nvSpPr>
        <p:spPr>
          <a:xfrm>
            <a:off x="3955778" y="5427821"/>
            <a:ext cx="5075488" cy="923330"/>
          </a:xfrm>
          <a:prstGeom prst="rect">
            <a:avLst/>
          </a:prstGeom>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Обратить </a:t>
            </a:r>
            <a:r>
              <a:rPr kumimoji="0" lang="ru-RU"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внимание учеников на обратное направление оси температур: температура (откладываемая по горизонтальной оси) убывает. </a:t>
            </a:r>
            <a:endParaRPr kumimoji="0" lang="ru-RU"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61429876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5530" y="573087"/>
            <a:ext cx="5977891" cy="6284913"/>
          </a:xfrm>
          <a:prstGeom prst="rect">
            <a:avLst/>
          </a:prstGeom>
        </p:spPr>
      </p:pic>
      <p:sp>
        <p:nvSpPr>
          <p:cNvPr id="3" name="TextBox 2"/>
          <p:cNvSpPr txBox="1"/>
          <p:nvPr/>
        </p:nvSpPr>
        <p:spPr>
          <a:xfrm>
            <a:off x="3072238" y="0"/>
            <a:ext cx="2988319"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40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rPr>
              <a:t>ХОД РАБОТЫ:</a:t>
            </a:r>
            <a:endParaRPr kumimoji="0" lang="ru-RU" sz="4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Impact" panose="020B0806030902050204" pitchFamily="34" charset="0"/>
              <a:ea typeface="+mn-ea"/>
              <a:cs typeface="+mn-cs"/>
            </a:endParaRPr>
          </a:p>
        </p:txBody>
      </p:sp>
    </p:spTree>
    <p:extLst>
      <p:ext uri="{BB962C8B-B14F-4D97-AF65-F5344CB8AC3E}">
        <p14:creationId xmlns:p14="http://schemas.microsoft.com/office/powerpoint/2010/main" val="362620778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146128" y="95562"/>
            <a:ext cx="2898550"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uLnTx/>
                <a:uFillTx/>
                <a:latin typeface="Impact" panose="020B0806030902050204" pitchFamily="34" charset="0"/>
                <a:ea typeface="+mn-ea"/>
                <a:cs typeface="+mn-cs"/>
              </a:rPr>
              <a:t>РЕШЕНИЕ ЗАДАЧ</a:t>
            </a:r>
            <a:endParaRPr kumimoji="0" lang="ru-RU" sz="3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380" y="95563"/>
            <a:ext cx="1449079" cy="2027152"/>
          </a:xfrm>
          <a:prstGeom prst="rect">
            <a:avLst/>
          </a:prstGeom>
          <a:ln>
            <a:noFill/>
          </a:ln>
          <a:effectLst>
            <a:outerShdw blurRad="292100" dist="139700" dir="2700000" algn="tl" rotWithShape="0">
              <a:srgbClr val="333333">
                <a:alpha val="65000"/>
              </a:srgbClr>
            </a:outerShdw>
          </a:effectLst>
        </p:spPr>
      </p:pic>
      <p:pic>
        <p:nvPicPr>
          <p:cNvPr id="3" name="Рисунок 2"/>
          <p:cNvPicPr>
            <a:picLocks noChangeAspect="1"/>
          </p:cNvPicPr>
          <p:nvPr/>
        </p:nvPicPr>
        <p:blipFill>
          <a:blip r:embed="rId5" cstate="print"/>
          <a:stretch>
            <a:fillRect/>
          </a:stretch>
        </p:blipFill>
        <p:spPr>
          <a:xfrm>
            <a:off x="1932127" y="811665"/>
            <a:ext cx="5818502" cy="5512935"/>
          </a:xfrm>
          <a:prstGeom prst="rect">
            <a:avLst/>
          </a:prstGeom>
        </p:spPr>
      </p:pic>
      <p:sp>
        <p:nvSpPr>
          <p:cNvPr id="6" name="TextBox 5"/>
          <p:cNvSpPr txBox="1"/>
          <p:nvPr/>
        </p:nvSpPr>
        <p:spPr>
          <a:xfrm>
            <a:off x="174511" y="4996543"/>
            <a:ext cx="87738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8384102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146128" y="95562"/>
            <a:ext cx="2898550"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uLnTx/>
                <a:uFillTx/>
                <a:latin typeface="Impact" panose="020B0806030902050204" pitchFamily="34" charset="0"/>
                <a:ea typeface="+mn-ea"/>
                <a:cs typeface="+mn-cs"/>
              </a:rPr>
              <a:t>РЕШЕНИЕ ЗАДАЧ</a:t>
            </a:r>
            <a:endParaRPr kumimoji="0" lang="ru-RU" sz="3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380" y="95563"/>
            <a:ext cx="1449079" cy="2027152"/>
          </a:xfrm>
          <a:prstGeom prst="rect">
            <a:avLst/>
          </a:prstGeom>
          <a:ln>
            <a:noFill/>
          </a:ln>
          <a:effectLst>
            <a:outerShdw blurRad="292100" dist="139700" dir="2700000" algn="tl" rotWithShape="0">
              <a:srgbClr val="333333">
                <a:alpha val="65000"/>
              </a:srgbClr>
            </a:outerShdw>
          </a:effectLst>
        </p:spPr>
      </p:pic>
      <p:pic>
        <p:nvPicPr>
          <p:cNvPr id="3" name="Рисунок 2"/>
          <p:cNvPicPr>
            <a:picLocks noChangeAspect="1"/>
          </p:cNvPicPr>
          <p:nvPr/>
        </p:nvPicPr>
        <p:blipFill>
          <a:blip r:embed="rId5" cstate="print"/>
          <a:stretch>
            <a:fillRect/>
          </a:stretch>
        </p:blipFill>
        <p:spPr>
          <a:xfrm>
            <a:off x="1932127" y="811665"/>
            <a:ext cx="5818502" cy="5512935"/>
          </a:xfrm>
          <a:prstGeom prst="rect">
            <a:avLst/>
          </a:prstGeom>
        </p:spPr>
      </p:pic>
      <p:sp>
        <p:nvSpPr>
          <p:cNvPr id="6" name="TextBox 5"/>
          <p:cNvSpPr txBox="1"/>
          <p:nvPr/>
        </p:nvSpPr>
        <p:spPr>
          <a:xfrm>
            <a:off x="2704982" y="5519057"/>
            <a:ext cx="4411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4</a:t>
            </a:r>
            <a:endParaRPr kumimoji="0" lang="ru-RU"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7566027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146128" y="95562"/>
            <a:ext cx="2898550"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uLnTx/>
                <a:uFillTx/>
                <a:latin typeface="Impact" panose="020B0806030902050204" pitchFamily="34" charset="0"/>
                <a:ea typeface="+mn-ea"/>
                <a:cs typeface="+mn-cs"/>
              </a:rPr>
              <a:t>РЕШЕНИЕ ЗАДАЧ</a:t>
            </a:r>
            <a:endParaRPr kumimoji="0" lang="ru-RU" sz="3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380" y="95563"/>
            <a:ext cx="1449079" cy="2027152"/>
          </a:xfrm>
          <a:prstGeom prst="rect">
            <a:avLst/>
          </a:prstGeom>
          <a:ln>
            <a:noFill/>
          </a:ln>
          <a:effectLst>
            <a:outerShdw blurRad="292100" dist="139700" dir="2700000" algn="tl" rotWithShape="0">
              <a:srgbClr val="333333">
                <a:alpha val="65000"/>
              </a:srgbClr>
            </a:outerShdw>
          </a:effectLst>
        </p:spPr>
      </p:pic>
      <p:pic>
        <p:nvPicPr>
          <p:cNvPr id="3" name="Рисунок 2"/>
          <p:cNvPicPr>
            <a:picLocks noChangeAspect="1"/>
          </p:cNvPicPr>
          <p:nvPr/>
        </p:nvPicPr>
        <p:blipFill>
          <a:blip r:embed="rId5" cstate="print"/>
          <a:stretch>
            <a:fillRect/>
          </a:stretch>
        </p:blipFill>
        <p:spPr>
          <a:xfrm>
            <a:off x="1932127" y="811665"/>
            <a:ext cx="5818502" cy="5512935"/>
          </a:xfrm>
          <a:prstGeom prst="rect">
            <a:avLst/>
          </a:prstGeom>
        </p:spPr>
      </p:pic>
      <p:sp>
        <p:nvSpPr>
          <p:cNvPr id="6" name="TextBox 5"/>
          <p:cNvSpPr txBox="1"/>
          <p:nvPr/>
        </p:nvSpPr>
        <p:spPr>
          <a:xfrm>
            <a:off x="2704982" y="5519057"/>
            <a:ext cx="4411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4</a:t>
            </a:r>
            <a:endParaRPr kumimoji="0" lang="ru-RU"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3146128" y="5519057"/>
            <a:ext cx="4411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5</a:t>
            </a:r>
            <a:endParaRPr kumimoji="0" lang="ru-RU"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4184754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146128" y="95562"/>
            <a:ext cx="2898550"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uLnTx/>
                <a:uFillTx/>
                <a:latin typeface="Impact" panose="020B0806030902050204" pitchFamily="34" charset="0"/>
                <a:ea typeface="+mn-ea"/>
                <a:cs typeface="+mn-cs"/>
              </a:rPr>
              <a:t>РЕШЕНИЕ ЗАДАЧ</a:t>
            </a:r>
            <a:endParaRPr kumimoji="0" lang="ru-RU" sz="3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380" y="95563"/>
            <a:ext cx="1449079" cy="2027152"/>
          </a:xfrm>
          <a:prstGeom prst="rect">
            <a:avLst/>
          </a:prstGeom>
          <a:ln>
            <a:noFill/>
          </a:ln>
          <a:effectLst>
            <a:outerShdw blurRad="292100" dist="139700" dir="2700000" algn="tl" rotWithShape="0">
              <a:srgbClr val="333333">
                <a:alpha val="65000"/>
              </a:srgbClr>
            </a:outerShdw>
          </a:effectLst>
        </p:spPr>
      </p:pic>
      <p:pic>
        <p:nvPicPr>
          <p:cNvPr id="3" name="Рисунок 2"/>
          <p:cNvPicPr>
            <a:picLocks noChangeAspect="1"/>
          </p:cNvPicPr>
          <p:nvPr/>
        </p:nvPicPr>
        <p:blipFill>
          <a:blip r:embed="rId5" cstate="print"/>
          <a:stretch>
            <a:fillRect/>
          </a:stretch>
        </p:blipFill>
        <p:spPr>
          <a:xfrm>
            <a:off x="2065563" y="866774"/>
            <a:ext cx="5587093" cy="5360589"/>
          </a:xfrm>
          <a:prstGeom prst="rect">
            <a:avLst/>
          </a:prstGeom>
        </p:spPr>
      </p:pic>
    </p:spTree>
    <p:extLst>
      <p:ext uri="{BB962C8B-B14F-4D97-AF65-F5344CB8AC3E}">
        <p14:creationId xmlns:p14="http://schemas.microsoft.com/office/powerpoint/2010/main" val="56632205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146128" y="95562"/>
            <a:ext cx="2898550"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uLnTx/>
                <a:uFillTx/>
                <a:latin typeface="Impact" panose="020B0806030902050204" pitchFamily="34" charset="0"/>
                <a:ea typeface="+mn-ea"/>
                <a:cs typeface="+mn-cs"/>
              </a:rPr>
              <a:t>РЕШЕНИЕ ЗАДАЧ</a:t>
            </a:r>
            <a:endParaRPr kumimoji="0" lang="ru-RU" sz="3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380" y="95563"/>
            <a:ext cx="1449079" cy="2027152"/>
          </a:xfrm>
          <a:prstGeom prst="rect">
            <a:avLst/>
          </a:prstGeom>
          <a:ln>
            <a:noFill/>
          </a:ln>
          <a:effectLst>
            <a:outerShdw blurRad="292100" dist="139700" dir="2700000" algn="tl" rotWithShape="0">
              <a:srgbClr val="333333">
                <a:alpha val="65000"/>
              </a:srgbClr>
            </a:outerShdw>
          </a:effectLst>
        </p:spPr>
      </p:pic>
      <p:pic>
        <p:nvPicPr>
          <p:cNvPr id="3" name="Рисунок 2"/>
          <p:cNvPicPr>
            <a:picLocks noChangeAspect="1"/>
          </p:cNvPicPr>
          <p:nvPr/>
        </p:nvPicPr>
        <p:blipFill>
          <a:blip r:embed="rId5" cstate="print"/>
          <a:stretch>
            <a:fillRect/>
          </a:stretch>
        </p:blipFill>
        <p:spPr>
          <a:xfrm>
            <a:off x="2065563" y="866774"/>
            <a:ext cx="5587093" cy="5360589"/>
          </a:xfrm>
          <a:prstGeom prst="rect">
            <a:avLst/>
          </a:prstGeom>
        </p:spPr>
      </p:pic>
      <p:sp>
        <p:nvSpPr>
          <p:cNvPr id="6" name="TextBox 5"/>
          <p:cNvSpPr txBox="1"/>
          <p:nvPr/>
        </p:nvSpPr>
        <p:spPr>
          <a:xfrm>
            <a:off x="2925555" y="5519477"/>
            <a:ext cx="4411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a:t>
            </a:r>
            <a:endParaRPr kumimoji="0" lang="ru-RU"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4821401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1075" y="0"/>
            <a:ext cx="542925"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146128" y="95562"/>
            <a:ext cx="2898550" cy="584775"/>
          </a:xfrm>
          <a:prstGeom prst="rect">
            <a:avLst/>
          </a:prstGeom>
          <a:solidFill>
            <a:srgbClr val="002060"/>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1200" cap="none" spc="0" normalizeH="0" baseline="0" noProof="0" dirty="0" smtClean="0">
                <a:ln>
                  <a:noFill/>
                </a:ln>
                <a:solidFill>
                  <a:prstClr val="white"/>
                </a:solidFill>
                <a:effectLst/>
                <a:uLnTx/>
                <a:uFillTx/>
                <a:latin typeface="Impact" panose="020B0806030902050204" pitchFamily="34" charset="0"/>
                <a:ea typeface="+mn-ea"/>
                <a:cs typeface="+mn-cs"/>
              </a:rPr>
              <a:t>РЕШЕНИЕ ЗАДАЧ</a:t>
            </a:r>
            <a:endParaRPr kumimoji="0" lang="ru-RU" sz="32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380" y="95563"/>
            <a:ext cx="1449079" cy="2027152"/>
          </a:xfrm>
          <a:prstGeom prst="rect">
            <a:avLst/>
          </a:prstGeom>
          <a:ln>
            <a:noFill/>
          </a:ln>
          <a:effectLst>
            <a:outerShdw blurRad="292100" dist="139700" dir="2700000" algn="tl" rotWithShape="0">
              <a:srgbClr val="333333">
                <a:alpha val="65000"/>
              </a:srgbClr>
            </a:outerShdw>
          </a:effectLst>
        </p:spPr>
      </p:pic>
      <p:pic>
        <p:nvPicPr>
          <p:cNvPr id="3" name="Рисунок 2"/>
          <p:cNvPicPr>
            <a:picLocks noChangeAspect="1"/>
          </p:cNvPicPr>
          <p:nvPr/>
        </p:nvPicPr>
        <p:blipFill>
          <a:blip r:embed="rId5" cstate="print"/>
          <a:stretch>
            <a:fillRect/>
          </a:stretch>
        </p:blipFill>
        <p:spPr>
          <a:xfrm>
            <a:off x="2065563" y="866774"/>
            <a:ext cx="5587093" cy="5360589"/>
          </a:xfrm>
          <a:prstGeom prst="rect">
            <a:avLst/>
          </a:prstGeom>
        </p:spPr>
      </p:pic>
      <p:sp>
        <p:nvSpPr>
          <p:cNvPr id="6" name="TextBox 5"/>
          <p:cNvSpPr txBox="1"/>
          <p:nvPr/>
        </p:nvSpPr>
        <p:spPr>
          <a:xfrm>
            <a:off x="2925555" y="5519477"/>
            <a:ext cx="4411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a:t>
            </a:r>
            <a:endParaRPr kumimoji="0" lang="ru-RU"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3292659" y="5519477"/>
            <a:ext cx="44114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a:t>
            </a:r>
            <a:endParaRPr kumimoji="0" lang="ru-RU"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0181196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777</TotalTime>
  <Words>37651</Words>
  <Application>Microsoft Office PowerPoint</Application>
  <PresentationFormat>Экран (4:3)</PresentationFormat>
  <Paragraphs>2743</Paragraphs>
  <Slides>338</Slides>
  <Notes>166</Notes>
  <HiddenSlides>0</HiddenSlides>
  <MMClips>1</MMClips>
  <ScaleCrop>false</ScaleCrop>
  <HeadingPairs>
    <vt:vector size="6" baseType="variant">
      <vt:variant>
        <vt:lpstr>Использованные шрифты</vt:lpstr>
      </vt:variant>
      <vt:variant>
        <vt:i4>10</vt:i4>
      </vt:variant>
      <vt:variant>
        <vt:lpstr>Тема</vt:lpstr>
      </vt:variant>
      <vt:variant>
        <vt:i4>4</vt:i4>
      </vt:variant>
      <vt:variant>
        <vt:lpstr>Заголовки слайдов</vt:lpstr>
      </vt:variant>
      <vt:variant>
        <vt:i4>338</vt:i4>
      </vt:variant>
    </vt:vector>
  </HeadingPairs>
  <TitlesOfParts>
    <vt:vector size="352" baseType="lpstr">
      <vt:lpstr>Arial</vt:lpstr>
      <vt:lpstr>ArialMT</vt:lpstr>
      <vt:lpstr>Calibri</vt:lpstr>
      <vt:lpstr>Calibri Light</vt:lpstr>
      <vt:lpstr>Cambria Math</vt:lpstr>
      <vt:lpstr>Georgia</vt:lpstr>
      <vt:lpstr>Impact</vt:lpstr>
      <vt:lpstr>Linux Libertine</vt:lpstr>
      <vt:lpstr>Monotype Corsiva</vt:lpstr>
      <vt:lpstr>Times New Roman</vt:lpstr>
      <vt:lpstr>Тема Office</vt:lpstr>
      <vt:lpstr>1_Тема Office</vt:lpstr>
      <vt:lpstr>8_Тема Office</vt:lpstr>
      <vt:lpstr>2_Тема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Литвинов Олег Андреевич</dc:creator>
  <cp:lastModifiedBy>Андрей Никитин</cp:lastModifiedBy>
  <cp:revision>73</cp:revision>
  <dcterms:created xsi:type="dcterms:W3CDTF">2018-08-01T08:36:48Z</dcterms:created>
  <dcterms:modified xsi:type="dcterms:W3CDTF">2019-05-26T18:11:50Z</dcterms:modified>
</cp:coreProperties>
</file>