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6" r:id="rId8"/>
    <p:sldId id="263" r:id="rId9"/>
    <p:sldId id="261" r:id="rId10"/>
    <p:sldId id="265" r:id="rId11"/>
    <p:sldId id="264" r:id="rId12"/>
    <p:sldId id="267" r:id="rId13"/>
    <p:sldId id="268" r:id="rId14"/>
    <p:sldId id="269" r:id="rId15"/>
    <p:sldId id="270" r:id="rId16"/>
    <p:sldId id="276" r:id="rId17"/>
    <p:sldId id="277" r:id="rId18"/>
    <p:sldId id="272" r:id="rId19"/>
    <p:sldId id="271" r:id="rId20"/>
    <p:sldId id="273" r:id="rId21"/>
    <p:sldId id="274" r:id="rId22"/>
    <p:sldId id="275" r:id="rId23"/>
    <p:sldId id="278" r:id="rId24"/>
    <p:sldId id="279" r:id="rId25"/>
    <p:sldId id="280" r:id="rId26"/>
    <p:sldId id="301" r:id="rId27"/>
    <p:sldId id="302" r:id="rId28"/>
    <p:sldId id="282" r:id="rId29"/>
    <p:sldId id="283" r:id="rId30"/>
    <p:sldId id="281" r:id="rId31"/>
    <p:sldId id="284" r:id="rId32"/>
    <p:sldId id="285" r:id="rId33"/>
    <p:sldId id="286" r:id="rId34"/>
    <p:sldId id="287" r:id="rId35"/>
    <p:sldId id="288" r:id="rId36"/>
    <p:sldId id="289" r:id="rId37"/>
    <p:sldId id="300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.84436" units="1/cm"/>
          <inkml:channelProperty channel="Y" name="resolution" value="39.79275" units="1/cm"/>
        </inkml:channelProperties>
      </inkml:inkSource>
      <inkml:timestamp xml:id="ts0" timeString="2018-04-24T08:34:47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9996 14039,'-74'0,"99"-24,-1 24,1 0,0 0,0 0,0 0,24 0,-49 24,25-24,-25 25,0 0,0 0,0 0,0 24,-49-24,24 0,0 0,25-1,-25-24,0 0,0 0,25 25,25-25,0 0,0 0,0 0,0 0,-1 0,1 0,0 0,0 0,24 0</inkml:trace>
  <inkml:trace contextRef="#ctx0" brushRef="#br0" timeOffset="11067.8532">12005 8062,'-24'0,"-26"0,25 0,-24 0,24 0,-25 0,-74 0,99 24,1-24,24 25,-25 0,25 0,0 24,0-24,0 0,25 25,-1-26,1 26,25-25,-25 0,-1-25,1 0,25-25,-25 25,-1-25,26 0,-25-24,-25 24,25 25,-25-25,0 0,24 0,-24-24,0 24,25 0,-25 0,25 1,-25 48,0 1,0 0,0 0,0 0,0-1,0 1,0 0,0 0,0 0,25 49,0-49,-1 0,-24-1</inkml:trace>
  <inkml:trace contextRef="#ctx0" brushRef="#br0" timeOffset="11995.5093">12502 8334,'0'25,"0"0,0 0,0 0,0-1,24 51,-24-50,0-1,0 1,25 25,-25-25,25 49,-25-49,0 0,25 24,0-24,-25 25,24-1</inkml:trace>
  <inkml:trace contextRef="#ctx0" brushRef="#br0" timeOffset="13595.6413">12526 8334,'25'0,"0"0,0 0,24 0,-24 0,0 0,0 25,-25 0,0 0,0 0,0-1,0 1,0 0,0 0,0 24,-25-49,0 0,-24 0,24 0,0 0,0 0,0 0,-24 0</inkml:trace>
  <inkml:trace contextRef="#ctx0" brushRef="#br0" timeOffset="15235.8101">11237 8756,'24'0,"1"0,0 0,49 0,-24 0,-25 0,0 0,24 0,1 0,49 0,0 0,0 0,-24 0,-1 0,-49 0,25 0,-26 0,26 0,0 0,-1 0,-24 25,0-25,0 0,0 0,24 25,-24-25,0 24,0-24,-1 0</inkml:trace>
  <inkml:trace contextRef="#ctx0" brushRef="#br0" timeOffset="17787.6211">11906 9302,'0'-25,"-25"0,1 0,-1 25,25-24,-25 24,0 0,0 0,1 0,-26 0,25 0,0 24,1-24,24 25,-25-25,25 25,-25-25,0 25,25 0,0-1,0 1,-25 25,25-25,0-1,0 1,0 0,25 0,0 0,0-25,0 0,-1 24,-24 1,25 25,25-25,-25-1,24-24,-49 25,25-25,0 0,0 0,-1 0,26 0,-25-49,0 24,24-25,-24 25,-25 1,50-26,-26 0,-24 26,0-1,0 0,0-25,-24 50,-1 0,25 75,0-1,25 25,24 1,-49-76,25 26,0-50,0 0,0 0,-1 0,1 0</inkml:trace>
  <inkml:trace contextRef="#ctx0" brushRef="#br0" timeOffset="20563.5847">12725 9699,'0'-25,"0"0,0 0,-50 25,25 0,-24 0,49 25,0 0,0 0,0-1,0 26,25-25,-25 0,49-25,-24 0,0 24,0-24,-1 0,-24-24,0-1,0 0,0 0,0 0,0 1,25 24,0 24,0-24,-25 25,25 25,-1-50,1 25,0 24,-25-24,25-25,0 0</inkml:trace>
  <inkml:trace contextRef="#ctx0" brushRef="#br0" timeOffset="21772.4461">13047 8706,'25'0,"0"0,0 0,24 0,1 0,0-24,24 24,-24 0,24-25,0 0,-24 0,-25 25,0 0,-1 0,-24 25,-24 0,-1 0,-25-25,-49 99</inkml:trace>
  <inkml:trace contextRef="#ctx0" brushRef="#br0" timeOffset="22395.8845">13196 8954,'0'50,"25"-50,25 0,49 0,0 0,0 0,25 0,0 0,-74 0,24 0,-49 0,0 0,0 0</inkml:trace>
  <inkml:trace contextRef="#ctx0" brushRef="#br0" timeOffset="24347.2708">14039 7888,'25'0,"0"0,25 0,-50-25,24 25,-24-25,25 25,0-49,0 49,0-50,24 25,-24 25,0 0,0 0,0 25,-1 25,1-26,0 51,-25-50,0-1,0 1,0 0,0 0,25 99,-25-74,0-1,0-24,0 0,0 0,0-1,0 1,25 25,-25-25,49-25,-24 0,0 0,-25-25,49 0,-24-25,-25 26,50-1,-25 0,-1 0,-24 0,25 1,0-1,0 0,-25 0,0 0,0 1,0-1,0 0,0 0,0 0,0 0,0 1,0-1,0 0,0 0,0 0,0 1,0-1,0 0,0 0,0 0,0-49,25 74,-1-25,1 0,-25 1,25 24,0-25,0 25,-1 0,1 0,25 0,-25 0,-1 0</inkml:trace>
  <inkml:trace contextRef="#ctx0" brushRef="#br0" timeOffset="26691.9389">15354 8260,'-25'0,"0"0,-74 25,74-25,-49 49,24-49,-74 0,124 25,-24 0,-1-25,0 0,25 25,-25-25,25 25,0 24,0-24,25 25,-25-26,25 1,0-25,-1 50,26-25,-25-25,0 0,24 24,-49 1,25-25,0 0,0 0,-1 0,1 0,25 0,-1 0,1-25,-25 25,0 0,0-24,-25-1,24 0,-24 0,0 0,0 1,0-1,0 0,0-25,0 26,0-1,0 0,0 0,0 100,0-1,0-49,25 0,25 24,-50 1,25-25,-25 24,24-49,1 25,0 0,25-25,-1 25,1-25,-25 0,-1 0</inkml:trace>
  <inkml:trace contextRef="#ctx0" brushRef="#br0" timeOffset="27587.5722">14560 9054,'50'0,"49"0,25 0,0 0,50-25,-25 25,-25 0,-25 0,-49 0,24 0,-24 0,-1-25,-24 25,0 0,0 0,-1 0</inkml:trace>
  <inkml:trace contextRef="#ctx0" brushRef="#br0" timeOffset="30690.7712">14560 9599,'0'-24,"0"-1,0 0,0 0,25 25,0 0,0 0,0 0,-1 0,26 0,-25 0,24 0,-24 0,25 0,-25 0,-1 0,-24 25,25 0,-25 24,0-24,0 25,0-25,0-1,0 1,0 0,0 0,25 24,-25 1,0-25,0 24,25-24,0 0,-25 0,24 0,-24 0,25-1,0 1,0-25,0-25,-1 25,1 0,-25-24,25-1,0 0,0 0,-25 0,24 0,1 1,-25-1,0 0,0 0,0 0,0 1,0-26,0 25,-25-24,25 24,-24-25,-1 50,25-25,-25 1,25-26,0 25,0 0,0 1,0-26,0 25,25 0,0 25,-1 0,1 0,25-24,-25 24,0 0,24-25</inkml:trace>
  <inkml:trace contextRef="#ctx0" brushRef="#br0" timeOffset="31725.5223">15528 9773,'0'-25,"25"50,-1 25,-24-26,25 76,-25-76,0 51,25-25,0 24,-25 0,0-24,0 0,0-1,0-24,0 25,0-26,0 1,0 0,0-50,0 0,0-24,0 24,0-25,0 26</inkml:trace>
  <inkml:trace contextRef="#ctx0" brushRef="#br0" timeOffset="33941.0935">15503 9773,'25'0,"0"0,-1-25,-24 0,0 1,25 24,-25-50,25 50,0-25,0 25,-1 0,26 0,-50 50,50-50,-50 25,24-1,1 1,0-25,0 50,-25-25,0-1,0 1,0 25,-75 49,51-74,-1-25,25 25,-25-25,0 0,0 0,1 0,-1 0,0 25,0-1,0-24</inkml:trace>
  <inkml:trace contextRef="#ctx0" brushRef="#br0" timeOffset="55164.1345">18083 8359,'24'25,"1"-25,-25-25,25 25,0-25,-25-24,0 24,25 0,-1 25,-24-25,25 1,-25-1,0 0,0 0,0 0,0 1,-49-1,24 25,0 0,0 0,0 0,1 0,-1 0,0 0,0 25,25-1,-25 1,25 0,0 0,-24 24,-1-24,25 0,0 0,0 0,0-1,0 1,0 0,0 0,0 0,0-1,0 1,0 0,0 25,0-26,25 51,-1-50,1-25,-25 24,25 1,0-25,0 25,-1-25,1 0,0 0,0 0,0 0,-1 0,1 0,0 0,0 0</inkml:trace>
  <inkml:trace contextRef="#ctx0" brushRef="#br0" timeOffset="56139.8301">18529 8334,'25'0,"0"0,0 0,-1 0,1 0,25 0,-1 0,-24 0,25 0,-1 0,-24 0,0 0,0 0,24 0</inkml:trace>
  <inkml:trace contextRef="#ctx0" brushRef="#br0" timeOffset="56891.3678">18604 8483,'-25'25,"74"-25,-24 0,0 0,25 0,24 0,-24 0,-1 0,-24-25,0 25,0 0</inkml:trace>
  <inkml:trace contextRef="#ctx0" brushRef="#br0" timeOffset="58819.7278">19298 8409,'25'0,"0"0,-1 0,1 0,0 0,0 0,49-25,-24 25,-25 0,0 0,24 0,-24 0,0 0,0 0,-1 0,1 0,0 0,0 0,0-25,-1 25,1 0,25 0,-25 0,24 0,1-25,-1 1,-24 24,0 0,0 0,24 0,1 0,24 0,1-25,-50 25,-1 0,1 0,25 0,24 0,1 0,-26 0,-24 0,0 0,25 0,-26 0,1 0,0 25,25-25,-26 0,1 0,0 0,0 0,24 0,26-25,-1 25,-49 0,0-25,0 25,24 0,-24 0,25 0,-26-25</inkml:trace>
  <inkml:trace contextRef="#ctx0" brushRef="#br0" timeOffset="62523.3559">19695 7714,'-50'0,"26"-25,-1 25,0 0,0 0,0 0,0 0,1 0,-1 25,0-25,25 25,-25-25,25 25,-25 0,25-1,0 1,0 25,0-25,0 24,25-24,-25 0,25-25,0 0,0 0,-1 0,1 0,0 0,0-25,0 0,-25-24,0 24,0 0,0 0,0 0,0 1,0-1,25 0,-1 75,-24-26,25 51,0-50,-25-1,25 1,0 0,-25 0,24 0,1-25</inkml:trace>
  <inkml:trace contextRef="#ctx0" brushRef="#br0" timeOffset="66059.8651">20042 7937,'50'0,"-75"0,0 0,0 0,1 0,-1 0,0 0,25 25,0 25,0-25,25 0,0-1,-1-24,1 25,-25-50,0-24,0 24,0 0,50 25,-50 25,0 0,25 24,-1-24,1 0,0-25,-25 25,25 0</inkml:trace>
  <inkml:trace contextRef="#ctx0" brushRef="#br0" timeOffset="67443.8467">20290 7838,'25'0,"0"0,0 0,-1 0,26 0,-25 0,0 0,-1 0,1 0,0 0,0 0,0 0,-1 0</inkml:trace>
  <inkml:trace contextRef="#ctx0" brushRef="#br0" timeOffset="70155.7708">21282 7615,'0'-50,"-24"50,24-24,-50-1,25 25,0 0,1 0,-1 0,-25 25,25-1,1 1,-1 0,0-25,25 25,-25 0,0-1,25 1,0 0,0 0,0 24,0-24,25 0,-25 0,50 0,-1-25,-49 24,25-24,0 25,0-25,0 0,-1 0,1 0,0 0,0 0,-25-25,25 1,-25-1,24 25,-24-25,25 0,0 25,-25-25,0 1,0-26,-25 50,25-50,0 26,0-1,0 50,0 24,0-24,0 0,25 0,0-1,-25 1,0 0,25 25,-1-50,-24 24,50-24</inkml:trace>
  <inkml:trace contextRef="#ctx0" brushRef="#br0" timeOffset="71067.4227">21605 7838,'25'-25,"-1"50,-24 0,0 0,25 24,-25-24,25 50,-25-26,25-49,0 50,-25 0,25-26,-1-24,-24 25</inkml:trace>
  <inkml:trace contextRef="#ctx0" brushRef="#br0" timeOffset="72668.5594">21654 7838,'25'-25,"-25"1,25 24,0 0,-25-25,25 25,0 0,-1 0,1 0,0 0,0 25,0-1,-25 1,0 0,0 0,0 0,0-1,-25 1,0-25,0 25,25 0,-25-25,-24 0,24 0,0 0</inkml:trace>
  <inkml:trace contextRef="#ctx0" brushRef="#br0" timeOffset="75899.8577">20017 8731,'25'0,"-50"0,1 0,-1 0,0 0,0 0,0 0,1 0,-26 0,25 25,0 0,1 0,-1-1,25 1,0 0,0 0,0 0,0-1,25 26,-1-25,1 0,0-25,0 25,0-25,-25 49,49-49,-24 25,0-25,0 0,-1 0,51-25,-50 25,-1 0,1 0,-25-25,0-24,0 24,0-25,0 25,0-24,0 24,0-25,0 26,0-1,25 0,0 25,0 25,-25 24,24-49,1 25,-25 25,25-1,0 1,0-50,-25 25,24 0,1 0,0-25</inkml:trace>
  <inkml:trace contextRef="#ctx0" brushRef="#br0" timeOffset="78036.3624">20786 9004,'-24'0,"24"-25,-25 25,25-25,-25 1,0-1,0 25,0 0,-24 0,24 25,0-1,0 1,25 0,0 0,-24 25,24-26,0 1,0 0,0 0,0 24,24-24,1 0,25-25,-25 0,-1 0,26 0,-25-25,-25-24,25-1,-25 25,0 0,0 1,0-1,0 0,25 0,-1 25,1 50,0-25,0 24,-25-24,25-25,-25 25,24 24,1-24,-50-25</inkml:trace>
  <inkml:trace contextRef="#ctx0" brushRef="#br0" timeOffset="79100.1434">20910 8830,'0'50,"25"-50,25 0,-25 0,49 0,-49 0,0 0,-1 0,1 0</inkml:trace>
  <inkml:trace contextRef="#ctx0" brushRef="#br0" timeOffset="79963.7347">21059 8706,'25'0,"0"25,0-25,-25 75,0-51,0 1,24 50,1-51,-25 1,25 0,-25 0</inkml:trace>
  <inkml:trace contextRef="#ctx0" brushRef="#br0" timeOffset="83405.1767">21828 8756,'0'-25,"-25"25,-74 0,74 25,0-25,1 25,-26-25,50 25,0-1,-25 1,25 25,0-25,-25-25,1 24,24 1,0 25,-25-25,25 0,0-1,0 1,0 0,25 0,-1-25,1 25,0-25,0 0,24 0,-24 0,25-25,-25 25,-25-25,25 0,-1 0,-24-24,25 49,0-25,-25-25,25 25,-25-24,0 24,0-25,0 26,25 48,-25 1,0 0,0 25,0-26,24 26,1-50,-25 25,0 25,0-26,25 26,-25 0,25-1,-25-24,-25-25</inkml:trace>
  <inkml:trace contextRef="#ctx0" brushRef="#br0" timeOffset="84285.8221">22250 8905,'25'0,"-1"0,-24 25,0-1,25 26,-25-25,0 0,25 24,-25 1,25 0,-25 24,25 0,-1 1,1-50,-25 24,25-24,-50-25,0-25</inkml:trace>
  <inkml:trace contextRef="#ctx0" brushRef="#br0" timeOffset="86595.4347">22324 8930,'50'0,"-25"0,-1-25,1 25,0 0,0 0,0 0,-1 0,26 0,-50 25,0-1,-25 26,0-25,25 0,-24 0,-1-25,25 24,-25 1,0 0,0-25,1 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customXml" Target="../ink/ink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://spacescience.ru/risunki/sun-simb.gif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big-archive.ru/geography/general_geography/pic/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Методика решения задач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41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dirty="0" smtClean="0">
                <a:solidFill>
                  <a:srgbClr val="000099"/>
                </a:solidFill>
                <a:latin typeface="+mj-lt"/>
              </a:rPr>
              <a:t>Основные точки эклиптики </a:t>
            </a:r>
            <a:endParaRPr lang="ru-RU" sz="44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59" y="1556792"/>
            <a:ext cx="5273664" cy="422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79512" y="958354"/>
            <a:ext cx="295275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22 июня – день летнего </a:t>
            </a:r>
            <a:r>
              <a:rPr lang="ru-RU" dirty="0" smtClean="0"/>
              <a:t>солнцестояния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 smtClean="0"/>
              <a:t>α</a:t>
            </a:r>
            <a:r>
              <a:rPr lang="el-GR" sz="1200" dirty="0" smtClean="0"/>
              <a:t>☼</a:t>
            </a:r>
            <a:r>
              <a:rPr lang="ru-RU" sz="1400" dirty="0" smtClean="0"/>
              <a:t>=6ч</a:t>
            </a:r>
            <a:endParaRPr lang="ru-RU" sz="1200" dirty="0"/>
          </a:p>
          <a:p>
            <a:pPr algn="ctr" eaLnBrk="1" hangingPunct="1">
              <a:spcBef>
                <a:spcPct val="50000"/>
              </a:spcBef>
            </a:pPr>
            <a:r>
              <a:rPr lang="el-GR" dirty="0" smtClean="0"/>
              <a:t>δ</a:t>
            </a:r>
            <a:r>
              <a:rPr lang="el-GR" sz="1200" dirty="0" smtClean="0"/>
              <a:t>☼</a:t>
            </a:r>
            <a:r>
              <a:rPr lang="ru-RU" sz="1400" dirty="0" smtClean="0"/>
              <a:t>=+23,5</a:t>
            </a:r>
            <a:endParaRPr lang="ru-RU" sz="1200" dirty="0"/>
          </a:p>
          <a:p>
            <a:pPr algn="ctr"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992518" y="1290413"/>
            <a:ext cx="295275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21 марта – день весеннего </a:t>
            </a:r>
            <a:r>
              <a:rPr lang="ru-RU" dirty="0" smtClean="0"/>
              <a:t>равноденствия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/>
              <a:t>α</a:t>
            </a:r>
            <a:r>
              <a:rPr lang="el-GR" sz="1600" dirty="0"/>
              <a:t>☼</a:t>
            </a:r>
            <a:r>
              <a:rPr lang="ru-RU" dirty="0" smtClean="0"/>
              <a:t>=0ч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</a:pPr>
            <a:r>
              <a:rPr lang="el-GR" dirty="0"/>
              <a:t>δ</a:t>
            </a:r>
            <a:r>
              <a:rPr lang="el-GR" sz="1600" dirty="0"/>
              <a:t>☼</a:t>
            </a:r>
            <a:r>
              <a:rPr lang="ru-RU" dirty="0" smtClean="0"/>
              <a:t>=0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998153" y="4941168"/>
            <a:ext cx="295275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22 декабря – день зимнего </a:t>
            </a:r>
            <a:r>
              <a:rPr lang="ru-RU" dirty="0" smtClean="0"/>
              <a:t>солнцестояния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/>
              <a:t>α</a:t>
            </a:r>
            <a:r>
              <a:rPr lang="el-GR" sz="1600" dirty="0"/>
              <a:t>☼</a:t>
            </a:r>
            <a:r>
              <a:rPr lang="ru-RU" dirty="0" smtClean="0"/>
              <a:t>=18ч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</a:pPr>
            <a:r>
              <a:rPr lang="el-GR" dirty="0"/>
              <a:t>δ</a:t>
            </a:r>
            <a:r>
              <a:rPr lang="el-GR" sz="1600" dirty="0"/>
              <a:t>☼</a:t>
            </a:r>
            <a:r>
              <a:rPr lang="ru-RU" dirty="0" smtClean="0"/>
              <a:t>=-23,5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79512" y="5229200"/>
            <a:ext cx="295275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23 сентября – день осеннего </a:t>
            </a:r>
            <a:r>
              <a:rPr lang="ru-RU" dirty="0" smtClean="0"/>
              <a:t>равноденствия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/>
              <a:t>α</a:t>
            </a:r>
            <a:r>
              <a:rPr lang="el-GR" sz="1600" dirty="0"/>
              <a:t>☼</a:t>
            </a:r>
            <a:r>
              <a:rPr lang="ru-RU" dirty="0" smtClean="0"/>
              <a:t>=12ч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</a:pPr>
            <a:r>
              <a:rPr lang="el-GR" dirty="0"/>
              <a:t>δ</a:t>
            </a:r>
            <a:r>
              <a:rPr lang="el-GR" sz="1600" dirty="0"/>
              <a:t>☼</a:t>
            </a:r>
            <a:r>
              <a:rPr lang="ru-RU" dirty="0" smtClean="0"/>
              <a:t>=0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Дидактические карточки- </a:t>
            </a:r>
            <a:br>
              <a:rPr lang="ru-RU" sz="2800" dirty="0" smtClean="0"/>
            </a:br>
            <a:r>
              <a:rPr lang="ru-RU" sz="2800" dirty="0" smtClean="0"/>
              <a:t>«Движение Солнца на разных широтах»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t="21875" r="16654" b="3125"/>
          <a:stretch/>
        </p:blipFill>
        <p:spPr bwMode="auto">
          <a:xfrm>
            <a:off x="899592" y="1511246"/>
            <a:ext cx="7624961" cy="51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Фазы Луны и их видимость в зависимости от времени и положения относительно горизонта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461253" cy="293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50000" r="37283" b="26610"/>
          <a:stretch/>
        </p:blipFill>
        <p:spPr bwMode="auto">
          <a:xfrm>
            <a:off x="1115616" y="1556792"/>
            <a:ext cx="6919318" cy="171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50" y="3640118"/>
            <a:ext cx="5125977" cy="28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9208" y="435655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вечером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61607" y="609929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Луна на звездной карте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92514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Есть чёткая </a:t>
            </a:r>
            <a:r>
              <a:rPr lang="ru-RU" dirty="0"/>
              <a:t>связь между фазой Луны, её азимутом и временем суток, а также между фазой Луны, её эклиптической долготой и датой. Благодаря этой связи по Луне можно ориентироваться на местности и определять время.</a:t>
            </a:r>
          </a:p>
        </p:txBody>
      </p:sp>
      <p:pic>
        <p:nvPicPr>
          <p:cNvPr id="8194" name="Picture 2" descr="D:\МЕТОДИКА\Методика доки\Астрономия для КРИППО\Для Курсов астрономии\kart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85" y="1263333"/>
            <a:ext cx="4927230" cy="512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лнце 3"/>
          <p:cNvSpPr/>
          <p:nvPr/>
        </p:nvSpPr>
        <p:spPr>
          <a:xfrm>
            <a:off x="5220072" y="3689586"/>
            <a:ext cx="313184" cy="2771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portfolio 045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1" t="42334" r="52252" b="50196"/>
          <a:stretch/>
        </p:blipFill>
        <p:spPr bwMode="auto">
          <a:xfrm>
            <a:off x="5234457" y="4565520"/>
            <a:ext cx="273133" cy="2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ortfolio 045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7" t="41528" r="12742" b="50803"/>
          <a:stretch/>
        </p:blipFill>
        <p:spPr bwMode="auto">
          <a:xfrm>
            <a:off x="5319282" y="2852936"/>
            <a:ext cx="267500" cy="2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portfolio 045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0" t="41553" r="20506" b="50779"/>
          <a:stretch/>
        </p:blipFill>
        <p:spPr bwMode="auto">
          <a:xfrm>
            <a:off x="5907295" y="5085184"/>
            <a:ext cx="284161" cy="29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portfolio 045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6" t="41364" r="28151" b="50705"/>
          <a:stretch/>
        </p:blipFill>
        <p:spPr bwMode="auto">
          <a:xfrm>
            <a:off x="7201640" y="4698540"/>
            <a:ext cx="309397" cy="31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portfolio 045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t="41553" r="44138" b="50779"/>
          <a:stretch/>
        </p:blipFill>
        <p:spPr bwMode="auto">
          <a:xfrm>
            <a:off x="5907295" y="2468569"/>
            <a:ext cx="257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ortfolio 045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0" t="41553" r="60128" b="50779"/>
          <a:stretch/>
        </p:blipFill>
        <p:spPr bwMode="auto">
          <a:xfrm>
            <a:off x="7600350" y="3677818"/>
            <a:ext cx="28401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portfolio 045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9" t="41553" r="2765" b="50779"/>
          <a:stretch/>
        </p:blipFill>
        <p:spPr bwMode="auto">
          <a:xfrm>
            <a:off x="4932040" y="3698792"/>
            <a:ext cx="302417" cy="2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portfolio 045"/>
          <p:cNvPicPr>
            <a:picLocks noChangeAspect="1" noChangeArrowheads="1"/>
          </p:cNvPicPr>
          <p:nvPr/>
        </p:nvPicPr>
        <p:blipFill rotWithShape="1"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0" t="41833" r="35826" b="50196"/>
          <a:stretch/>
        </p:blipFill>
        <p:spPr bwMode="auto">
          <a:xfrm>
            <a:off x="7065959" y="2681019"/>
            <a:ext cx="290379" cy="30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Луне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Пример А</a:t>
            </a:r>
            <a:r>
              <a:rPr lang="ru-RU" dirty="0"/>
              <a:t>. </a:t>
            </a:r>
            <a:r>
              <a:rPr lang="ru-RU" sz="1800" i="1" dirty="0"/>
              <a:t>По тексту установить, в какой фазе восходила Луна</a:t>
            </a:r>
            <a:r>
              <a:rPr lang="ru-RU" dirty="0" smtClean="0"/>
              <a:t>: </a:t>
            </a:r>
            <a:endParaRPr lang="ru-RU" dirty="0"/>
          </a:p>
          <a:p>
            <a:pPr marL="0" indent="0">
              <a:buNone/>
            </a:pPr>
            <a:r>
              <a:rPr lang="ru-RU" sz="1700" dirty="0" smtClean="0"/>
              <a:t>Свой </a:t>
            </a:r>
            <a:r>
              <a:rPr lang="ru-RU" sz="1700" dirty="0"/>
              <a:t>круг рисуя всё ясней,</a:t>
            </a:r>
          </a:p>
          <a:p>
            <a:pPr marL="0" indent="0">
              <a:buNone/>
            </a:pPr>
            <a:r>
              <a:rPr lang="ru-RU" sz="1700" dirty="0"/>
              <a:t>Над морем Солнце опускалось,</a:t>
            </a:r>
          </a:p>
          <a:p>
            <a:pPr marL="0" indent="0">
              <a:buNone/>
            </a:pPr>
            <a:r>
              <a:rPr lang="ru-RU" sz="1700" dirty="0"/>
              <a:t>А в море полоса огней,</a:t>
            </a:r>
          </a:p>
          <a:p>
            <a:pPr marL="0" indent="0">
              <a:buNone/>
            </a:pPr>
            <a:r>
              <a:rPr lang="ru-RU" sz="1700" dirty="0"/>
              <a:t>Ему ответных, уменьшалась</a:t>
            </a:r>
            <a:r>
              <a:rPr lang="ru-RU" sz="1700" dirty="0" smtClean="0"/>
              <a:t>.</a:t>
            </a:r>
            <a:endParaRPr lang="ru-RU" sz="1700" dirty="0"/>
          </a:p>
          <a:p>
            <a:pPr marL="0" indent="0">
              <a:buNone/>
            </a:pPr>
            <a:r>
              <a:rPr lang="ru-RU" sz="1700" dirty="0"/>
              <a:t>Где чары сумрака и сна</a:t>
            </a:r>
          </a:p>
          <a:p>
            <a:pPr marL="0" indent="0">
              <a:buNone/>
            </a:pPr>
            <a:r>
              <a:rPr lang="ru-RU" sz="1700" dirty="0"/>
              <a:t>Уже дышали над востоком,</a:t>
            </a:r>
          </a:p>
          <a:p>
            <a:pPr marL="0" indent="0">
              <a:buNone/>
            </a:pPr>
            <a:r>
              <a:rPr lang="ru-RU" sz="1700" dirty="0"/>
              <a:t>Всходила мёртвая луна</a:t>
            </a:r>
          </a:p>
          <a:p>
            <a:pPr marL="0" indent="0">
              <a:buNone/>
            </a:pPr>
            <a:r>
              <a:rPr lang="ru-RU" sz="1700" dirty="0"/>
              <a:t>Каким-то жаждущим упреком...</a:t>
            </a:r>
          </a:p>
          <a:p>
            <a:r>
              <a:rPr lang="ru-RU" sz="2100" b="1" dirty="0"/>
              <a:t>Решение.</a:t>
            </a:r>
            <a:r>
              <a:rPr lang="ru-RU" sz="2100" dirty="0"/>
              <a:t> Восход Луны совпал по времени с заходом Солнца, значит, светила находятся в противоположных точках небесной сферы. Следовательно, Луна обращена к земному наблюдателю освещённым полушарием. Фаза - полнолуние. </a:t>
            </a:r>
          </a:p>
        </p:txBody>
      </p:sp>
    </p:spTree>
    <p:extLst>
      <p:ext uri="{BB962C8B-B14F-4D97-AF65-F5344CB8AC3E}">
        <p14:creationId xmlns:p14="http://schemas.microsoft.com/office/powerpoint/2010/main" val="514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Пример В.</a:t>
            </a:r>
            <a:r>
              <a:rPr lang="ru-RU" dirty="0"/>
              <a:t> Определить фазу Луны в приведённом фрагменте из стихотворения Зинаиды Гиппиус: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Кривое белое </a:t>
            </a:r>
            <a:r>
              <a:rPr lang="ru-RU" dirty="0" smtClean="0"/>
              <a:t>пятно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Комочком смято-мутным</a:t>
            </a:r>
          </a:p>
          <a:p>
            <a:pPr marL="0" indent="0">
              <a:buNone/>
            </a:pPr>
            <a:r>
              <a:rPr lang="ru-RU" dirty="0"/>
              <a:t>Висит бесцельно и давно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Над морем неуютным.</a:t>
            </a:r>
          </a:p>
          <a:p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Вздымая водные пласты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Колеблет море сваи.</a:t>
            </a:r>
          </a:p>
          <a:p>
            <a:pPr marL="0" indent="0">
              <a:buNone/>
            </a:pPr>
            <a:r>
              <a:rPr lang="ru-RU" dirty="0"/>
              <a:t>А солнце смотрит с высоты,</a:t>
            </a:r>
          </a:p>
          <a:p>
            <a:pPr marL="0" indent="0">
              <a:buNone/>
            </a:pPr>
            <a:r>
              <a:rPr lang="ru-RU" dirty="0" smtClean="0"/>
              <a:t>Блистая </a:t>
            </a:r>
            <a:r>
              <a:rPr lang="ru-RU" dirty="0"/>
              <a:t>и скучая.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Решение.</a:t>
            </a:r>
            <a:r>
              <a:rPr lang="ru-RU" dirty="0"/>
              <a:t> Итак, Солнце находится над горизонтом, а Луна имеет вид “кривого пятна”, то есть освещено более половины её диска. Разность эклиптических долгот светил 120-150 градусов. Возможны два случая: Солнце клонится к закату, а Луна в возрасте 10-12 суток уже появилась над восточным горизонтом, или же наоборот, Солнце недавно взошло, а Луна в возрасте 17-19 суток склоняется к западному горизонту.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6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для самостоятельного разбора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Перед вами неоконченное стихотворение </a:t>
            </a:r>
            <a:r>
              <a:rPr lang="ru-RU" dirty="0" err="1"/>
              <a:t>А.С.Пушкина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i="1" dirty="0"/>
              <a:t>Надо мной в лазури ясной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Светит звездочка одна –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Справа запад темно-красный,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Слева близкая Луна.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Поясните: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к какой стороне горизонта поэт был повернут лицом,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какое было время суток,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в какой фазе была Луна,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почему Луна названа "близкой",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 </a:t>
            </a:r>
            <a:r>
              <a:rPr lang="ru-RU" dirty="0" err="1"/>
              <a:t>какая"звездочка</a:t>
            </a:r>
            <a:r>
              <a:rPr lang="ru-RU" dirty="0"/>
              <a:t>" могла светить поэту?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1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Решение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</a:t>
            </a:r>
            <a:r>
              <a:rPr lang="ru-RU" dirty="0"/>
              <a:t>) Поэт стоял лицом к югу;</a:t>
            </a:r>
          </a:p>
          <a:p>
            <a:r>
              <a:rPr lang="ru-RU" dirty="0"/>
              <a:t>б) были вечерние сумерки;</a:t>
            </a:r>
          </a:p>
          <a:p>
            <a:r>
              <a:rPr lang="ru-RU" dirty="0"/>
              <a:t>в) Луна была вблизи полнолуния;</a:t>
            </a:r>
          </a:p>
          <a:p>
            <a:r>
              <a:rPr lang="ru-RU" dirty="0"/>
              <a:t>г) невысоко над горизонтом Луна кажется больше, следователь­но, — ближе;</a:t>
            </a:r>
          </a:p>
          <a:p>
            <a:r>
              <a:rPr lang="ru-RU" dirty="0"/>
              <a:t>д) раз "одна", значит яркая звезда, появившаяся раньше дру­гих; раз "надо мной", значит не планета или Сириус, которые в средних широтах высоко не поднимаются; скорее всего, это была Вега, а наблюдение происходило летом или осенью.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7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Небесная механика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Конфигурации планет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Внутренние планеты: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верхнее соединение, нижнее соединение,</a:t>
            </a:r>
          </a:p>
          <a:p>
            <a:pPr marL="0" indent="0">
              <a:buNone/>
            </a:pPr>
            <a:r>
              <a:rPr lang="ru-RU" dirty="0"/>
              <a:t>восточная и западная элонгация.</a:t>
            </a:r>
          </a:p>
          <a:p>
            <a:r>
              <a:rPr lang="ru-RU" i="1" dirty="0"/>
              <a:t>Внешние </a:t>
            </a:r>
            <a:r>
              <a:rPr lang="ru-RU" i="1" dirty="0" smtClean="0"/>
              <a:t>планеты: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противостояние</a:t>
            </a:r>
            <a:r>
              <a:rPr lang="ru-RU" dirty="0"/>
              <a:t>, соединение,</a:t>
            </a:r>
          </a:p>
          <a:p>
            <a:pPr marL="0" indent="0">
              <a:buNone/>
            </a:pPr>
            <a:r>
              <a:rPr lang="ru-RU" dirty="0"/>
              <a:t>восточная и западная квадратура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r="4423"/>
          <a:stretch/>
        </p:blipFill>
        <p:spPr bwMode="auto">
          <a:xfrm>
            <a:off x="5004048" y="2125924"/>
            <a:ext cx="38862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Небесная сфера.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Движение светил по небесной сфере.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видимости для планет в зависимости от их конфигурации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9595" r="6985" b="9926"/>
          <a:stretch/>
        </p:blipFill>
        <p:spPr bwMode="auto">
          <a:xfrm>
            <a:off x="0" y="2925961"/>
            <a:ext cx="9130934" cy="39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u="sng" dirty="0"/>
              <a:t>Синодический и сидерический периоды </a:t>
            </a:r>
            <a:r>
              <a:rPr lang="ru-RU" sz="2700" u="sng" dirty="0" smtClean="0"/>
              <a:t>планет</a:t>
            </a:r>
            <a:br>
              <a:rPr lang="ru-RU" sz="2700" u="sng" dirty="0" smtClean="0"/>
            </a:br>
            <a:r>
              <a:rPr lang="ru-RU" b="1" dirty="0"/>
              <a:t>Уравнение синодического движения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Для внутренних планет: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i="1" dirty="0"/>
              <a:t>Для внешних планет: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285460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30402~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2865160" cy="1008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59" y="1628800"/>
            <a:ext cx="8229600" cy="4525963"/>
          </a:xfrm>
        </p:spPr>
        <p:txBody>
          <a:bodyPr/>
          <a:lstStyle/>
          <a:p>
            <a:r>
              <a:rPr lang="ru-RU" sz="2000" b="1" dirty="0"/>
              <a:t>1. Каков синодический период Марса, если его звездный период равен 1,88 земного года?</a:t>
            </a:r>
            <a:endParaRPr lang="ru-RU" sz="2000" dirty="0"/>
          </a:p>
          <a:p>
            <a:r>
              <a:rPr lang="ru-RU" sz="1600" dirty="0"/>
              <a:t>Марс является внешней планетой и для него справедлива формула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/>
              <a:t>2. Нижние соединения Меркурия повторяются через 116 суток. Определите сидерический период Меркурия.</a:t>
            </a:r>
          </a:p>
          <a:p>
            <a:r>
              <a:rPr lang="ru-RU" sz="1600" dirty="0"/>
              <a:t>Меркурий является внутренней планетой и для него справедлива формула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73713" r="34704" b="15809"/>
          <a:stretch/>
        </p:blipFill>
        <p:spPr bwMode="auto">
          <a:xfrm>
            <a:off x="1475656" y="2636912"/>
            <a:ext cx="533616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0" t="55699" r="42869" b="33088"/>
          <a:stretch/>
        </p:blipFill>
        <p:spPr bwMode="auto">
          <a:xfrm>
            <a:off x="1475656" y="4941168"/>
            <a:ext cx="519401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3. Определите звездный период Венеры, если ее нижние соединения повторяются через 584 суток.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[225 суток]</a:t>
            </a:r>
          </a:p>
          <a:p>
            <a:r>
              <a:rPr lang="ru-RU" b="1" dirty="0"/>
              <a:t>4. Через какой промежуток времени повторяются противостояния Юпитера, если его сидерический период равен 11,86 г?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[399 </a:t>
            </a:r>
            <a:r>
              <a:rPr lang="ru-RU" dirty="0" err="1"/>
              <a:t>сут</a:t>
            </a:r>
            <a:r>
              <a:rPr lang="ru-RU" dirty="0"/>
              <a:t>]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7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 Кеплера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Первый закон</a:t>
            </a:r>
          </a:p>
          <a:p>
            <a:pPr marL="0" indent="0">
              <a:buNone/>
            </a:pPr>
            <a:r>
              <a:rPr lang="ru-RU" i="1" dirty="0"/>
              <a:t>Эксцентриситет               </a:t>
            </a:r>
            <a:endParaRPr lang="ru-RU" dirty="0"/>
          </a:p>
          <a:p>
            <a:pPr marL="0" indent="0">
              <a:buNone/>
            </a:pPr>
            <a:r>
              <a:rPr lang="en-US" i="1" dirty="0" smtClean="0"/>
              <a:t>c</a:t>
            </a:r>
            <a:r>
              <a:rPr lang="ru-RU" i="1" dirty="0" smtClean="0"/>
              <a:t> </a:t>
            </a:r>
            <a:r>
              <a:rPr lang="ru-RU" i="1" dirty="0"/>
              <a:t>— расстояние от центра эллипса до его фокуса),</a:t>
            </a:r>
            <a:r>
              <a:rPr lang="en-US" i="1" dirty="0"/>
              <a:t>a</a:t>
            </a:r>
            <a:r>
              <a:rPr lang="ru-RU" i="1" dirty="0"/>
              <a:t> — большая полуось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Перигелий</a:t>
            </a:r>
            <a:r>
              <a:rPr lang="en-US" i="1" dirty="0"/>
              <a:t>    </a:t>
            </a:r>
            <a:r>
              <a:rPr lang="en-US" i="1" dirty="0" err="1"/>
              <a:t>a</a:t>
            </a:r>
            <a:r>
              <a:rPr lang="en-US" i="1" baseline="-25000" dirty="0" err="1"/>
              <a:t>p</a:t>
            </a:r>
            <a:r>
              <a:rPr lang="en-US" i="1" dirty="0"/>
              <a:t>=a(1-e)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Афелий         </a:t>
            </a:r>
            <a:r>
              <a:rPr lang="en-US" i="1" dirty="0" err="1"/>
              <a:t>a</a:t>
            </a:r>
            <a:r>
              <a:rPr lang="en-US" i="1" baseline="-25000" dirty="0" err="1"/>
              <a:t>a</a:t>
            </a:r>
            <a:r>
              <a:rPr lang="ru-RU" i="1" dirty="0"/>
              <a:t>=</a:t>
            </a:r>
            <a:r>
              <a:rPr lang="en-US" i="1" dirty="0"/>
              <a:t>a</a:t>
            </a:r>
            <a:r>
              <a:rPr lang="ru-RU" i="1" dirty="0"/>
              <a:t>(1+</a:t>
            </a:r>
            <a:r>
              <a:rPr lang="en-US" i="1" dirty="0"/>
              <a:t>e</a:t>
            </a:r>
            <a:r>
              <a:rPr lang="ru-RU" i="1" dirty="0"/>
              <a:t>)  </a:t>
            </a:r>
            <a:endParaRPr lang="ru-RU" dirty="0"/>
          </a:p>
          <a:p>
            <a:r>
              <a:rPr lang="ru-RU" dirty="0"/>
              <a:t>Второй закон </a:t>
            </a:r>
          </a:p>
          <a:p>
            <a:r>
              <a:rPr lang="ru-RU" i="1" dirty="0"/>
              <a:t>Скорости максимальная и минимальная  </a:t>
            </a:r>
            <a:endParaRPr lang="ru-RU" dirty="0"/>
          </a:p>
          <a:p>
            <a:r>
              <a:rPr lang="ru-RU" dirty="0"/>
              <a:t>Третий закон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Уточнение Ньютоном 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05890"/>
            <a:ext cx="1872208" cy="11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92" y="1730414"/>
            <a:ext cx="763183" cy="57238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84452"/>
            <a:ext cx="129614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84452"/>
            <a:ext cx="1257542" cy="60557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365104"/>
            <a:ext cx="98192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62" y="5445224"/>
            <a:ext cx="1706086" cy="11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15" y="5445224"/>
            <a:ext cx="2474960" cy="102502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Рукописные данные 3"/>
              <p14:cNvContentPartPr/>
              <p14:nvPr/>
            </p14:nvContentPartPr>
            <p14:xfrm>
              <a:off x="3571920" y="2705760"/>
              <a:ext cx="4563360" cy="244692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2560" y="2696400"/>
                <a:ext cx="4582080" cy="24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7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закон Кеплера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1. Из всех орбит больших планет Солнечной системы орбита Венеры наиболее близка к окружности; её эксцентриситет всего 0,007. Сравните </a:t>
            </a:r>
            <a:r>
              <a:rPr lang="ru-RU" sz="1800" dirty="0" err="1"/>
              <a:t>афелийное</a:t>
            </a:r>
            <a:r>
              <a:rPr lang="ru-RU" sz="1800" dirty="0"/>
              <a:t> расстояние Венеры с </a:t>
            </a:r>
            <a:r>
              <a:rPr lang="ru-RU" sz="1800" dirty="0" err="1"/>
              <a:t>перигелийным</a:t>
            </a:r>
            <a:r>
              <a:rPr lang="ru-RU" sz="1800" dirty="0"/>
              <a:t>, если большая полуось орбиты планеты равна 108 </a:t>
            </a:r>
            <a:r>
              <a:rPr lang="ru-RU" sz="1800" dirty="0" err="1"/>
              <a:t>млн.км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 smtClean="0"/>
              <a:t>Решение</a:t>
            </a:r>
          </a:p>
          <a:p>
            <a:pPr marL="0" indent="0">
              <a:buNone/>
            </a:pPr>
            <a:r>
              <a:rPr lang="ru-RU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168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Орбита Меркурия, наоборот, существенно эллиптична: </a:t>
            </a:r>
            <a:r>
              <a:rPr lang="ru-RU" dirty="0" err="1"/>
              <a:t>перигелийное</a:t>
            </a:r>
            <a:r>
              <a:rPr lang="ru-RU" dirty="0"/>
              <a:t> расстояние планеты 0,31 а.е., </a:t>
            </a:r>
            <a:r>
              <a:rPr lang="ru-RU" dirty="0" err="1"/>
              <a:t>афелийное</a:t>
            </a:r>
            <a:r>
              <a:rPr lang="ru-RU" dirty="0"/>
              <a:t> - 0,47 а.е. Вычислите большую полуось и эксцентриситет орбиты Меркурия.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Большая полуось орбиты планеты-гиганта Нептуна составляет 30,1 а.е., а эксцентриситет орбиты - 0,086. Большая полуось орбиты планеты-карлика Плутона - 39,5 а.е., эксцентриситет - 0,249. Может ли Плутон находиться ближе к Солнцу, чем Нептун?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384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закон Кеплера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 Известно, что орбиты шаровых скоплений имеют большой эксцентриситет и наклонение к плоскости Галактики. Объясните, почему в гало галактик наблюдается больше шаровых скоплений, чем вблизи ядер галактик.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	2. Земля проходит перигелий своей орбиты в начале января, а афелий – в начале июля. Объясните, как это сказывается на климате планеты.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	3. Скорость некоторого астероида в точке афелия его орбиты втрое меньше, чем в точке перигелия. Найдите эксцентриситет орбиты этого астероида.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закон Кеплера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ru-RU" sz="1100" dirty="0"/>
              <a:t>1. Уран совершает полный оборот вокруг Солнца за 84 земных года. Во сколько раз (в среднем) он дальше от Солнца, чем Земля?</a:t>
            </a:r>
          </a:p>
          <a:p>
            <a:endParaRPr lang="ru-RU" sz="1100" dirty="0"/>
          </a:p>
          <a:p>
            <a:r>
              <a:rPr lang="ru-RU" sz="1100" dirty="0" smtClean="0"/>
              <a:t>2</a:t>
            </a:r>
            <a:r>
              <a:rPr lang="ru-RU" sz="1100" dirty="0"/>
              <a:t>. Расстояние от астероида Веста до Солнца изменяется в пределах от 2,2 до 2,6 а.е. Найдите период обращения астероида.</a:t>
            </a:r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r>
              <a:rPr lang="ru-RU" sz="1100" dirty="0" smtClean="0"/>
              <a:t>3</a:t>
            </a:r>
            <a:r>
              <a:rPr lang="ru-RU" sz="1100" dirty="0"/>
              <a:t>. Расстояние от Солнца до астероида Юнона изменяется в пределах от 1,99  до 3,55 а.е., до астероида Паллада от 2,13 до 3,40 а.е. У какого из астероидов больше а) период обращения б) эксцентриситет орбиты?</a:t>
            </a:r>
          </a:p>
          <a:p>
            <a:endParaRPr lang="ru-RU" sz="1100" dirty="0"/>
          </a:p>
          <a:p>
            <a:r>
              <a:rPr lang="ru-RU" sz="1100" dirty="0" smtClean="0"/>
              <a:t>4</a:t>
            </a:r>
            <a:r>
              <a:rPr lang="ru-RU" sz="1100" dirty="0"/>
              <a:t>. Радиолокационными методами установлено, что кратчайшее расстояние между Землёй и Венерой равно 0,28 а.е. Каков период обращения Венеры вокруг Солнца? Орбиты обеих планет считать окружностями, лежащими в одной плоскости.</a:t>
            </a:r>
          </a:p>
          <a:p>
            <a:endParaRPr lang="ru-RU" sz="1100" dirty="0"/>
          </a:p>
          <a:p>
            <a:r>
              <a:rPr lang="ru-RU" sz="1100" dirty="0" smtClean="0"/>
              <a:t>5</a:t>
            </a:r>
            <a:r>
              <a:rPr lang="ru-RU" sz="1100" dirty="0"/>
              <a:t>. Астероид Икар проходит перигелий своей орбиты каждые 409 суток, приближаясь к Солнцу на расстояние 0,187 а.е. Как далеко может удаляться от Солнца Икар?</a:t>
            </a:r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r>
              <a:rPr lang="ru-RU" sz="1100" dirty="0" smtClean="0"/>
              <a:t>6</a:t>
            </a:r>
            <a:r>
              <a:rPr lang="ru-RU" sz="1100" dirty="0"/>
              <a:t>. Найдите период обращения (в годах) астероида, у которого перигелий находится на орбите Земли, а эксцентриситет орбиты е=0,5.</a:t>
            </a:r>
          </a:p>
          <a:p>
            <a:endParaRPr lang="ru-RU" sz="1100" dirty="0"/>
          </a:p>
          <a:p>
            <a:r>
              <a:rPr lang="ru-RU" sz="1100" dirty="0" smtClean="0"/>
              <a:t>7</a:t>
            </a:r>
            <a:r>
              <a:rPr lang="ru-RU" sz="1100" dirty="0"/>
              <a:t>. Комета Галлея обращается вокруг Солнца за 76 лет, планета Нептун - за 165 лет. Кто из них более удалён от Солнца в точке афелия своей орбиты?</a:t>
            </a:r>
          </a:p>
          <a:p>
            <a:endParaRPr lang="ru-RU" sz="1100" dirty="0"/>
          </a:p>
          <a:p>
            <a:r>
              <a:rPr lang="ru-RU" sz="1100" dirty="0" smtClean="0"/>
              <a:t>8</a:t>
            </a:r>
            <a:r>
              <a:rPr lang="ru-RU" sz="1100" dirty="0"/>
              <a:t>. В романе Жюля Верна "Гектор </a:t>
            </a:r>
            <a:r>
              <a:rPr lang="ru-RU" sz="1100" dirty="0" err="1"/>
              <a:t>Сервадак</a:t>
            </a:r>
            <a:r>
              <a:rPr lang="ru-RU" sz="1100" dirty="0"/>
              <a:t>" описана комета Галлия с расстоянием от Солнца в афелии 820 млн. км и периодом обращения 2 года. Могла ли быть такая комета в действительности?</a:t>
            </a:r>
          </a:p>
          <a:p>
            <a:endParaRPr lang="ru-RU" sz="1100" dirty="0"/>
          </a:p>
          <a:p>
            <a:r>
              <a:rPr lang="ru-RU" sz="1100" dirty="0" smtClean="0"/>
              <a:t>9</a:t>
            </a:r>
            <a:r>
              <a:rPr lang="ru-RU" sz="1100" dirty="0"/>
              <a:t>. Космический зонд начинает падать на Солнце с орбиты Земли без начальной скорости. Оцените время падения.</a:t>
            </a:r>
          </a:p>
          <a:p>
            <a:endParaRPr lang="ru-RU" sz="1100" dirty="0"/>
          </a:p>
          <a:p>
            <a:r>
              <a:rPr lang="ru-RU" sz="1100" dirty="0"/>
              <a:t>    </a:t>
            </a:r>
            <a:r>
              <a:rPr lang="ru-RU" sz="1100" dirty="0" smtClean="0"/>
              <a:t>10</a:t>
            </a:r>
            <a:r>
              <a:rPr lang="ru-RU" sz="1100" dirty="0"/>
              <a:t>. Определите период обращения искусственного спутника Земли, если наивысшая точка его орбиты - 5000 км над поверхностью Земли, а </a:t>
            </a:r>
            <a:r>
              <a:rPr lang="ru-RU" sz="1100" dirty="0" err="1"/>
              <a:t>наинизшая</a:t>
            </a:r>
            <a:r>
              <a:rPr lang="ru-RU" sz="1100" dirty="0"/>
              <a:t> - 300 км. Землю считать шаром с радиусом 6370 км. Известны период обращения и большая полуось орбиты Луны (27,3 суток, 384,4 тыс. км)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303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Схема – проекция небесной сферы на небесный меридиан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ZZ´-</a:t>
            </a:r>
            <a:r>
              <a:rPr lang="ru-RU" dirty="0" smtClean="0"/>
              <a:t>отвесная линия</a:t>
            </a:r>
            <a:endParaRPr lang="en-US" dirty="0" smtClean="0"/>
          </a:p>
          <a:p>
            <a:r>
              <a:rPr lang="en-US" b="1" dirty="0" smtClean="0"/>
              <a:t>SN´-</a:t>
            </a:r>
            <a:r>
              <a:rPr lang="ru-RU" dirty="0" smtClean="0"/>
              <a:t>горизонт, полуденная линия</a:t>
            </a:r>
            <a:endParaRPr lang="en-US" dirty="0" smtClean="0"/>
          </a:p>
          <a:p>
            <a:r>
              <a:rPr lang="en-US" b="1" dirty="0" smtClean="0"/>
              <a:t>PP</a:t>
            </a:r>
            <a:r>
              <a:rPr lang="en-US" dirty="0" smtClean="0"/>
              <a:t>´-</a:t>
            </a:r>
            <a:r>
              <a:rPr lang="ru-RU" dirty="0" smtClean="0"/>
              <a:t>ось мира</a:t>
            </a:r>
            <a:endParaRPr lang="en-US" dirty="0" smtClean="0"/>
          </a:p>
          <a:p>
            <a:r>
              <a:rPr lang="en-US" b="1" dirty="0" smtClean="0"/>
              <a:t>QQ´-</a:t>
            </a:r>
            <a:r>
              <a:rPr lang="ru-RU" dirty="0" err="1" smtClean="0"/>
              <a:t>неб.экватор</a:t>
            </a:r>
            <a:endParaRPr lang="en-US" dirty="0" smtClean="0"/>
          </a:p>
          <a:p>
            <a:r>
              <a:rPr lang="en-US" b="1" dirty="0" smtClean="0"/>
              <a:t>δ</a:t>
            </a:r>
            <a:r>
              <a:rPr lang="en-US" dirty="0" smtClean="0"/>
              <a:t>-</a:t>
            </a:r>
            <a:r>
              <a:rPr lang="ru-RU" dirty="0" smtClean="0"/>
              <a:t>склонение светила</a:t>
            </a:r>
            <a:endParaRPr lang="en-US" dirty="0" smtClean="0"/>
          </a:p>
          <a:p>
            <a:r>
              <a:rPr lang="en-US" b="1" dirty="0" smtClean="0"/>
              <a:t>ϕ</a:t>
            </a:r>
            <a:r>
              <a:rPr lang="en-US" dirty="0" smtClean="0"/>
              <a:t>-</a:t>
            </a:r>
            <a:r>
              <a:rPr lang="ru-RU" dirty="0" smtClean="0"/>
              <a:t>наклон оси мира, </a:t>
            </a:r>
            <a:r>
              <a:rPr lang="ru-RU" dirty="0" err="1" smtClean="0"/>
              <a:t>геог.широта</a:t>
            </a:r>
            <a:endParaRPr lang="en-US" dirty="0" smtClean="0"/>
          </a:p>
          <a:p>
            <a:r>
              <a:rPr lang="en-US" b="1" dirty="0" smtClean="0"/>
              <a:t>90-ϕ</a:t>
            </a:r>
            <a:r>
              <a:rPr lang="en-US" dirty="0" smtClean="0"/>
              <a:t>-</a:t>
            </a:r>
            <a:r>
              <a:rPr lang="ru-RU" dirty="0" smtClean="0"/>
              <a:t>наклон неб. экватора</a:t>
            </a:r>
            <a:endParaRPr lang="en-US" dirty="0" smtClean="0"/>
          </a:p>
          <a:p>
            <a:r>
              <a:rPr lang="en-US" sz="3600" b="1" dirty="0" smtClean="0"/>
              <a:t>z</a:t>
            </a:r>
            <a:r>
              <a:rPr lang="ru-RU" sz="1400" b="1" dirty="0" smtClean="0"/>
              <a:t>в-  </a:t>
            </a:r>
            <a:r>
              <a:rPr lang="ru-RU" sz="3300" dirty="0"/>
              <a:t>зенитное </a:t>
            </a:r>
            <a:r>
              <a:rPr lang="ru-RU" sz="3300" dirty="0" smtClean="0"/>
              <a:t>расстояние </a:t>
            </a:r>
            <a:r>
              <a:rPr lang="ru-RU" sz="3300" dirty="0"/>
              <a:t>светила в верхней кульминации</a:t>
            </a:r>
          </a:p>
          <a:p>
            <a:r>
              <a:rPr lang="en-US" sz="3600" b="1" dirty="0" smtClean="0"/>
              <a:t>h</a:t>
            </a:r>
            <a:r>
              <a:rPr lang="ru-RU" sz="1400" b="1" dirty="0" smtClean="0"/>
              <a:t>в- </a:t>
            </a:r>
            <a:r>
              <a:rPr lang="ru-RU" sz="3300" dirty="0" smtClean="0"/>
              <a:t>высота </a:t>
            </a:r>
            <a:r>
              <a:rPr lang="ru-RU" sz="3300" dirty="0"/>
              <a:t>светила в верхней кульминации</a:t>
            </a:r>
          </a:p>
          <a:p>
            <a:r>
              <a:rPr lang="en-US" sz="2600" dirty="0" smtClean="0"/>
              <a:t>Z</a:t>
            </a:r>
            <a:r>
              <a:rPr lang="ru-RU" sz="1400" dirty="0" smtClean="0"/>
              <a:t>н- </a:t>
            </a:r>
            <a:r>
              <a:rPr lang="ru-RU" dirty="0"/>
              <a:t>зенитное </a:t>
            </a:r>
            <a:r>
              <a:rPr lang="ru-RU" dirty="0" smtClean="0"/>
              <a:t>расстояние </a:t>
            </a:r>
            <a:r>
              <a:rPr lang="ru-RU" dirty="0"/>
              <a:t>светила в нижней кульминации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en-US" sz="3600" dirty="0" smtClean="0"/>
              <a:t>h</a:t>
            </a:r>
            <a:r>
              <a:rPr lang="ru-RU" sz="1400" dirty="0" smtClean="0"/>
              <a:t>н- </a:t>
            </a:r>
            <a:r>
              <a:rPr lang="ru-RU" sz="3300" dirty="0"/>
              <a:t>высота светила в </a:t>
            </a:r>
            <a:r>
              <a:rPr lang="ru-RU" sz="3300" dirty="0" smtClean="0"/>
              <a:t>нижней </a:t>
            </a:r>
            <a:r>
              <a:rPr lang="ru-RU" sz="3300" dirty="0"/>
              <a:t>кульминации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6" name="Picture 2" descr="HWScan0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700808"/>
            <a:ext cx="431428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на уточнение Ньютоном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Как изменилась бы продолжительность земного года, если бы масса Земли сравнялась с массой Солнца, а расстояние между ними осталось бы прежним?</a:t>
            </a:r>
          </a:p>
          <a:p>
            <a:endParaRPr lang="ru-RU" dirty="0"/>
          </a:p>
          <a:p>
            <a:r>
              <a:rPr lang="ru-RU" b="1" i="1" dirty="0" err="1"/>
              <a:t>Решение</a:t>
            </a:r>
            <a:r>
              <a:rPr lang="ru-RU" dirty="0" err="1"/>
              <a:t>.Для</a:t>
            </a:r>
            <a:r>
              <a:rPr lang="ru-RU" dirty="0"/>
              <a:t> решения этой задачи воспользуемся уточнённым 3-м законом Кеплера.</a:t>
            </a:r>
          </a:p>
          <a:p>
            <a:endParaRPr lang="ru-RU" dirty="0"/>
          </a:p>
          <a:p>
            <a:r>
              <a:rPr lang="ru-RU" dirty="0"/>
              <a:t>где </a:t>
            </a:r>
            <a:r>
              <a:rPr lang="en-US" dirty="0"/>
              <a:t>m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dirty="0"/>
              <a:t>m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dirty="0"/>
              <a:t>m</a:t>
            </a:r>
            <a:r>
              <a:rPr lang="ru-RU" baseline="-25000" dirty="0"/>
              <a:t>3</a:t>
            </a:r>
            <a:r>
              <a:rPr lang="en-US" dirty="0"/>
              <a:t> </a:t>
            </a:r>
            <a:r>
              <a:rPr lang="ru-RU" dirty="0"/>
              <a:t>– массы тел;</a:t>
            </a:r>
          </a:p>
          <a:p>
            <a:r>
              <a:rPr lang="ru-RU" dirty="0"/>
              <a:t>Т</a:t>
            </a:r>
            <a:r>
              <a:rPr lang="ru-RU" baseline="-25000" dirty="0"/>
              <a:t>1</a:t>
            </a:r>
            <a:r>
              <a:rPr lang="ru-RU" dirty="0"/>
              <a:t> – период обращения тела 2 вокруг тела 1;</a:t>
            </a:r>
          </a:p>
          <a:p>
            <a:r>
              <a:rPr lang="ru-RU" dirty="0"/>
              <a:t>Т</a:t>
            </a:r>
            <a:r>
              <a:rPr lang="ru-RU" baseline="-25000" dirty="0"/>
              <a:t>2</a:t>
            </a:r>
            <a:r>
              <a:rPr lang="ru-RU" dirty="0"/>
              <a:t> – период обращения тела 3 вокруг тела 1;</a:t>
            </a:r>
          </a:p>
          <a:p>
            <a:r>
              <a:rPr lang="ru-RU" dirty="0"/>
              <a:t>а</a:t>
            </a:r>
            <a:r>
              <a:rPr lang="ru-RU" baseline="-25000" dirty="0"/>
              <a:t>1</a:t>
            </a:r>
            <a:r>
              <a:rPr lang="ru-RU" dirty="0"/>
              <a:t> – большая полуось орбиты тела 2;</a:t>
            </a:r>
          </a:p>
          <a:p>
            <a:r>
              <a:rPr lang="ru-RU" dirty="0"/>
              <a:t>а</a:t>
            </a:r>
            <a:r>
              <a:rPr lang="ru-RU" baseline="-25000" dirty="0"/>
              <a:t>2</a:t>
            </a:r>
            <a:r>
              <a:rPr lang="ru-RU" dirty="0"/>
              <a:t> – большая полуось орбиты тела 3.</a:t>
            </a:r>
          </a:p>
          <a:p>
            <a:r>
              <a:rPr lang="ru-RU" dirty="0"/>
              <a:t>Далее пологая </a:t>
            </a:r>
            <a:r>
              <a:rPr lang="en-US" dirty="0"/>
              <a:t>m</a:t>
            </a:r>
            <a:r>
              <a:rPr lang="ru-RU" baseline="-25000" dirty="0"/>
              <a:t>1</a:t>
            </a:r>
            <a:r>
              <a:rPr lang="ru-RU" dirty="0"/>
              <a:t>=</a:t>
            </a:r>
            <a:r>
              <a:rPr lang="en-US" dirty="0"/>
              <a:t>m</a:t>
            </a:r>
            <a:r>
              <a:rPr lang="ru-RU" baseline="-25000" dirty="0"/>
              <a:t>3</a:t>
            </a:r>
            <a:r>
              <a:rPr lang="ru-RU" dirty="0"/>
              <a:t>=</a:t>
            </a:r>
            <a:r>
              <a:rPr lang="en-US" dirty="0"/>
              <a:t>M</a:t>
            </a:r>
            <a:r>
              <a:rPr lang="ru-RU" dirty="0"/>
              <a:t>, где </a:t>
            </a:r>
            <a:r>
              <a:rPr lang="en-US" dirty="0"/>
              <a:t>M </a:t>
            </a:r>
            <a:r>
              <a:rPr lang="ru-RU" dirty="0"/>
              <a:t>– масса Солнца, и </a:t>
            </a:r>
            <a:r>
              <a:rPr lang="en-US" dirty="0"/>
              <a:t>m</a:t>
            </a:r>
            <a:r>
              <a:rPr lang="ru-RU" baseline="-25000" dirty="0"/>
              <a:t>2</a:t>
            </a:r>
            <a:r>
              <a:rPr lang="ru-RU" dirty="0"/>
              <a:t>=</a:t>
            </a:r>
            <a:r>
              <a:rPr lang="en-US" dirty="0"/>
              <a:t>m</a:t>
            </a:r>
            <a:r>
              <a:rPr lang="ru-RU" baseline="-25000" dirty="0"/>
              <a:t>земли</a:t>
            </a:r>
            <a:r>
              <a:rPr lang="ru-RU" dirty="0"/>
              <a:t>&lt;&lt;</a:t>
            </a:r>
            <a:r>
              <a:rPr lang="en-US" dirty="0"/>
              <a:t>M</a:t>
            </a:r>
            <a:r>
              <a:rPr lang="ru-RU" dirty="0"/>
              <a:t>, </a:t>
            </a:r>
            <a:r>
              <a:rPr lang="ru-RU" dirty="0" smtClean="0"/>
              <a:t>имеем 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/>
              <a:t>T</a:t>
            </a:r>
            <a:r>
              <a:rPr lang="ru-RU" baseline="-25000" dirty="0"/>
              <a:t>1</a:t>
            </a:r>
            <a:r>
              <a:rPr lang="en-US" dirty="0"/>
              <a:t> </a:t>
            </a:r>
            <a:r>
              <a:rPr lang="ru-RU" dirty="0"/>
              <a:t>– период обращения Земли вокруг Солнца.</a:t>
            </a:r>
          </a:p>
          <a:p>
            <a:r>
              <a:rPr lang="en-US" dirty="0"/>
              <a:t>T</a:t>
            </a:r>
            <a:r>
              <a:rPr lang="ru-RU" baseline="-25000" dirty="0"/>
              <a:t>2</a:t>
            </a:r>
            <a:r>
              <a:rPr lang="en-US" dirty="0"/>
              <a:t> </a:t>
            </a:r>
            <a:r>
              <a:rPr lang="ru-RU" dirty="0"/>
              <a:t>– период обращения планеты с массой равной массе Солнца вокруг Солнца.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75" y="2492896"/>
            <a:ext cx="204391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76" y="4113460"/>
            <a:ext cx="2024706" cy="7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94" y="5445224"/>
            <a:ext cx="103851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r>
              <a:rPr lang="ru-RU" b="1" i="1" dirty="0">
                <a:latin typeface="Arial" pitchFamily="34" charset="0"/>
              </a:rPr>
              <a:t/>
            </a:r>
            <a:br>
              <a:rPr lang="ru-RU" b="1" i="1" dirty="0">
                <a:latin typeface="Arial" pitchFamily="34" charset="0"/>
              </a:rPr>
            </a:br>
            <a:endParaRPr lang="ru-RU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b="1" i="1" dirty="0">
              <a:solidFill>
                <a:srgbClr val="3366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504825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 dirty="0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7852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6600CC"/>
                </a:solidFill>
              </a:rPr>
              <a:t>Наблюдаемая с Земли яркость звезд измеряется в условных единицах-</a:t>
            </a:r>
            <a:r>
              <a:rPr lang="ru-RU" sz="2000" b="1" i="1" dirty="0">
                <a:solidFill>
                  <a:srgbClr val="6600CC"/>
                </a:solidFill>
              </a:rPr>
              <a:t> </a:t>
            </a:r>
            <a:r>
              <a:rPr lang="ru-RU" i="1" u="sng" dirty="0">
                <a:solidFill>
                  <a:srgbClr val="6600CC"/>
                </a:solidFill>
              </a:rPr>
              <a:t>звёздных величинах</a:t>
            </a:r>
            <a:r>
              <a:rPr lang="ru-RU" b="1" i="1" dirty="0">
                <a:solidFill>
                  <a:srgbClr val="6600CC"/>
                </a:solidFill>
              </a:rPr>
              <a:t>,</a:t>
            </a:r>
            <a:r>
              <a:rPr lang="ru-RU" sz="2000" b="1" i="1" dirty="0">
                <a:solidFill>
                  <a:srgbClr val="6600CC"/>
                </a:solidFill>
              </a:rPr>
              <a:t> </a:t>
            </a:r>
            <a:r>
              <a:rPr lang="ru-RU" sz="2000" b="1" dirty="0">
                <a:solidFill>
                  <a:srgbClr val="6600CC"/>
                </a:solidFill>
              </a:rPr>
              <a:t>введенных греческим астрономом Гиппархом во II веке до н.э. В созданной им шкале звездных величин блеск самых ярких звезд соответствует первой величине, а самых слабых, которые можно  увидеть невооруженным глазом, - шестой величине. Английский астроном </a:t>
            </a:r>
            <a:r>
              <a:rPr lang="ru-RU" sz="2000" b="1" dirty="0" err="1">
                <a:solidFill>
                  <a:srgbClr val="6600CC"/>
                </a:solidFill>
              </a:rPr>
              <a:t>Норман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Погсон</a:t>
            </a:r>
            <a:r>
              <a:rPr lang="ru-RU" sz="2000" b="1" dirty="0">
                <a:solidFill>
                  <a:srgbClr val="6600CC"/>
                </a:solidFill>
              </a:rPr>
              <a:t> обратил внимание, что согласно закону Вебера-</a:t>
            </a:r>
            <a:r>
              <a:rPr lang="ru-RU" sz="2000" b="1" dirty="0" err="1">
                <a:solidFill>
                  <a:srgbClr val="6600CC"/>
                </a:solidFill>
              </a:rPr>
              <a:t>Фехнера</a:t>
            </a:r>
            <a:r>
              <a:rPr lang="ru-RU" sz="2000" b="1" dirty="0">
                <a:solidFill>
                  <a:srgbClr val="6600CC"/>
                </a:solidFill>
              </a:rPr>
              <a:t> связь такой шкалы с реальными физическими величинами логарифмическая. Он предложил считать, что  звезды 1-й величины ярче звезд 6-й величины  в 100 раз и получил формулу: </a:t>
            </a:r>
          </a:p>
          <a:p>
            <a:pPr algn="just"/>
            <a:endParaRPr lang="ru-RU" sz="2000" b="1" dirty="0">
              <a:solidFill>
                <a:srgbClr val="6600CC"/>
              </a:solidFill>
            </a:endParaRPr>
          </a:p>
          <a:p>
            <a:pPr algn="just"/>
            <a:endParaRPr lang="ru-RU" sz="2000" b="1" dirty="0">
              <a:solidFill>
                <a:srgbClr val="6600CC"/>
              </a:solidFill>
            </a:endParaRPr>
          </a:p>
          <a:p>
            <a:pPr algn="just"/>
            <a:endParaRPr lang="ru-RU" sz="2000" dirty="0">
              <a:solidFill>
                <a:srgbClr val="6600CC"/>
              </a:solidFill>
            </a:endParaRPr>
          </a:p>
          <a:p>
            <a:pPr algn="just"/>
            <a:r>
              <a:rPr lang="ru-RU" sz="2000" dirty="0">
                <a:solidFill>
                  <a:srgbClr val="6600CC"/>
                </a:solidFill>
              </a:rPr>
              <a:t> </a:t>
            </a:r>
          </a:p>
          <a:p>
            <a:pPr algn="just"/>
            <a:r>
              <a:rPr lang="ru-RU" sz="2000" b="1" dirty="0">
                <a:solidFill>
                  <a:srgbClr val="6600CC"/>
                </a:solidFill>
              </a:rPr>
              <a:t>где </a:t>
            </a:r>
            <a:r>
              <a:rPr lang="ru-RU" sz="2000" b="1" i="1" dirty="0">
                <a:solidFill>
                  <a:srgbClr val="6600CC"/>
                </a:solidFill>
              </a:rPr>
              <a:t>m</a:t>
            </a:r>
            <a:r>
              <a:rPr lang="ru-RU" sz="2000" b="1" dirty="0">
                <a:solidFill>
                  <a:srgbClr val="6600CC"/>
                </a:solidFill>
              </a:rPr>
              <a:t> — звёздная величина объекта, </a:t>
            </a:r>
            <a:r>
              <a:rPr lang="ru-RU" sz="2000" b="1" i="1" dirty="0">
                <a:solidFill>
                  <a:srgbClr val="6600CC"/>
                </a:solidFill>
              </a:rPr>
              <a:t>L</a:t>
            </a:r>
            <a:r>
              <a:rPr lang="ru-RU" sz="2000" b="1" dirty="0">
                <a:solidFill>
                  <a:srgbClr val="6600CC"/>
                </a:solidFill>
              </a:rPr>
              <a:t> — освещенность от объекта.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6600CC"/>
                </a:solidFill>
              </a:rPr>
              <a:t>Тогда изменение блеска на одну величину приводит к изменению яркости в 2,5 раза (корень 5-й степени из 100 равен 2.512). </a:t>
            </a:r>
          </a:p>
        </p:txBody>
      </p:sp>
      <p:pic>
        <p:nvPicPr>
          <p:cNvPr id="153608" name="Picture 8" descr="m_1 - m_2 = -2{,}5\, \mathrm{lg} \left( \frac{L_1}{L_2} \righ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89363"/>
            <a:ext cx="316865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23850" y="1196975"/>
            <a:ext cx="838835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6600CC"/>
                </a:solidFill>
              </a:rPr>
              <a:t>С 1856 г. это соотношение принято как стандарт, отражающий закон Вебера-Фехнера в восприятии освещенности.  Звезды 1-й величины ярче звезд 2-й величины в 2,512 раза, звезды 2-й величины в 2,512 раза ярче звезд 3-й величины и т. д.  Более яркие звезды имеют меньшую звездную величину.</a:t>
            </a:r>
          </a:p>
          <a:p>
            <a:endParaRPr lang="ru-RU" i="1">
              <a:solidFill>
                <a:srgbClr val="6600CC"/>
              </a:solidFill>
            </a:endParaRPr>
          </a:p>
          <a:p>
            <a:r>
              <a:rPr lang="ru-RU" i="1">
                <a:solidFill>
                  <a:srgbClr val="6600CC"/>
                </a:solidFill>
              </a:rPr>
              <a:t>Видимая звездная величина</a:t>
            </a:r>
            <a:r>
              <a:rPr lang="en-US" i="1">
                <a:solidFill>
                  <a:srgbClr val="6600CC"/>
                </a:solidFill>
              </a:rPr>
              <a:t> </a:t>
            </a:r>
            <a:r>
              <a:rPr lang="ru-RU" i="1">
                <a:solidFill>
                  <a:srgbClr val="6600CC"/>
                </a:solidFill>
              </a:rPr>
              <a:t> обозначается буквой </a:t>
            </a:r>
            <a:r>
              <a:rPr lang="ru-RU"/>
              <a:t> </a:t>
            </a:r>
            <a:r>
              <a:rPr lang="en-US" b="1">
                <a:solidFill>
                  <a:srgbClr val="6600CC"/>
                </a:solidFill>
              </a:rPr>
              <a:t>m</a:t>
            </a:r>
          </a:p>
          <a:p>
            <a:pPr algn="just"/>
            <a:r>
              <a:rPr lang="ru-RU" i="1">
                <a:solidFill>
                  <a:srgbClr val="6600CC"/>
                </a:solidFill>
              </a:rPr>
              <a:t>После точных измерений блеска звезд пришлось ввести дробные и отрицательные звездные величины.</a:t>
            </a:r>
          </a:p>
          <a:p>
            <a:pPr algn="just"/>
            <a:r>
              <a:rPr lang="ru-RU" i="1">
                <a:solidFill>
                  <a:srgbClr val="6600CC"/>
                </a:solidFill>
              </a:rPr>
              <a:t>Звезды, яркость которых более чем в 2,5 раза больше звезд 1-й величины, имеют звездную величину со знаком минус.</a:t>
            </a:r>
            <a:r>
              <a:rPr lang="ru-RU" i="1"/>
              <a:t> </a:t>
            </a:r>
            <a:endParaRPr lang="ru-RU" i="1">
              <a:solidFill>
                <a:srgbClr val="6600CC"/>
              </a:solidFill>
            </a:endParaRPr>
          </a:p>
          <a:p>
            <a:pPr algn="just"/>
            <a:endParaRPr lang="ru-RU" i="1">
              <a:solidFill>
                <a:srgbClr val="6600CC"/>
              </a:solidFill>
            </a:endParaRPr>
          </a:p>
          <a:p>
            <a:pPr algn="just"/>
            <a:r>
              <a:rPr lang="ru-RU" i="1">
                <a:solidFill>
                  <a:srgbClr val="6600CC"/>
                </a:solidFill>
              </a:rPr>
              <a:t>Пример: Альдебаран </a:t>
            </a:r>
            <a:r>
              <a:rPr lang="en-US" i="1">
                <a:solidFill>
                  <a:srgbClr val="6600CC"/>
                </a:solidFill>
              </a:rPr>
              <a:t>0</a:t>
            </a:r>
            <a:r>
              <a:rPr lang="ru-RU" i="1">
                <a:solidFill>
                  <a:srgbClr val="6600CC"/>
                </a:solidFill>
              </a:rPr>
              <a:t>.</a:t>
            </a:r>
            <a:r>
              <a:rPr lang="en-US" i="1">
                <a:solidFill>
                  <a:srgbClr val="6600CC"/>
                </a:solidFill>
              </a:rPr>
              <a:t>85</a:t>
            </a:r>
            <a:r>
              <a:rPr lang="en-US" b="1" i="1" baseline="30000">
                <a:solidFill>
                  <a:srgbClr val="6600CC"/>
                </a:solidFill>
              </a:rPr>
              <a:t>m</a:t>
            </a:r>
            <a:r>
              <a:rPr lang="ru-RU" i="1">
                <a:solidFill>
                  <a:srgbClr val="6600CC"/>
                </a:solidFill>
              </a:rPr>
              <a:t>, Алголь 2.12</a:t>
            </a:r>
            <a:r>
              <a:rPr lang="en-US" b="1" baseline="30000">
                <a:solidFill>
                  <a:srgbClr val="6600CC"/>
                </a:solidFill>
              </a:rPr>
              <a:t>m</a:t>
            </a:r>
            <a:r>
              <a:rPr lang="ru-RU" i="1">
                <a:solidFill>
                  <a:srgbClr val="6600CC"/>
                </a:solidFill>
              </a:rPr>
              <a:t>, Сириус  -1.4</a:t>
            </a:r>
            <a:r>
              <a:rPr lang="en-US" i="1">
                <a:solidFill>
                  <a:srgbClr val="6600CC"/>
                </a:solidFill>
              </a:rPr>
              <a:t>6</a:t>
            </a:r>
            <a:r>
              <a:rPr lang="en-US" b="1" baseline="30000">
                <a:solidFill>
                  <a:srgbClr val="6600CC"/>
                </a:solidFill>
              </a:rPr>
              <a:t>m</a:t>
            </a:r>
            <a:r>
              <a:rPr lang="ru-RU" i="1">
                <a:solidFill>
                  <a:srgbClr val="6600CC"/>
                </a:solidFill>
              </a:rPr>
              <a:t>. Солнце при сравнении со звездами имеет звездную величину  -26.8</a:t>
            </a:r>
            <a:r>
              <a:rPr lang="en-US" b="1" baseline="30000">
                <a:solidFill>
                  <a:srgbClr val="6600CC"/>
                </a:solidFill>
              </a:rPr>
              <a:t>m</a:t>
            </a:r>
            <a:r>
              <a:rPr lang="ru-RU" i="1">
                <a:solidFill>
                  <a:srgbClr val="6600CC"/>
                </a:solidFill>
              </a:rPr>
              <a:t>.</a:t>
            </a:r>
            <a:r>
              <a:rPr lang="ru-RU">
                <a:solidFill>
                  <a:srgbClr val="6600CC"/>
                </a:solidFill>
              </a:rPr>
              <a:t> </a:t>
            </a:r>
            <a:endParaRPr lang="en-US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23850" y="1341438"/>
            <a:ext cx="7832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Формулу Погсона можно записать иначе:</a:t>
            </a:r>
          </a:p>
          <a:p>
            <a:pPr algn="l"/>
            <a:r>
              <a:rPr lang="ru-RU"/>
              <a:t> </a:t>
            </a:r>
            <a:endParaRPr lang="ru-RU" i="1">
              <a:solidFill>
                <a:srgbClr val="6600CC"/>
              </a:solidFill>
            </a:endParaRPr>
          </a:p>
        </p:txBody>
      </p:sp>
      <p:pic>
        <p:nvPicPr>
          <p:cNvPr id="130057" name="Picture 9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48244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0" y="3844925"/>
            <a:ext cx="88931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rgbClr val="6600CC"/>
                </a:solidFill>
              </a:rPr>
              <a:t>Если заданы отношения блеска компонентов небесного объекта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E</a:t>
            </a:r>
            <a:r>
              <a:rPr lang="ru-RU" sz="2000" b="1" baseline="-25000">
                <a:solidFill>
                  <a:srgbClr val="6600CC"/>
                </a:solidFill>
              </a:rPr>
              <a:t>1</a:t>
            </a:r>
            <a:r>
              <a:rPr lang="ru-RU" sz="2000" b="1">
                <a:solidFill>
                  <a:srgbClr val="6600CC"/>
                </a:solidFill>
              </a:rPr>
              <a:t>/E</a:t>
            </a:r>
            <a:r>
              <a:rPr lang="ru-RU" sz="2000" b="1" baseline="-25000">
                <a:solidFill>
                  <a:srgbClr val="6600CC"/>
                </a:solidFill>
              </a:rPr>
              <a:t>2</a:t>
            </a:r>
            <a:r>
              <a:rPr lang="ru-RU" sz="2000" b="1">
                <a:solidFill>
                  <a:srgbClr val="6600CC"/>
                </a:solidFill>
              </a:rPr>
              <a:t> = k,  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E</a:t>
            </a:r>
            <a:r>
              <a:rPr lang="ru-RU" sz="2000" b="1" baseline="-25000">
                <a:solidFill>
                  <a:srgbClr val="6600CC"/>
                </a:solidFill>
              </a:rPr>
              <a:t>3</a:t>
            </a:r>
            <a:r>
              <a:rPr lang="ru-RU" sz="2000" b="1">
                <a:solidFill>
                  <a:srgbClr val="6600CC"/>
                </a:solidFill>
              </a:rPr>
              <a:t>/E</a:t>
            </a:r>
            <a:r>
              <a:rPr lang="ru-RU" sz="2000" b="1" baseline="-25000">
                <a:solidFill>
                  <a:srgbClr val="6600CC"/>
                </a:solidFill>
              </a:rPr>
              <a:t>1</a:t>
            </a:r>
            <a:r>
              <a:rPr lang="ru-RU" sz="2000" b="1">
                <a:solidFill>
                  <a:srgbClr val="6600CC"/>
                </a:solidFill>
              </a:rPr>
              <a:t> = n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и т. д., то блеск всех компонентов выражают через блеск одного из них, например, E</a:t>
            </a:r>
            <a:r>
              <a:rPr lang="ru-RU" sz="2000" b="1" baseline="-25000">
                <a:solidFill>
                  <a:srgbClr val="6600CC"/>
                </a:solidFill>
              </a:rPr>
              <a:t>2 </a:t>
            </a:r>
            <a:r>
              <a:rPr lang="ru-RU" sz="2000" b="1">
                <a:solidFill>
                  <a:srgbClr val="6600CC"/>
                </a:solidFill>
              </a:rPr>
              <a:t>= E</a:t>
            </a:r>
            <a:r>
              <a:rPr lang="ru-RU" sz="2000" b="1" baseline="-25000">
                <a:solidFill>
                  <a:srgbClr val="6600CC"/>
                </a:solidFill>
              </a:rPr>
              <a:t>1</a:t>
            </a:r>
            <a:r>
              <a:rPr lang="ru-RU" sz="2000" b="1">
                <a:solidFill>
                  <a:srgbClr val="6600CC"/>
                </a:solidFill>
              </a:rPr>
              <a:t>/k, Ε</a:t>
            </a:r>
            <a:r>
              <a:rPr lang="ru-RU" sz="2000" b="1" baseline="-25000">
                <a:solidFill>
                  <a:srgbClr val="6600CC"/>
                </a:solidFill>
              </a:rPr>
              <a:t>3</a:t>
            </a:r>
            <a:r>
              <a:rPr lang="ru-RU" sz="2000" b="1">
                <a:solidFill>
                  <a:srgbClr val="6600CC"/>
                </a:solidFill>
              </a:rPr>
              <a:t> = n Ε</a:t>
            </a:r>
            <a:r>
              <a:rPr lang="ru-RU" sz="2000" b="1" baseline="-25000">
                <a:solidFill>
                  <a:srgbClr val="6600CC"/>
                </a:solidFill>
              </a:rPr>
              <a:t>1 </a:t>
            </a:r>
            <a:r>
              <a:rPr lang="ru-RU" sz="2000" b="1">
                <a:solidFill>
                  <a:srgbClr val="6600CC"/>
                </a:solidFill>
              </a:rPr>
              <a:t>и т. д., и затем по формуле (1) находят Е.</a:t>
            </a:r>
          </a:p>
          <a:p>
            <a:pPr algn="l"/>
            <a:endParaRPr lang="ru-RU" sz="2000" b="1">
              <a:solidFill>
                <a:srgbClr val="6600CC"/>
              </a:solidFill>
            </a:endParaRP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Блеск Ε-кратной звезды равен сумме блеска Ε</a:t>
            </a:r>
            <a:r>
              <a:rPr lang="ru-RU" sz="2000" b="1" baseline="-25000">
                <a:solidFill>
                  <a:srgbClr val="6600CC"/>
                </a:solidFill>
              </a:rPr>
              <a:t>i</a:t>
            </a:r>
            <a:r>
              <a:rPr lang="ru-RU" sz="2000" b="1">
                <a:solidFill>
                  <a:srgbClr val="6600CC"/>
                </a:solidFill>
              </a:rPr>
              <a:t> всех ее компонентов 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E = E</a:t>
            </a:r>
            <a:r>
              <a:rPr lang="ru-RU" sz="2000" b="1" baseline="-25000">
                <a:solidFill>
                  <a:srgbClr val="6600CC"/>
                </a:solidFill>
              </a:rPr>
              <a:t>1</a:t>
            </a:r>
            <a:r>
              <a:rPr lang="ru-RU" sz="2000" b="1">
                <a:solidFill>
                  <a:srgbClr val="6600CC"/>
                </a:solidFill>
              </a:rPr>
              <a:t> + E</a:t>
            </a:r>
            <a:r>
              <a:rPr lang="ru-RU" sz="2000" b="1" baseline="-25000">
                <a:solidFill>
                  <a:srgbClr val="6600CC"/>
                </a:solidFill>
              </a:rPr>
              <a:t>2 </a:t>
            </a:r>
            <a:r>
              <a:rPr lang="ru-RU" sz="2000" b="1">
                <a:solidFill>
                  <a:srgbClr val="6600CC"/>
                </a:solidFill>
              </a:rPr>
              <a:t>+ E</a:t>
            </a:r>
            <a:r>
              <a:rPr lang="ru-RU" sz="2000" b="1" baseline="-25000">
                <a:solidFill>
                  <a:srgbClr val="6600CC"/>
                </a:solidFill>
              </a:rPr>
              <a:t>3</a:t>
            </a:r>
            <a:r>
              <a:rPr lang="ru-RU" sz="2000" b="1">
                <a:solidFill>
                  <a:srgbClr val="6600CC"/>
                </a:solidFill>
              </a:rPr>
              <a:t> + ... = ΣE</a:t>
            </a:r>
            <a:r>
              <a:rPr lang="ru-RU" sz="2000" b="1" baseline="-25000">
                <a:solidFill>
                  <a:srgbClr val="6600CC"/>
                </a:solidFill>
              </a:rPr>
              <a:t>ί</a:t>
            </a:r>
            <a:r>
              <a:rPr lang="ru-RU" sz="2000" b="1">
                <a:solidFill>
                  <a:srgbClr val="6600CC"/>
                </a:solidFill>
              </a:rPr>
              <a:t>,        (1)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250825" y="2924175"/>
            <a:ext cx="8893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Е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 и Е</a:t>
            </a:r>
            <a:r>
              <a:rPr lang="ru-RU" b="1" baseline="-25000">
                <a:solidFill>
                  <a:srgbClr val="6600CC"/>
                </a:solidFill>
              </a:rPr>
              <a:t>2</a:t>
            </a:r>
            <a:r>
              <a:rPr lang="ru-RU">
                <a:solidFill>
                  <a:srgbClr val="6600CC"/>
                </a:solidFill>
              </a:rPr>
              <a:t>  -  блеск</a:t>
            </a:r>
            <a:r>
              <a:rPr lang="ru-RU"/>
              <a:t> </a:t>
            </a:r>
            <a:r>
              <a:rPr lang="ru-RU">
                <a:solidFill>
                  <a:srgbClr val="6600CC"/>
                </a:solidFill>
              </a:rPr>
              <a:t> светил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m</a:t>
            </a:r>
            <a:r>
              <a:rPr lang="ru-RU" b="1" baseline="-25000">
                <a:solidFill>
                  <a:srgbClr val="6600CC"/>
                </a:solidFill>
              </a:rPr>
              <a:t>1 </a:t>
            </a:r>
            <a:r>
              <a:rPr lang="ru-RU">
                <a:solidFill>
                  <a:srgbClr val="6600CC"/>
                </a:solidFill>
              </a:rPr>
              <a:t>и m</a:t>
            </a:r>
            <a:r>
              <a:rPr lang="ru-RU" b="1" baseline="-25000">
                <a:solidFill>
                  <a:srgbClr val="6600CC"/>
                </a:solidFill>
              </a:rPr>
              <a:t>2. </a:t>
            </a:r>
            <a:r>
              <a:rPr lang="ru-RU" b="1">
                <a:solidFill>
                  <a:srgbClr val="6600CC"/>
                </a:solidFill>
              </a:rPr>
              <a:t>- </a:t>
            </a:r>
            <a:r>
              <a:rPr lang="ru-RU">
                <a:solidFill>
                  <a:srgbClr val="6600CC"/>
                </a:solidFill>
              </a:rPr>
              <a:t>видимая звездная величина светил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5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0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0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5693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rgbClr val="6600CC"/>
                </a:solidFill>
              </a:rPr>
              <a:t>Абсолютной звездной (</a:t>
            </a:r>
            <a:r>
              <a:rPr lang="ru-RU" b="1">
                <a:solidFill>
                  <a:srgbClr val="6600CC"/>
                </a:solidFill>
              </a:rPr>
              <a:t>М</a:t>
            </a:r>
            <a:r>
              <a:rPr lang="ru-RU" sz="2000" b="1">
                <a:solidFill>
                  <a:srgbClr val="6600CC"/>
                </a:solidFill>
              </a:rPr>
              <a:t>) величиной называется звездная величина, которую имело бы небесное светило, находясь на расстоянии 10 </a:t>
            </a:r>
            <a:r>
              <a:rPr lang="ru-RU" sz="2000" b="1" i="1">
                <a:solidFill>
                  <a:srgbClr val="6600CC"/>
                </a:solidFill>
              </a:rPr>
              <a:t>парсек. </a:t>
            </a:r>
            <a:r>
              <a:rPr lang="ru-RU" sz="2000" b="1">
                <a:solidFill>
                  <a:srgbClr val="6600CC"/>
                </a:solidFill>
              </a:rPr>
              <a:t>Если известна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видимая звездная величина </a:t>
            </a:r>
            <a:r>
              <a:rPr lang="ru-RU" sz="2000" b="1" i="1">
                <a:solidFill>
                  <a:srgbClr val="6600CC"/>
                </a:solidFill>
              </a:rPr>
              <a:t>m </a:t>
            </a:r>
            <a:r>
              <a:rPr lang="ru-RU" sz="2000" b="1">
                <a:solidFill>
                  <a:srgbClr val="6600CC"/>
                </a:solidFill>
              </a:rPr>
              <a:t>и расстояние до звезды </a:t>
            </a:r>
            <a:r>
              <a:rPr lang="ru-RU" sz="2000" b="1" i="1">
                <a:solidFill>
                  <a:srgbClr val="6600CC"/>
                </a:solidFill>
              </a:rPr>
              <a:t>r</a:t>
            </a:r>
            <a:r>
              <a:rPr lang="ru-RU" sz="2000" b="1">
                <a:solidFill>
                  <a:srgbClr val="6600CC"/>
                </a:solidFill>
              </a:rPr>
              <a:t>, то, пользуясь формулой Погсона и зависимостью освещенности от расстояния, можно записать:</a:t>
            </a:r>
          </a:p>
          <a:p>
            <a:pPr algn="l"/>
            <a:endParaRPr lang="ru-RU" sz="2000" b="1">
              <a:solidFill>
                <a:srgbClr val="6600CC"/>
              </a:solidFill>
            </a:endParaRP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                                          0.4(</a:t>
            </a:r>
            <a:r>
              <a:rPr lang="ru-RU" sz="2000" b="1" i="1">
                <a:solidFill>
                  <a:srgbClr val="6600CC"/>
                </a:solidFill>
              </a:rPr>
              <a:t>m- М</a:t>
            </a:r>
            <a:r>
              <a:rPr lang="ru-RU" sz="2000" b="1">
                <a:solidFill>
                  <a:srgbClr val="6600CC"/>
                </a:solidFill>
              </a:rPr>
              <a:t>)</a:t>
            </a:r>
            <a:r>
              <a:rPr lang="ru-RU" sz="2000" b="1" i="1">
                <a:solidFill>
                  <a:srgbClr val="6600CC"/>
                </a:solidFill>
              </a:rPr>
              <a:t> = </a:t>
            </a:r>
            <a:r>
              <a:rPr lang="en-US" sz="2000" b="1">
                <a:solidFill>
                  <a:srgbClr val="6600CC"/>
                </a:solidFill>
              </a:rPr>
              <a:t>lg(E</a:t>
            </a:r>
            <a:r>
              <a:rPr lang="en-US" sz="2000" b="1" baseline="-25000">
                <a:solidFill>
                  <a:srgbClr val="6600CC"/>
                </a:solidFill>
              </a:rPr>
              <a:t>0</a:t>
            </a:r>
            <a:r>
              <a:rPr lang="en-US" sz="2000" b="1">
                <a:solidFill>
                  <a:srgbClr val="6600CC"/>
                </a:solidFill>
              </a:rPr>
              <a:t> /E),</a:t>
            </a:r>
            <a:r>
              <a:rPr lang="ru-RU" sz="2000" b="1">
                <a:solidFill>
                  <a:srgbClr val="6600CC"/>
                </a:solidFill>
              </a:rPr>
              <a:t> </a:t>
            </a:r>
            <a:r>
              <a:rPr lang="en-US" sz="2000" b="1">
                <a:solidFill>
                  <a:srgbClr val="6600CC"/>
                </a:solidFill>
              </a:rPr>
              <a:t> E</a:t>
            </a:r>
            <a:r>
              <a:rPr lang="en-US" sz="2000" b="1" baseline="-25000">
                <a:solidFill>
                  <a:srgbClr val="6600CC"/>
                </a:solidFill>
              </a:rPr>
              <a:t>0</a:t>
            </a:r>
            <a:r>
              <a:rPr lang="en-US" sz="2000" b="1">
                <a:solidFill>
                  <a:srgbClr val="6600CC"/>
                </a:solidFill>
              </a:rPr>
              <a:t> /E = </a:t>
            </a:r>
            <a:r>
              <a:rPr lang="en-US" sz="2000" b="1" i="1">
                <a:solidFill>
                  <a:srgbClr val="6600CC"/>
                </a:solidFill>
              </a:rPr>
              <a:t>r</a:t>
            </a:r>
            <a:r>
              <a:rPr lang="en-US" sz="2000" b="1" baseline="30000">
                <a:solidFill>
                  <a:srgbClr val="6600CC"/>
                </a:solidFill>
              </a:rPr>
              <a:t>2</a:t>
            </a:r>
            <a:r>
              <a:rPr lang="en-US" sz="2000" b="1">
                <a:solidFill>
                  <a:srgbClr val="6600CC"/>
                </a:solidFill>
              </a:rPr>
              <a:t>/100,</a:t>
            </a:r>
          </a:p>
          <a:p>
            <a:pPr algn="l"/>
            <a:endParaRPr lang="ru-RU" sz="2000" b="1">
              <a:solidFill>
                <a:srgbClr val="6600CC"/>
              </a:solidFill>
            </a:endParaRP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где Е и Е</a:t>
            </a:r>
            <a:r>
              <a:rPr lang="ru-RU" sz="2000" b="1" baseline="-25000">
                <a:solidFill>
                  <a:srgbClr val="6600CC"/>
                </a:solidFill>
              </a:rPr>
              <a:t>0</a:t>
            </a:r>
            <a:r>
              <a:rPr lang="ru-RU" sz="2000" b="1">
                <a:solidFill>
                  <a:srgbClr val="6600CC"/>
                </a:solidFill>
              </a:rPr>
              <a:t> – освещенности от звезды на расстояниях </a:t>
            </a:r>
            <a:r>
              <a:rPr lang="ru-RU" sz="2000" b="1" i="1">
                <a:solidFill>
                  <a:srgbClr val="6600CC"/>
                </a:solidFill>
              </a:rPr>
              <a:t>r </a:t>
            </a:r>
            <a:r>
              <a:rPr lang="ru-RU" sz="2000" b="1">
                <a:solidFill>
                  <a:srgbClr val="6600CC"/>
                </a:solidFill>
              </a:rPr>
              <a:t>и 10 пк. Тогда получим: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                                                       0.4(</a:t>
            </a:r>
            <a:r>
              <a:rPr lang="ru-RU" sz="2000" b="1" i="1">
                <a:solidFill>
                  <a:srgbClr val="6600CC"/>
                </a:solidFill>
              </a:rPr>
              <a:t>m- М</a:t>
            </a:r>
            <a:r>
              <a:rPr lang="ru-RU" sz="2000" b="1">
                <a:solidFill>
                  <a:srgbClr val="6600CC"/>
                </a:solidFill>
              </a:rPr>
              <a:t>)</a:t>
            </a:r>
            <a:r>
              <a:rPr lang="ru-RU" sz="2000" b="1" i="1">
                <a:solidFill>
                  <a:srgbClr val="6600CC"/>
                </a:solidFill>
              </a:rPr>
              <a:t> = 2 </a:t>
            </a:r>
            <a:r>
              <a:rPr lang="en-US" sz="2000" b="1">
                <a:solidFill>
                  <a:srgbClr val="6600CC"/>
                </a:solidFill>
              </a:rPr>
              <a:t>lg</a:t>
            </a:r>
            <a:r>
              <a:rPr lang="ru-RU" sz="2000" b="1">
                <a:solidFill>
                  <a:srgbClr val="6600CC"/>
                </a:solidFill>
              </a:rPr>
              <a:t> </a:t>
            </a:r>
            <a:r>
              <a:rPr lang="en-US" sz="2000" b="1" i="1">
                <a:solidFill>
                  <a:srgbClr val="6600CC"/>
                </a:solidFill>
              </a:rPr>
              <a:t>r</a:t>
            </a:r>
            <a:r>
              <a:rPr lang="ru-RU" sz="2000" b="1">
                <a:solidFill>
                  <a:srgbClr val="6600CC"/>
                </a:solidFill>
              </a:rPr>
              <a:t>  - 2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Еще полезно использовать связь между годичным параллаксом </a:t>
            </a:r>
            <a:r>
              <a:rPr lang="ru-RU" sz="2000" b="1" i="1">
                <a:solidFill>
                  <a:srgbClr val="6600CC"/>
                </a:solidFill>
              </a:rPr>
              <a:t>π </a:t>
            </a:r>
            <a:r>
              <a:rPr lang="ru-RU" sz="2000" b="1">
                <a:solidFill>
                  <a:srgbClr val="6600CC"/>
                </a:solidFill>
              </a:rPr>
              <a:t>и</a:t>
            </a:r>
            <a:r>
              <a:rPr lang="ru-RU" sz="2000" b="1" i="1">
                <a:solidFill>
                  <a:srgbClr val="6600CC"/>
                </a:solidFill>
              </a:rPr>
              <a:t> </a:t>
            </a:r>
            <a:r>
              <a:rPr lang="en-US" sz="2000" b="1" i="1">
                <a:solidFill>
                  <a:srgbClr val="6600CC"/>
                </a:solidFill>
              </a:rPr>
              <a:t>r</a:t>
            </a:r>
            <a:r>
              <a:rPr lang="en-US" sz="2000" b="1">
                <a:solidFill>
                  <a:srgbClr val="6600CC"/>
                </a:solidFill>
              </a:rPr>
              <a:t>: </a:t>
            </a:r>
            <a:r>
              <a:rPr lang="en-US" sz="2000" b="1" i="1">
                <a:solidFill>
                  <a:srgbClr val="6600CC"/>
                </a:solidFill>
              </a:rPr>
              <a:t>r</a:t>
            </a:r>
            <a:r>
              <a:rPr lang="en-US" sz="2000" b="1">
                <a:solidFill>
                  <a:srgbClr val="6600CC"/>
                </a:solidFill>
              </a:rPr>
              <a:t> =1/ </a:t>
            </a:r>
            <a:r>
              <a:rPr lang="ru-RU" sz="2000" b="1" i="1">
                <a:solidFill>
                  <a:srgbClr val="6600CC"/>
                </a:solidFill>
              </a:rPr>
              <a:t>π</a:t>
            </a:r>
            <a:r>
              <a:rPr lang="en-US" sz="2000" b="1" i="1">
                <a:solidFill>
                  <a:srgbClr val="6600CC"/>
                </a:solidFill>
              </a:rPr>
              <a:t>.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Тогда абсолютная звездная величина М связана с видимыми звездной величиной </a:t>
            </a:r>
            <a:r>
              <a:rPr lang="ru-RU" sz="2000" b="1" i="1">
                <a:solidFill>
                  <a:srgbClr val="6600CC"/>
                </a:solidFill>
              </a:rPr>
              <a:t>m</a:t>
            </a:r>
            <a:r>
              <a:rPr lang="ru-RU" sz="2000" b="1">
                <a:solidFill>
                  <a:srgbClr val="6600CC"/>
                </a:solidFill>
              </a:rPr>
              <a:t> зависимостью:</a:t>
            </a:r>
          </a:p>
          <a:p>
            <a:pPr algn="l"/>
            <a:r>
              <a:rPr lang="ru-RU" b="1">
                <a:solidFill>
                  <a:srgbClr val="6600CC"/>
                </a:solidFill>
              </a:rPr>
              <a:t>                                            M = m + 5 — 5</a:t>
            </a:r>
            <a:r>
              <a:rPr lang="en-US" b="1">
                <a:solidFill>
                  <a:srgbClr val="6600CC"/>
                </a:solidFill>
              </a:rPr>
              <a:t> l</a:t>
            </a:r>
            <a:r>
              <a:rPr lang="ru-RU" b="1">
                <a:solidFill>
                  <a:srgbClr val="6600CC"/>
                </a:solidFill>
              </a:rPr>
              <a:t>g</a:t>
            </a:r>
            <a:r>
              <a:rPr lang="ru-RU" b="1" i="1">
                <a:solidFill>
                  <a:srgbClr val="6600CC"/>
                </a:solidFill>
              </a:rPr>
              <a:t>r</a:t>
            </a:r>
            <a:r>
              <a:rPr lang="ru-RU"/>
              <a:t> </a:t>
            </a:r>
            <a:r>
              <a:rPr lang="ru-RU" sz="2000" b="1">
                <a:solidFill>
                  <a:srgbClr val="6600CC"/>
                </a:solidFill>
              </a:rPr>
              <a:t>        </a:t>
            </a:r>
          </a:p>
          <a:p>
            <a:r>
              <a:rPr lang="ru-RU" sz="2000" b="1">
                <a:solidFill>
                  <a:srgbClr val="6600CC"/>
                </a:solidFill>
              </a:rPr>
              <a:t>и</a:t>
            </a:r>
          </a:p>
          <a:p>
            <a:pPr algn="l"/>
            <a:r>
              <a:rPr lang="ru-RU" b="1">
                <a:solidFill>
                  <a:srgbClr val="6600CC"/>
                </a:solidFill>
              </a:rPr>
              <a:t>                                            M = m + 5 + 5</a:t>
            </a:r>
            <a:r>
              <a:rPr lang="en-US" b="1">
                <a:solidFill>
                  <a:srgbClr val="6600CC"/>
                </a:solidFill>
              </a:rPr>
              <a:t> l</a:t>
            </a:r>
            <a:r>
              <a:rPr lang="ru-RU" b="1">
                <a:solidFill>
                  <a:srgbClr val="6600CC"/>
                </a:solidFill>
              </a:rPr>
              <a:t>g</a:t>
            </a:r>
            <a:r>
              <a:rPr lang="ru-RU" b="1" i="1">
                <a:solidFill>
                  <a:srgbClr val="6600CC"/>
                </a:solidFill>
              </a:rPr>
              <a:t>π</a:t>
            </a:r>
            <a:r>
              <a:rPr lang="ru-RU" sz="2000" b="1">
                <a:solidFill>
                  <a:srgbClr val="6600CC"/>
                </a:solidFill>
              </a:rPr>
              <a:t>, </a:t>
            </a:r>
          </a:p>
          <a:p>
            <a:pPr algn="l"/>
            <a:r>
              <a:rPr lang="ru-RU" b="1">
                <a:solidFill>
                  <a:srgbClr val="6600CC"/>
                </a:solidFill>
              </a:rPr>
              <a:t> </a:t>
            </a:r>
            <a:r>
              <a:rPr lang="ru-RU" sz="2000" b="1">
                <a:solidFill>
                  <a:srgbClr val="6600CC"/>
                </a:solidFill>
              </a:rPr>
              <a:t>где </a:t>
            </a:r>
            <a:r>
              <a:rPr lang="ru-RU" sz="2000" b="1" i="1">
                <a:solidFill>
                  <a:srgbClr val="6600CC"/>
                </a:solidFill>
              </a:rPr>
              <a:t>π </a:t>
            </a:r>
            <a:r>
              <a:rPr lang="ru-RU" sz="2000" b="1">
                <a:solidFill>
                  <a:srgbClr val="6600CC"/>
                </a:solidFill>
              </a:rPr>
              <a:t>— годичный параллакс звезды, выраженный в секундах дуги (") и </a:t>
            </a:r>
            <a:r>
              <a:rPr lang="ru-RU" sz="2000" b="1" i="1">
                <a:solidFill>
                  <a:srgbClr val="6600CC"/>
                </a:solidFill>
              </a:rPr>
              <a:t>r</a:t>
            </a:r>
            <a:r>
              <a:rPr lang="ru-RU" sz="2000" b="1">
                <a:solidFill>
                  <a:srgbClr val="6600CC"/>
                </a:solidFill>
              </a:rPr>
              <a:t> — расстояние звезды в парсеках (пк).</a:t>
            </a:r>
            <a:r>
              <a:rPr lang="ru-RU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866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7832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Отношение блеска Е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 и Е</a:t>
            </a:r>
            <a:r>
              <a:rPr lang="ru-RU" b="1" baseline="-25000">
                <a:solidFill>
                  <a:srgbClr val="6600CC"/>
                </a:solidFill>
              </a:rPr>
              <a:t>2</a:t>
            </a:r>
            <a:r>
              <a:rPr lang="ru-RU" b="1">
                <a:solidFill>
                  <a:srgbClr val="6600CC"/>
                </a:solidFill>
              </a:rPr>
              <a:t> </a:t>
            </a:r>
            <a:r>
              <a:rPr lang="ru-RU">
                <a:solidFill>
                  <a:srgbClr val="6600CC"/>
                </a:solidFill>
              </a:rPr>
              <a:t>двух светил связано с их видимой звездной величиной m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 и m</a:t>
            </a:r>
            <a:r>
              <a:rPr lang="ru-RU" b="1" baseline="-25000">
                <a:solidFill>
                  <a:srgbClr val="6600CC"/>
                </a:solidFill>
              </a:rPr>
              <a:t>2</a:t>
            </a:r>
            <a:r>
              <a:rPr lang="ru-RU" b="1">
                <a:solidFill>
                  <a:srgbClr val="6600CC"/>
                </a:solidFill>
              </a:rPr>
              <a:t> </a:t>
            </a:r>
            <a:r>
              <a:rPr lang="ru-RU">
                <a:solidFill>
                  <a:srgbClr val="6600CC"/>
                </a:solidFill>
              </a:rPr>
              <a:t>формулой Погсона:</a:t>
            </a:r>
            <a:endParaRPr lang="en-US">
              <a:solidFill>
                <a:srgbClr val="6600CC"/>
              </a:solidFill>
            </a:endParaRPr>
          </a:p>
          <a:p>
            <a:pPr algn="l"/>
            <a:endParaRPr lang="ru-RU" i="1">
              <a:solidFill>
                <a:srgbClr val="6600CC"/>
              </a:solidFill>
            </a:endParaRPr>
          </a:p>
        </p:txBody>
      </p:sp>
      <p:pic>
        <p:nvPicPr>
          <p:cNvPr id="150533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482441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250825" y="4724400"/>
            <a:ext cx="8748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ru-RU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где </a:t>
            </a:r>
            <a:r>
              <a:rPr lang="ru-RU" i="1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 — звёздные величины объектов, </a:t>
            </a:r>
            <a:r>
              <a:rPr lang="ru-RU" i="1">
                <a:solidFill>
                  <a:srgbClr val="6600CC"/>
                </a:solidFill>
              </a:rPr>
              <a:t>Е</a:t>
            </a:r>
            <a:r>
              <a:rPr lang="ru-RU">
                <a:solidFill>
                  <a:srgbClr val="6600CC"/>
                </a:solidFill>
              </a:rPr>
              <a:t> (</a:t>
            </a:r>
            <a:r>
              <a:rPr lang="ru-RU" i="1">
                <a:solidFill>
                  <a:srgbClr val="6600CC"/>
                </a:solidFill>
              </a:rPr>
              <a:t>L</a:t>
            </a:r>
            <a:r>
              <a:rPr lang="ru-RU">
                <a:solidFill>
                  <a:srgbClr val="6600CC"/>
                </a:solidFill>
              </a:rPr>
              <a:t>) — освещенности от объектов. Такое определение соответствует изменению светового потока в 100 раз при изменении звёздной величины на 5 единиц.</a:t>
            </a:r>
          </a:p>
        </p:txBody>
      </p:sp>
      <p:pic>
        <p:nvPicPr>
          <p:cNvPr id="150536" name="Picture 8" descr="m_1 - m_2 = -2{,}5\, \mathrm{lg} \left( \frac{L_1}{L_2} \righ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3887788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94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Упражнения по теме «Видимая звёздная величина»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sz="3500" dirty="0"/>
              <a:t>1. Во сколько раз звезда 1</a:t>
            </a:r>
            <a:r>
              <a:rPr lang="en-US" sz="3500" baseline="30000" dirty="0"/>
              <a:t>m</a:t>
            </a:r>
            <a:r>
              <a:rPr lang="ru-RU" sz="3500" dirty="0"/>
              <a:t> ярче звезды 6</a:t>
            </a:r>
            <a:r>
              <a:rPr lang="en-US" sz="3500" baseline="30000" dirty="0"/>
              <a:t>m</a:t>
            </a:r>
            <a:r>
              <a:rPr lang="ru-RU" sz="3500" dirty="0"/>
              <a:t>? звезда 0</a:t>
            </a:r>
            <a:r>
              <a:rPr lang="en-US" sz="3500" baseline="30000" dirty="0"/>
              <a:t>m</a:t>
            </a:r>
            <a:r>
              <a:rPr lang="ru-RU" sz="3500" dirty="0"/>
              <a:t> ярче звезды 5</a:t>
            </a:r>
            <a:r>
              <a:rPr lang="en-US" sz="3500" baseline="30000" dirty="0"/>
              <a:t>m</a:t>
            </a:r>
            <a:r>
              <a:rPr lang="ru-RU" sz="3500" dirty="0"/>
              <a:t>? звезда 3</a:t>
            </a:r>
            <a:r>
              <a:rPr lang="en-US" sz="3500" baseline="30000" dirty="0"/>
              <a:t>m</a:t>
            </a:r>
            <a:r>
              <a:rPr lang="ru-RU" sz="3500" dirty="0"/>
              <a:t> ярче звезды 8</a:t>
            </a:r>
            <a:r>
              <a:rPr lang="en-US" sz="3500" baseline="30000" dirty="0"/>
              <a:t>m</a:t>
            </a:r>
            <a:r>
              <a:rPr lang="ru-RU" sz="3500" dirty="0"/>
              <a:t>? </a:t>
            </a:r>
          </a:p>
          <a:p>
            <a:r>
              <a:rPr lang="ru-RU" sz="3500" dirty="0"/>
              <a:t>2. Во сколько раз звезда 1</a:t>
            </a:r>
            <a:r>
              <a:rPr lang="en-US" sz="3500" baseline="30000" dirty="0"/>
              <a:t>m</a:t>
            </a:r>
            <a:r>
              <a:rPr lang="ru-RU" sz="3500" dirty="0"/>
              <a:t> ярче звезды 2</a:t>
            </a:r>
            <a:r>
              <a:rPr lang="en-US" sz="3500" baseline="30000" dirty="0"/>
              <a:t>m</a:t>
            </a:r>
            <a:r>
              <a:rPr lang="ru-RU" sz="3500" dirty="0"/>
              <a:t>? звезда 2</a:t>
            </a:r>
            <a:r>
              <a:rPr lang="en-US" sz="3500" baseline="30000" dirty="0"/>
              <a:t>m</a:t>
            </a:r>
            <a:r>
              <a:rPr lang="en-US" sz="3500" dirty="0"/>
              <a:t> </a:t>
            </a:r>
            <a:r>
              <a:rPr lang="ru-RU" sz="3500" dirty="0"/>
              <a:t>ярче звезды 4</a:t>
            </a:r>
            <a:r>
              <a:rPr lang="en-US" sz="3500" baseline="30000" dirty="0"/>
              <a:t>m</a:t>
            </a:r>
            <a:r>
              <a:rPr lang="ru-RU" sz="3500" dirty="0"/>
              <a:t>? звезда 4</a:t>
            </a:r>
            <a:r>
              <a:rPr lang="en-US" sz="3500" baseline="30000" dirty="0"/>
              <a:t>m</a:t>
            </a:r>
            <a:r>
              <a:rPr lang="ru-RU" sz="3500" dirty="0"/>
              <a:t> ярче звезды 7</a:t>
            </a:r>
            <a:r>
              <a:rPr lang="en-US" sz="3500" baseline="30000" dirty="0"/>
              <a:t>m</a:t>
            </a:r>
            <a:r>
              <a:rPr lang="ru-RU" sz="3500" dirty="0"/>
              <a:t>? </a:t>
            </a:r>
          </a:p>
          <a:p>
            <a:r>
              <a:rPr lang="ru-RU" sz="3500" dirty="0"/>
              <a:t>3. Во сколько раз звезда 1</a:t>
            </a:r>
            <a:r>
              <a:rPr lang="en-US" sz="3500" baseline="30000" dirty="0"/>
              <a:t>m</a:t>
            </a:r>
            <a:r>
              <a:rPr lang="ru-RU" sz="3500" dirty="0"/>
              <a:t> слабее звезды 0</a:t>
            </a:r>
            <a:r>
              <a:rPr lang="en-US" sz="3500" baseline="30000" dirty="0"/>
              <a:t>m</a:t>
            </a:r>
            <a:r>
              <a:rPr lang="ru-RU" sz="3500" dirty="0"/>
              <a:t>? звезда 6</a:t>
            </a:r>
            <a:r>
              <a:rPr lang="en-US" sz="3500" baseline="30000" dirty="0"/>
              <a:t>m</a:t>
            </a:r>
            <a:r>
              <a:rPr lang="ru-RU" sz="3500" dirty="0"/>
              <a:t> слабее звезды 3</a:t>
            </a:r>
            <a:r>
              <a:rPr lang="en-US" sz="3500" baseline="30000" dirty="0"/>
              <a:t>m</a:t>
            </a:r>
            <a:r>
              <a:rPr lang="ru-RU" sz="3500" dirty="0"/>
              <a:t>? звезда 8</a:t>
            </a:r>
            <a:r>
              <a:rPr lang="en-US" sz="3500" baseline="30000" dirty="0"/>
              <a:t>m</a:t>
            </a:r>
            <a:r>
              <a:rPr lang="ru-RU" sz="3500" dirty="0"/>
              <a:t> слабее звезды 4</a:t>
            </a:r>
            <a:r>
              <a:rPr lang="en-US" sz="3500" baseline="30000" dirty="0"/>
              <a:t>m</a:t>
            </a:r>
            <a:r>
              <a:rPr lang="ru-RU" sz="3500" dirty="0"/>
              <a:t>? </a:t>
            </a:r>
          </a:p>
          <a:p>
            <a:r>
              <a:rPr lang="ru-RU" sz="3500" dirty="0"/>
              <a:t>4. Во сколько раз Вега (0</a:t>
            </a:r>
            <a:r>
              <a:rPr lang="en-US" sz="3500" baseline="30000" dirty="0"/>
              <a:t>m</a:t>
            </a:r>
            <a:r>
              <a:rPr lang="ru-RU" sz="3500" dirty="0"/>
              <a:t>) ярче Полярной (2</a:t>
            </a:r>
            <a:r>
              <a:rPr lang="en-US" sz="3500" baseline="30000" dirty="0"/>
              <a:t>m</a:t>
            </a:r>
            <a:r>
              <a:rPr lang="ru-RU" sz="3500" dirty="0"/>
              <a:t>)?</a:t>
            </a:r>
          </a:p>
          <a:p>
            <a:r>
              <a:rPr lang="ru-RU" sz="3500" dirty="0"/>
              <a:t>5. Во сколько раз Капелла (0,21</a:t>
            </a:r>
            <a:r>
              <a:rPr lang="en-US" sz="3500" baseline="30000" dirty="0"/>
              <a:t>m</a:t>
            </a:r>
            <a:r>
              <a:rPr lang="ru-RU" sz="3500" dirty="0"/>
              <a:t>) ярче </a:t>
            </a:r>
            <a:r>
              <a:rPr lang="ru-RU" sz="3500" dirty="0" err="1"/>
              <a:t>Поллукса</a:t>
            </a:r>
            <a:r>
              <a:rPr lang="ru-RU" sz="3500" dirty="0"/>
              <a:t> (1,21</a:t>
            </a:r>
            <a:r>
              <a:rPr lang="en-US" sz="3500" baseline="30000" dirty="0"/>
              <a:t>m</a:t>
            </a:r>
            <a:r>
              <a:rPr lang="ru-RU" sz="3500" dirty="0"/>
              <a:t>)?  Ригель (0,34</a:t>
            </a:r>
            <a:r>
              <a:rPr lang="en-US" sz="3500" baseline="30000" dirty="0"/>
              <a:t>m</a:t>
            </a:r>
            <a:r>
              <a:rPr lang="ru-RU" sz="3500" dirty="0"/>
              <a:t>) ярче </a:t>
            </a:r>
            <a:r>
              <a:rPr lang="ru-RU" sz="3500" dirty="0" err="1"/>
              <a:t>Регула</a:t>
            </a:r>
            <a:r>
              <a:rPr lang="ru-RU" sz="3500" dirty="0"/>
              <a:t> (1,34</a:t>
            </a:r>
            <a:r>
              <a:rPr lang="en-US" sz="3500" baseline="30000" dirty="0"/>
              <a:t>m</a:t>
            </a:r>
            <a:r>
              <a:rPr lang="ru-RU" sz="3500" dirty="0"/>
              <a:t>)?</a:t>
            </a:r>
          </a:p>
          <a:p>
            <a:r>
              <a:rPr lang="ru-RU" sz="3500" dirty="0"/>
              <a:t>6. Сколько слабых звёзд (6</a:t>
            </a:r>
            <a:r>
              <a:rPr lang="en-US" sz="3500" baseline="30000" dirty="0"/>
              <a:t>m</a:t>
            </a:r>
            <a:r>
              <a:rPr lang="ru-RU" sz="3500" dirty="0"/>
              <a:t>) может заменить по блеску одну звезду 1</a:t>
            </a:r>
            <a:r>
              <a:rPr lang="en-US" sz="3500" baseline="30000" dirty="0"/>
              <a:t>m</a:t>
            </a:r>
            <a:r>
              <a:rPr lang="ru-RU" sz="3500" dirty="0"/>
              <a:t>? одну звезду 2</a:t>
            </a:r>
            <a:r>
              <a:rPr lang="en-US" sz="3500" baseline="30000" dirty="0"/>
              <a:t>m</a:t>
            </a:r>
            <a:r>
              <a:rPr lang="ru-RU" sz="3500" dirty="0"/>
              <a:t>? одну звезду 3</a:t>
            </a:r>
            <a:r>
              <a:rPr lang="en-US" sz="3500" baseline="30000" dirty="0"/>
              <a:t>m</a:t>
            </a:r>
            <a:r>
              <a:rPr lang="ru-RU" sz="3500" dirty="0"/>
              <a:t>?</a:t>
            </a:r>
          </a:p>
          <a:p>
            <a:r>
              <a:rPr lang="ru-RU" sz="3500" dirty="0"/>
              <a:t>7. Сколько слабых звёзд (6</a:t>
            </a:r>
            <a:r>
              <a:rPr lang="en-US" sz="3500" baseline="30000" dirty="0"/>
              <a:t>m</a:t>
            </a:r>
            <a:r>
              <a:rPr lang="ru-RU" sz="3500" dirty="0"/>
              <a:t>) может заменить по блеску Венеру (-4</a:t>
            </a:r>
            <a:r>
              <a:rPr lang="en-US" sz="3500" baseline="30000" dirty="0"/>
              <a:t>m</a:t>
            </a:r>
            <a:r>
              <a:rPr lang="ru-RU" sz="3500" dirty="0"/>
              <a:t>)?</a:t>
            </a:r>
          </a:p>
          <a:p>
            <a:r>
              <a:rPr lang="ru-RU" sz="3500" dirty="0"/>
              <a:t>8. Лучшим современным наземным телескопам доступны объекты до 26</a:t>
            </a:r>
            <a:r>
              <a:rPr lang="en-US" sz="3500" baseline="30000" dirty="0"/>
              <a:t>m</a:t>
            </a:r>
            <a:r>
              <a:rPr lang="ru-RU" sz="3500" dirty="0"/>
              <a:t>. Во сколько раз более слабые объекты могут они зафиксировать по сравнению с невооружённым глазом?</a:t>
            </a:r>
          </a:p>
          <a:p>
            <a:r>
              <a:rPr lang="ru-RU" sz="3500" dirty="0"/>
              <a:t>9. Шаровое скопление состоит из миллиона звёзд с видимой величиной 19</a:t>
            </a:r>
            <a:r>
              <a:rPr lang="en-US" sz="3500" baseline="30000" dirty="0"/>
              <a:t>m</a:t>
            </a:r>
            <a:r>
              <a:rPr lang="ru-RU" sz="3500" dirty="0"/>
              <a:t>. Какова суммарная звёздная величина скопления? Видно ли оно невооружённым глазом?</a:t>
            </a:r>
          </a:p>
          <a:p>
            <a:r>
              <a:rPr lang="ru-RU" sz="3500" dirty="0"/>
              <a:t>10. 24 октября 2007 года комета Холмса при вспышке увеличила свой блеск от 17</a:t>
            </a:r>
            <a:r>
              <a:rPr lang="en-US" sz="3500" baseline="30000" dirty="0"/>
              <a:t>m</a:t>
            </a:r>
            <a:r>
              <a:rPr lang="ru-RU" sz="3500" dirty="0"/>
              <a:t> до 3</a:t>
            </a:r>
            <a:r>
              <a:rPr lang="en-US" sz="3500" baseline="30000" dirty="0"/>
              <a:t>m</a:t>
            </a:r>
            <a:r>
              <a:rPr lang="ru-RU" sz="3500" dirty="0"/>
              <a:t>. Во сколько раз увеличился блеск кометы?</a:t>
            </a:r>
          </a:p>
          <a:p>
            <a:r>
              <a:rPr lang="ru-RU" sz="3500" dirty="0"/>
              <a:t>11. Что лучше освещает Землю: Сириус (-1,5</a:t>
            </a:r>
            <a:r>
              <a:rPr lang="en-US" sz="3500" baseline="30000" dirty="0"/>
              <a:t>m</a:t>
            </a:r>
            <a:r>
              <a:rPr lang="ru-RU" sz="3500" dirty="0"/>
              <a:t>) или все звёзды от 5</a:t>
            </a:r>
            <a:r>
              <a:rPr lang="en-US" sz="3500" baseline="30000" dirty="0"/>
              <a:t>m</a:t>
            </a:r>
            <a:r>
              <a:rPr lang="ru-RU" sz="3500" dirty="0"/>
              <a:t> до 6</a:t>
            </a:r>
            <a:r>
              <a:rPr lang="en-US" sz="3500" baseline="30000" dirty="0"/>
              <a:t>m</a:t>
            </a:r>
            <a:r>
              <a:rPr lang="ru-RU" sz="3500" dirty="0"/>
              <a:t>, которых на полусфере ночного неба около 1600?</a:t>
            </a:r>
          </a:p>
          <a:p>
            <a:r>
              <a:rPr lang="ru-RU" sz="3500" dirty="0"/>
              <a:t>12. Двойная звезда состоит из одинаковых компонентов по 2</a:t>
            </a:r>
            <a:r>
              <a:rPr lang="en-US" sz="3500" baseline="30000" dirty="0"/>
              <a:t>m</a:t>
            </a:r>
            <a:r>
              <a:rPr lang="ru-RU" sz="3500" dirty="0"/>
              <a:t>. Сравните её по блеску с двойной звездой, компоненты которой имеют видимые величины 1</a:t>
            </a:r>
            <a:r>
              <a:rPr lang="en-US" sz="3500" baseline="30000" dirty="0"/>
              <a:t>m </a:t>
            </a:r>
            <a:r>
              <a:rPr lang="ru-RU" sz="3500" dirty="0"/>
              <a:t>и 3</a:t>
            </a:r>
            <a:r>
              <a:rPr lang="en-US" sz="3500" baseline="30000" dirty="0"/>
              <a:t>m</a:t>
            </a:r>
            <a:r>
              <a:rPr lang="ru-RU" sz="35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70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0" y="1104900"/>
            <a:ext cx="88201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Расстояния до звезд</a:t>
            </a:r>
            <a:r>
              <a:rPr lang="en-US">
                <a:solidFill>
                  <a:srgbClr val="6600CC"/>
                </a:solidFill>
              </a:rPr>
              <a:t>  (</a:t>
            </a:r>
            <a:r>
              <a:rPr lang="ru-RU">
                <a:solidFill>
                  <a:srgbClr val="6600CC"/>
                </a:solidFill>
              </a:rPr>
              <a:t> </a:t>
            </a:r>
            <a:r>
              <a:rPr lang="ru-RU" i="1">
                <a:solidFill>
                  <a:srgbClr val="6600CC"/>
                </a:solidFill>
              </a:rPr>
              <a:t>r</a:t>
            </a:r>
            <a:r>
              <a:rPr lang="en-US" i="1">
                <a:solidFill>
                  <a:srgbClr val="6600CC"/>
                </a:solidFill>
              </a:rPr>
              <a:t>  </a:t>
            </a:r>
            <a:r>
              <a:rPr lang="en-US">
                <a:solidFill>
                  <a:srgbClr val="6600CC"/>
                </a:solidFill>
              </a:rPr>
              <a:t>)</a:t>
            </a:r>
            <a:r>
              <a:rPr lang="ru-RU"/>
              <a:t> </a:t>
            </a:r>
            <a:r>
              <a:rPr lang="ru-RU">
                <a:solidFill>
                  <a:srgbClr val="6600CC"/>
                </a:solidFill>
              </a:rPr>
              <a:t>измеряются парсеками (пк) и значительно реже — световыми годами (св. г.) </a:t>
            </a:r>
            <a:endParaRPr lang="en-US">
              <a:solidFill>
                <a:srgbClr val="6600CC"/>
              </a:solidFill>
            </a:endParaRPr>
          </a:p>
          <a:p>
            <a:pPr algn="l"/>
            <a:r>
              <a:rPr lang="ru-RU">
                <a:solidFill>
                  <a:srgbClr val="6600CC"/>
                </a:solidFill>
              </a:rPr>
              <a:t>Расстояние </a:t>
            </a:r>
            <a:r>
              <a:rPr lang="ru-RU" i="1">
                <a:solidFill>
                  <a:srgbClr val="6600CC"/>
                </a:solidFill>
              </a:rPr>
              <a:t>r</a:t>
            </a:r>
            <a:r>
              <a:rPr lang="ru-RU">
                <a:solidFill>
                  <a:srgbClr val="6600CC"/>
                </a:solidFill>
              </a:rPr>
              <a:t>, выраженное в парсеках, и  годичный параллакс π, измеренный в секундах дуги ("), связаны</a:t>
            </a:r>
            <a:r>
              <a:rPr lang="en-US">
                <a:solidFill>
                  <a:srgbClr val="6600CC"/>
                </a:solidFill>
              </a:rPr>
              <a:t>:</a:t>
            </a:r>
          </a:p>
          <a:p>
            <a:pPr algn="just"/>
            <a:endParaRPr lang="en-US" sz="2000" b="1">
              <a:solidFill>
                <a:srgbClr val="6600CC"/>
              </a:solidFill>
            </a:endParaRPr>
          </a:p>
          <a:p>
            <a:pPr algn="just"/>
            <a:endParaRPr lang="en-US" sz="2000" b="1">
              <a:solidFill>
                <a:srgbClr val="6600CC"/>
              </a:solidFill>
            </a:endParaRPr>
          </a:p>
          <a:p>
            <a:pPr algn="just"/>
            <a:r>
              <a:rPr lang="ru-RU">
                <a:solidFill>
                  <a:srgbClr val="6600CC"/>
                </a:solidFill>
              </a:rPr>
              <a:t>Расстоянию в 10 </a:t>
            </a:r>
            <a:r>
              <a:rPr lang="ru-RU" i="1">
                <a:solidFill>
                  <a:srgbClr val="6600CC"/>
                </a:solidFill>
              </a:rPr>
              <a:t>nк </a:t>
            </a:r>
            <a:r>
              <a:rPr lang="ru-RU">
                <a:solidFill>
                  <a:srgbClr val="6600CC"/>
                </a:solidFill>
              </a:rPr>
              <a:t>соответствует параллакс 0.1</a:t>
            </a:r>
            <a:r>
              <a:rPr lang="ru-RU" i="1">
                <a:solidFill>
                  <a:srgbClr val="6600CC"/>
                </a:solidFill>
              </a:rPr>
              <a:t>’’</a:t>
            </a:r>
            <a:r>
              <a:rPr lang="ru-RU">
                <a:solidFill>
                  <a:srgbClr val="6600CC"/>
                </a:solidFill>
              </a:rPr>
              <a:t>, </a:t>
            </a:r>
            <a:endParaRPr lang="en-US">
              <a:solidFill>
                <a:srgbClr val="6600CC"/>
              </a:solidFill>
            </a:endParaRPr>
          </a:p>
          <a:p>
            <a:pPr algn="just"/>
            <a:r>
              <a:rPr lang="ru-RU">
                <a:solidFill>
                  <a:srgbClr val="6600CC"/>
                </a:solidFill>
              </a:rPr>
              <a:t>расстоянию в 1 </a:t>
            </a:r>
            <a:r>
              <a:rPr lang="ru-RU" i="1">
                <a:solidFill>
                  <a:srgbClr val="6600CC"/>
                </a:solidFill>
              </a:rPr>
              <a:t>nк </a:t>
            </a:r>
            <a:r>
              <a:rPr lang="ru-RU">
                <a:solidFill>
                  <a:srgbClr val="6600CC"/>
                </a:solidFill>
              </a:rPr>
              <a:t>— параллакс, равный 1</a:t>
            </a:r>
            <a:r>
              <a:rPr lang="ru-RU" i="1">
                <a:solidFill>
                  <a:srgbClr val="6600CC"/>
                </a:solidFill>
              </a:rPr>
              <a:t>’’</a:t>
            </a:r>
            <a:r>
              <a:rPr lang="ru-RU">
                <a:solidFill>
                  <a:srgbClr val="6600CC"/>
                </a:solidFill>
              </a:rPr>
              <a:t> (с этим связано и название «парсек»).</a:t>
            </a:r>
            <a:r>
              <a:rPr lang="en-US">
                <a:solidFill>
                  <a:srgbClr val="6600CC"/>
                </a:solidFill>
              </a:rPr>
              <a:t>                                           </a:t>
            </a:r>
          </a:p>
          <a:p>
            <a:pPr algn="just"/>
            <a:r>
              <a:rPr lang="en-US">
                <a:solidFill>
                  <a:srgbClr val="6600CC"/>
                </a:solidFill>
              </a:rPr>
              <a:t>                                      </a:t>
            </a:r>
            <a:r>
              <a:rPr lang="ru-RU">
                <a:solidFill>
                  <a:srgbClr val="6600CC"/>
                </a:solidFill>
              </a:rPr>
              <a:t>1 пк = 206 265 а. е. = 3,26 св. г.</a:t>
            </a:r>
          </a:p>
          <a:p>
            <a:pPr algn="just"/>
            <a:endParaRPr lang="ru-RU">
              <a:solidFill>
                <a:srgbClr val="6600CC"/>
              </a:solidFill>
            </a:endParaRPr>
          </a:p>
          <a:p>
            <a:pPr algn="just"/>
            <a:r>
              <a:rPr lang="ru-RU">
                <a:solidFill>
                  <a:srgbClr val="6600CC"/>
                </a:solidFill>
              </a:rPr>
              <a:t>В  международной литературе слово  «парсек»  сокращенно записывается  «</a:t>
            </a:r>
            <a:r>
              <a:rPr lang="en-US">
                <a:solidFill>
                  <a:srgbClr val="6600CC"/>
                </a:solidFill>
              </a:rPr>
              <a:t>pc</a:t>
            </a:r>
            <a:r>
              <a:rPr lang="ru-RU">
                <a:solidFill>
                  <a:srgbClr val="6600CC"/>
                </a:solidFill>
              </a:rPr>
              <a:t>».</a:t>
            </a:r>
          </a:p>
          <a:p>
            <a:pPr algn="just"/>
            <a:r>
              <a:rPr lang="ru-RU">
                <a:solidFill>
                  <a:srgbClr val="6600CC"/>
                </a:solidFill>
              </a:rPr>
              <a:t>Для больших масштабов используются кратные единицы:</a:t>
            </a:r>
            <a:r>
              <a:rPr lang="ru-RU" i="1">
                <a:solidFill>
                  <a:srgbClr val="6600CC"/>
                </a:solidFill>
              </a:rPr>
              <a:t> килопарсек (кпк, kpc), мегапарсек (Мпк, Mpc), гигапарсек (Гпк, Gpc).</a:t>
            </a:r>
            <a:r>
              <a:rPr lang="ru-RU"/>
              <a:t> 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3923928" y="2194578"/>
            <a:ext cx="1296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r=1/π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456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0" y="1166813"/>
            <a:ext cx="9144000" cy="56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>
                <a:solidFill>
                  <a:srgbClr val="6600CC"/>
                </a:solidFill>
              </a:rPr>
              <a:t>Абсолютная звездная величина, в отличие от видимой, характеризует физические свойства  светила, его светимость. Поток энергии, излучаемый звездой по всем направлениям, называется светимостью.</a:t>
            </a:r>
            <a:endParaRPr lang="en-US">
              <a:solidFill>
                <a:srgbClr val="6600CC"/>
              </a:solidFill>
            </a:endParaRPr>
          </a:p>
          <a:p>
            <a:pPr algn="just"/>
            <a:r>
              <a:rPr lang="ru-RU">
                <a:solidFill>
                  <a:srgbClr val="6600CC"/>
                </a:solidFill>
              </a:rPr>
              <a:t> Светимость </a:t>
            </a:r>
            <a:r>
              <a:rPr lang="ru-RU" i="1">
                <a:solidFill>
                  <a:srgbClr val="6600CC"/>
                </a:solidFill>
              </a:rPr>
              <a:t>L </a:t>
            </a:r>
            <a:r>
              <a:rPr lang="ru-RU">
                <a:solidFill>
                  <a:srgbClr val="6600CC"/>
                </a:solidFill>
              </a:rPr>
              <a:t>и абсолютная звездная величина</a:t>
            </a:r>
            <a:r>
              <a:rPr lang="en-US">
                <a:solidFill>
                  <a:srgbClr val="6600CC"/>
                </a:solidFill>
              </a:rPr>
              <a:t> M</a:t>
            </a:r>
            <a:r>
              <a:rPr lang="ru-RU">
                <a:solidFill>
                  <a:srgbClr val="6600CC"/>
                </a:solidFill>
              </a:rPr>
              <a:t> связаны таким же соотношением, как освещенность </a:t>
            </a:r>
            <a:r>
              <a:rPr lang="ru-RU" i="1">
                <a:solidFill>
                  <a:srgbClr val="6600CC"/>
                </a:solidFill>
              </a:rPr>
              <a:t>Е</a:t>
            </a:r>
            <a:r>
              <a:rPr lang="ru-RU">
                <a:solidFill>
                  <a:srgbClr val="6600CC"/>
                </a:solidFill>
              </a:rPr>
              <a:t> и видимая звездная величина </a:t>
            </a:r>
            <a:r>
              <a:rPr lang="en-US">
                <a:solidFill>
                  <a:srgbClr val="6600CC"/>
                </a:solidFill>
              </a:rPr>
              <a:t>m, </a:t>
            </a:r>
            <a:r>
              <a:rPr lang="ru-RU">
                <a:solidFill>
                  <a:srgbClr val="6600CC"/>
                </a:solidFill>
              </a:rPr>
              <a:t>т.е. формулой Погсона</a:t>
            </a:r>
            <a:r>
              <a:rPr lang="en-US">
                <a:solidFill>
                  <a:srgbClr val="6600CC"/>
                </a:solidFill>
              </a:rPr>
              <a:t>.</a:t>
            </a:r>
          </a:p>
          <a:p>
            <a:pPr algn="l"/>
            <a:r>
              <a:rPr lang="ru-RU" b="1" i="1">
                <a:solidFill>
                  <a:srgbClr val="6600CC"/>
                </a:solidFill>
              </a:rPr>
              <a:t>                                             lg </a:t>
            </a:r>
            <a:r>
              <a:rPr lang="en-US" b="1">
                <a:solidFill>
                  <a:srgbClr val="6600CC"/>
                </a:solidFill>
              </a:rPr>
              <a:t>(</a:t>
            </a:r>
            <a:r>
              <a:rPr lang="ru-RU" b="1" i="1">
                <a:solidFill>
                  <a:srgbClr val="6600CC"/>
                </a:solidFill>
              </a:rPr>
              <a:t>L/</a:t>
            </a:r>
            <a:r>
              <a:rPr lang="en-US" b="1" i="1">
                <a:solidFill>
                  <a:srgbClr val="6600CC"/>
                </a:solidFill>
              </a:rPr>
              <a:t>L</a:t>
            </a:r>
            <a:r>
              <a:rPr lang="ru-RU" b="1" baseline="-25000">
                <a:solidFill>
                  <a:srgbClr val="6600CC"/>
                </a:solidFill>
              </a:rPr>
              <a:t>0</a:t>
            </a:r>
            <a:r>
              <a:rPr lang="en-US" b="1">
                <a:solidFill>
                  <a:srgbClr val="6600CC"/>
                </a:solidFill>
              </a:rPr>
              <a:t>)</a:t>
            </a:r>
            <a:r>
              <a:rPr lang="ru-RU" b="1" baseline="-25000">
                <a:solidFill>
                  <a:srgbClr val="6600CC"/>
                </a:solidFill>
              </a:rPr>
              <a:t> </a:t>
            </a:r>
            <a:r>
              <a:rPr lang="ru-RU" b="1" i="1">
                <a:solidFill>
                  <a:srgbClr val="6600CC"/>
                </a:solidFill>
              </a:rPr>
              <a:t>= </a:t>
            </a:r>
            <a:r>
              <a:rPr lang="ru-RU" b="1">
                <a:solidFill>
                  <a:srgbClr val="6600CC"/>
                </a:solidFill>
              </a:rPr>
              <a:t>0</a:t>
            </a:r>
            <a:r>
              <a:rPr lang="en-US" b="1">
                <a:solidFill>
                  <a:srgbClr val="6600CC"/>
                </a:solidFill>
              </a:rPr>
              <a:t>.</a:t>
            </a:r>
            <a:r>
              <a:rPr lang="ru-RU" b="1">
                <a:solidFill>
                  <a:srgbClr val="6600CC"/>
                </a:solidFill>
              </a:rPr>
              <a:t>4(M</a:t>
            </a:r>
            <a:r>
              <a:rPr lang="ru-RU" b="1" baseline="-25000">
                <a:solidFill>
                  <a:srgbClr val="6600CC"/>
                </a:solidFill>
              </a:rPr>
              <a:t>0</a:t>
            </a:r>
            <a:r>
              <a:rPr lang="ru-RU" b="1">
                <a:solidFill>
                  <a:srgbClr val="6600CC"/>
                </a:solidFill>
              </a:rPr>
              <a:t> - M)</a:t>
            </a:r>
            <a:r>
              <a:rPr lang="ru-RU">
                <a:solidFill>
                  <a:srgbClr val="6600CC"/>
                </a:solidFill>
              </a:rPr>
              <a:t> 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Светимость </a:t>
            </a:r>
            <a:r>
              <a:rPr lang="ru-RU" i="1">
                <a:solidFill>
                  <a:srgbClr val="6600CC"/>
                </a:solidFill>
              </a:rPr>
              <a:t>L</a:t>
            </a:r>
            <a:r>
              <a:rPr lang="ru-RU">
                <a:solidFill>
                  <a:srgbClr val="6600CC"/>
                </a:solidFill>
              </a:rPr>
              <a:t> звезд выражается в светимости Солнца, принятой за единицу (</a:t>
            </a:r>
            <a:r>
              <a:rPr lang="ru-RU" i="1">
                <a:solidFill>
                  <a:srgbClr val="6600CC"/>
                </a:solidFill>
              </a:rPr>
              <a:t>L</a:t>
            </a:r>
            <a:r>
              <a:rPr lang="ru-RU" b="1" baseline="-25000">
                <a:solidFill>
                  <a:srgbClr val="6600CC"/>
                </a:solidFill>
              </a:rPr>
              <a:t>0 </a:t>
            </a:r>
            <a:r>
              <a:rPr lang="ru-RU">
                <a:solidFill>
                  <a:srgbClr val="6600CC"/>
                </a:solidFill>
              </a:rPr>
              <a:t>= 1), и тогда</a:t>
            </a:r>
            <a:endParaRPr lang="ru-RU" b="1" i="1">
              <a:solidFill>
                <a:srgbClr val="6600CC"/>
              </a:solidFill>
            </a:endParaRPr>
          </a:p>
          <a:p>
            <a:pPr algn="l"/>
            <a:r>
              <a:rPr lang="ru-RU" b="1" i="1">
                <a:solidFill>
                  <a:srgbClr val="6600CC"/>
                </a:solidFill>
              </a:rPr>
              <a:t>                                          lg L = </a:t>
            </a:r>
            <a:r>
              <a:rPr lang="ru-RU" b="1">
                <a:solidFill>
                  <a:srgbClr val="6600CC"/>
                </a:solidFill>
              </a:rPr>
              <a:t>0</a:t>
            </a:r>
            <a:r>
              <a:rPr lang="en-US" b="1">
                <a:solidFill>
                  <a:srgbClr val="6600CC"/>
                </a:solidFill>
              </a:rPr>
              <a:t>.</a:t>
            </a:r>
            <a:r>
              <a:rPr lang="ru-RU" b="1">
                <a:solidFill>
                  <a:srgbClr val="6600CC"/>
                </a:solidFill>
              </a:rPr>
              <a:t>4(M</a:t>
            </a:r>
            <a:r>
              <a:rPr lang="ru-RU" b="1" baseline="-25000">
                <a:solidFill>
                  <a:srgbClr val="6600CC"/>
                </a:solidFill>
              </a:rPr>
              <a:t>0</a:t>
            </a:r>
            <a:r>
              <a:rPr lang="ru-RU" sz="3200" b="1">
                <a:solidFill>
                  <a:srgbClr val="6600CC"/>
                </a:solidFill>
              </a:rPr>
              <a:t> </a:t>
            </a:r>
            <a:r>
              <a:rPr lang="ru-RU" b="1">
                <a:solidFill>
                  <a:srgbClr val="6600CC"/>
                </a:solidFill>
              </a:rPr>
              <a:t>- M),  </a:t>
            </a:r>
            <a:r>
              <a:rPr lang="ru-RU" b="1" i="1">
                <a:solidFill>
                  <a:srgbClr val="6600CC"/>
                </a:solidFill>
              </a:rPr>
              <a:t>        </a:t>
            </a:r>
            <a:endParaRPr lang="ru-RU">
              <a:solidFill>
                <a:srgbClr val="6600CC"/>
              </a:solidFill>
            </a:endParaRPr>
          </a:p>
          <a:p>
            <a:pPr algn="l"/>
            <a:r>
              <a:rPr lang="ru-RU">
                <a:solidFill>
                  <a:srgbClr val="6600CC"/>
                </a:solidFill>
              </a:rPr>
              <a:t>где M</a:t>
            </a:r>
            <a:r>
              <a:rPr lang="ru-RU" b="1" baseline="-25000">
                <a:solidFill>
                  <a:srgbClr val="6600CC"/>
                </a:solidFill>
              </a:rPr>
              <a:t>0</a:t>
            </a:r>
            <a:r>
              <a:rPr lang="ru-RU">
                <a:solidFill>
                  <a:srgbClr val="6600CC"/>
                </a:solidFill>
              </a:rPr>
              <a:t> — абсолютная звездная величина Солнца</a:t>
            </a:r>
            <a:r>
              <a:rPr lang="en-US">
                <a:solidFill>
                  <a:srgbClr val="6600CC"/>
                </a:solidFill>
              </a:rPr>
              <a:t>. 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r= 1 a.e. =1/206265 </a:t>
            </a:r>
            <a:r>
              <a:rPr lang="ru-RU">
                <a:solidFill>
                  <a:srgbClr val="6600CC"/>
                </a:solidFill>
              </a:rPr>
              <a:t>пк, визуальная </a:t>
            </a:r>
            <a:r>
              <a:rPr lang="en-US">
                <a:solidFill>
                  <a:srgbClr val="6600CC"/>
                </a:solidFill>
              </a:rPr>
              <a:t>m = </a:t>
            </a:r>
            <a:r>
              <a:rPr lang="ru-RU">
                <a:solidFill>
                  <a:srgbClr val="6600CC"/>
                </a:solidFill>
              </a:rPr>
              <a:t>–</a:t>
            </a:r>
            <a:r>
              <a:rPr lang="en-US">
                <a:solidFill>
                  <a:srgbClr val="6600CC"/>
                </a:solidFill>
              </a:rPr>
              <a:t>26.8</a:t>
            </a:r>
            <a:r>
              <a:rPr lang="en-US" b="1" baseline="30000">
                <a:solidFill>
                  <a:srgbClr val="6600CC"/>
                </a:solidFill>
              </a:rPr>
              <a:t>m</a:t>
            </a:r>
            <a:r>
              <a:rPr lang="en-US" b="1">
                <a:solidFill>
                  <a:srgbClr val="6600CC"/>
                </a:solidFill>
              </a:rPr>
              <a:t>. </a:t>
            </a:r>
            <a:r>
              <a:rPr lang="ru-RU">
                <a:solidFill>
                  <a:srgbClr val="6600CC"/>
                </a:solidFill>
              </a:rPr>
              <a:t>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M</a:t>
            </a:r>
            <a:r>
              <a:rPr lang="ru-RU" b="1" baseline="-25000">
                <a:solidFill>
                  <a:srgbClr val="6600CC"/>
                </a:solidFill>
              </a:rPr>
              <a:t>0</a:t>
            </a:r>
            <a:r>
              <a:rPr lang="ru-RU">
                <a:solidFill>
                  <a:srgbClr val="6600CC"/>
                </a:solidFill>
              </a:rPr>
              <a:t> =</a:t>
            </a:r>
            <a:r>
              <a:rPr lang="en-US">
                <a:solidFill>
                  <a:srgbClr val="6600CC"/>
                </a:solidFill>
              </a:rPr>
              <a:t> -26.8</a:t>
            </a:r>
            <a:r>
              <a:rPr lang="ru-RU">
                <a:solidFill>
                  <a:srgbClr val="6600CC"/>
                </a:solidFill>
              </a:rPr>
              <a:t> +</a:t>
            </a:r>
            <a:r>
              <a:rPr lang="en-US">
                <a:solidFill>
                  <a:srgbClr val="6600CC"/>
                </a:solidFill>
              </a:rPr>
              <a:t> 5 + 26.6 = </a:t>
            </a:r>
            <a:r>
              <a:rPr lang="ru-RU">
                <a:solidFill>
                  <a:srgbClr val="6600CC"/>
                </a:solidFill>
              </a:rPr>
              <a:t>4</a:t>
            </a:r>
            <a:r>
              <a:rPr lang="en-US">
                <a:solidFill>
                  <a:srgbClr val="6600CC"/>
                </a:solidFill>
              </a:rPr>
              <a:t>.8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:</a:t>
            </a:r>
            <a:endParaRPr lang="en-US">
              <a:solidFill>
                <a:srgbClr val="6600CC"/>
              </a:solidFill>
            </a:endParaRPr>
          </a:p>
          <a:p>
            <a:pPr algn="l"/>
            <a:endParaRPr lang="ru-RU" b="1">
              <a:solidFill>
                <a:srgbClr val="6600CC"/>
              </a:solidFill>
            </a:endParaRPr>
          </a:p>
          <a:p>
            <a:pPr algn="l"/>
            <a:endParaRPr lang="ru-RU" i="1">
              <a:solidFill>
                <a:srgbClr val="6600CC"/>
              </a:solidFill>
            </a:endParaRP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1558" name="Picture 6" descr=" 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0" y="152400"/>
            <a:ext cx="25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ru-RU" sz="1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6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формулы для решения задач по небесной сфере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5616624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Высота и зенитное расстояние </a:t>
            </a:r>
          </a:p>
          <a:p>
            <a:pPr marL="0" indent="0">
              <a:buNone/>
            </a:pPr>
            <a:r>
              <a:rPr lang="ru-RU" dirty="0"/>
              <a:t>в верхней кульминации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h </a:t>
            </a:r>
            <a:r>
              <a:rPr lang="ru-RU" b="1" dirty="0"/>
              <a:t>= 90° – φ + δ    </a:t>
            </a:r>
            <a:r>
              <a:rPr lang="en-US" b="1" dirty="0"/>
              <a:t>Z</a:t>
            </a:r>
            <a:r>
              <a:rPr lang="ru-RU" b="1" dirty="0"/>
              <a:t>= φ – δ</a:t>
            </a:r>
            <a:endParaRPr lang="ru-RU" dirty="0"/>
          </a:p>
          <a:p>
            <a:pPr lvl="0"/>
            <a:r>
              <a:rPr lang="ru-RU" dirty="0"/>
              <a:t>Высота и зенитное расстояние </a:t>
            </a:r>
          </a:p>
          <a:p>
            <a:pPr marL="0" indent="0">
              <a:buNone/>
            </a:pPr>
            <a:r>
              <a:rPr lang="ru-RU" dirty="0"/>
              <a:t>в нижней кульминации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h </a:t>
            </a:r>
            <a:r>
              <a:rPr lang="ru-RU" b="1" dirty="0"/>
              <a:t>= φ + δ – 90°   </a:t>
            </a:r>
            <a:r>
              <a:rPr lang="en-US" b="1" dirty="0"/>
              <a:t>Z</a:t>
            </a:r>
            <a:r>
              <a:rPr lang="ru-RU" b="1" dirty="0"/>
              <a:t>=180- φ - δ</a:t>
            </a:r>
            <a:endParaRPr lang="ru-RU" dirty="0"/>
          </a:p>
          <a:p>
            <a:pPr lvl="0"/>
            <a:r>
              <a:rPr lang="ru-RU" dirty="0"/>
              <a:t>Условия видимости светил </a:t>
            </a:r>
          </a:p>
          <a:p>
            <a:pPr marL="0" indent="0">
              <a:buNone/>
            </a:pPr>
            <a:r>
              <a:rPr lang="ru-RU" dirty="0"/>
              <a:t>для заданной широты места</a:t>
            </a:r>
          </a:p>
          <a:p>
            <a:pPr marL="0" indent="0">
              <a:buNone/>
            </a:pPr>
            <a:r>
              <a:rPr lang="ru-RU" i="1" dirty="0" err="1"/>
              <a:t>Невосходящие</a:t>
            </a:r>
            <a:r>
              <a:rPr lang="ru-RU" i="1" dirty="0"/>
              <a:t> звёзды:</a:t>
            </a:r>
            <a:r>
              <a:rPr lang="ru-RU" b="1" dirty="0"/>
              <a:t> δ&lt; φ  – 90°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Незаходящие звёзды:  </a:t>
            </a:r>
            <a:r>
              <a:rPr lang="ru-RU" b="1" dirty="0"/>
              <a:t> δ</a:t>
            </a:r>
            <a:r>
              <a:rPr lang="en-US" b="1" dirty="0"/>
              <a:t>&gt;</a:t>
            </a:r>
            <a:r>
              <a:rPr lang="ru-RU" b="1" dirty="0"/>
              <a:t> 90° –  φ    </a:t>
            </a:r>
            <a:r>
              <a:rPr lang="ru-RU" i="1" dirty="0"/>
              <a:t>    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WScan0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34734"/>
            <a:ext cx="2308088" cy="22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&amp;Kcy;&amp;acy;&amp;rcy;&amp;tcy;&amp;icy;&amp;ncy;&amp;kcy;&amp;icy; &amp;pcy;&amp;ocy; &amp;zcy;&amp;acy;&amp;pcy;&amp;rcy;&amp;ocy;&amp;scy;&amp;ucy; &amp;ncy;&amp;iecy;&amp;zcy;&amp;acy;&amp;khcy;&amp;ocy;&amp;dcy;&amp;yacy;&amp;shchcy;&amp;icy;&amp;iecy; &amp;icy; &amp;ncy;&amp;iecy;&amp;vcy;&amp;ocy;&amp;scy;&amp;khcy;&amp;ocy;&amp;dcy;&amp;yacy;&amp;shchcy;&amp;icy;&amp;iecy; &amp;scy;&amp;vcy;&amp;iecy;&amp;tcy;&amp;icy;&amp;l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85" y="3933056"/>
            <a:ext cx="3209968" cy="23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569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6600CC"/>
                </a:solidFill>
              </a:rPr>
              <a:t>Закон Стефана—Больцмана.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Мощность излучения единицы площади поверхности звезды равна: </a:t>
            </a:r>
          </a:p>
          <a:p>
            <a:r>
              <a:rPr lang="ru-RU">
                <a:solidFill>
                  <a:srgbClr val="6600CC"/>
                </a:solidFill>
              </a:rPr>
              <a:t> </a:t>
            </a:r>
            <a:endParaRPr lang="ru-RU" i="1">
              <a:solidFill>
                <a:srgbClr val="6600CC"/>
              </a:solidFill>
            </a:endParaRPr>
          </a:p>
        </p:txBody>
      </p:sp>
      <p:pic>
        <p:nvPicPr>
          <p:cNvPr id="152582" name="Picture 6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76475"/>
            <a:ext cx="2159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08025" y="3068638"/>
            <a:ext cx="7510463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где σ= 1,354·10</a:t>
            </a:r>
            <a:r>
              <a:rPr lang="ru-RU" b="1" baseline="30000">
                <a:solidFill>
                  <a:srgbClr val="6600CC"/>
                </a:solidFill>
              </a:rPr>
              <a:t>-12 </a:t>
            </a:r>
            <a:r>
              <a:rPr lang="ru-RU">
                <a:solidFill>
                  <a:srgbClr val="6600CC"/>
                </a:solidFill>
              </a:rPr>
              <a:t>кал/(см</a:t>
            </a:r>
            <a:r>
              <a:rPr lang="ru-RU" b="1" baseline="30000">
                <a:solidFill>
                  <a:srgbClr val="6600CC"/>
                </a:solidFill>
              </a:rPr>
              <a:t>2</a:t>
            </a:r>
            <a:r>
              <a:rPr lang="ru-RU">
                <a:solidFill>
                  <a:srgbClr val="6600CC"/>
                </a:solidFill>
              </a:rPr>
              <a:t>·с·град</a:t>
            </a:r>
            <a:r>
              <a:rPr lang="ru-RU" b="1" baseline="30000">
                <a:solidFill>
                  <a:srgbClr val="6600CC"/>
                </a:solidFill>
              </a:rPr>
              <a:t>4</a:t>
            </a:r>
            <a:r>
              <a:rPr lang="ru-RU">
                <a:solidFill>
                  <a:srgbClr val="6600CC"/>
                </a:solidFill>
              </a:rPr>
              <a:t>) = 5,70·10</a:t>
            </a:r>
            <a:r>
              <a:rPr lang="ru-RU" b="1" baseline="30000">
                <a:solidFill>
                  <a:srgbClr val="6600CC"/>
                </a:solidFill>
              </a:rPr>
              <a:t>-5</a:t>
            </a:r>
            <a:r>
              <a:rPr lang="ru-RU">
                <a:solidFill>
                  <a:srgbClr val="6600CC"/>
                </a:solidFill>
              </a:rPr>
              <a:t> эрг/(см</a:t>
            </a:r>
            <a:r>
              <a:rPr lang="ru-RU" b="1" baseline="30000">
                <a:solidFill>
                  <a:srgbClr val="6600CC"/>
                </a:solidFill>
              </a:rPr>
              <a:t>2</a:t>
            </a:r>
            <a:r>
              <a:rPr lang="ru-RU">
                <a:solidFill>
                  <a:srgbClr val="6600CC"/>
                </a:solidFill>
              </a:rPr>
              <a:t>·с·град</a:t>
            </a:r>
            <a:r>
              <a:rPr lang="ru-RU" b="1" baseline="30000">
                <a:solidFill>
                  <a:srgbClr val="6600CC"/>
                </a:solidFill>
              </a:rPr>
              <a:t>4</a:t>
            </a:r>
            <a:r>
              <a:rPr lang="ru-RU">
                <a:solidFill>
                  <a:srgbClr val="6600CC"/>
                </a:solidFill>
              </a:rPr>
              <a:t>)</a:t>
            </a:r>
            <a:r>
              <a:rPr lang="en-US">
                <a:solidFill>
                  <a:srgbClr val="6600CC"/>
                </a:solidFill>
              </a:rPr>
              <a:t>,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Т</a:t>
            </a:r>
            <a:r>
              <a:rPr lang="ru-RU" b="1" i="1" baseline="-25000">
                <a:solidFill>
                  <a:srgbClr val="6600CC"/>
                </a:solidFill>
              </a:rPr>
              <a:t>е</a:t>
            </a:r>
            <a:r>
              <a:rPr lang="en-US" b="1" i="1" baseline="-25000">
                <a:solidFill>
                  <a:srgbClr val="6600CC"/>
                </a:solidFill>
              </a:rPr>
              <a:t>f  </a:t>
            </a:r>
            <a:r>
              <a:rPr lang="en-US" b="1" i="1">
                <a:solidFill>
                  <a:srgbClr val="6600CC"/>
                </a:solidFill>
              </a:rPr>
              <a:t>- </a:t>
            </a:r>
            <a:r>
              <a:rPr lang="ru-RU">
                <a:solidFill>
                  <a:srgbClr val="6600CC"/>
                </a:solidFill>
              </a:rPr>
              <a:t>эффективная температура в градусах Кельвина. </a:t>
            </a:r>
            <a:endParaRPr lang="en-US">
              <a:solidFill>
                <a:srgbClr val="6600CC"/>
              </a:solidFill>
            </a:endParaRPr>
          </a:p>
          <a:p>
            <a:pPr algn="l"/>
            <a:endParaRPr lang="ru-RU" b="1" i="1" baseline="-25000">
              <a:solidFill>
                <a:srgbClr val="6600CC"/>
              </a:solidFill>
            </a:endParaRPr>
          </a:p>
          <a:p>
            <a:pPr algn="l"/>
            <a:r>
              <a:rPr lang="ru-RU">
                <a:solidFill>
                  <a:srgbClr val="6600CC"/>
                </a:solidFill>
              </a:rPr>
              <a:t>Для Солнца</a:t>
            </a:r>
            <a:r>
              <a:rPr lang="ru-RU"/>
              <a:t> </a:t>
            </a:r>
            <a:r>
              <a:rPr lang="ru-RU">
                <a:solidFill>
                  <a:srgbClr val="6600CC"/>
                </a:solidFill>
              </a:rPr>
              <a:t>Т</a:t>
            </a:r>
            <a:r>
              <a:rPr lang="ru-RU" b="1" i="1" baseline="-25000">
                <a:solidFill>
                  <a:srgbClr val="6600CC"/>
                </a:solidFill>
              </a:rPr>
              <a:t>е</a:t>
            </a:r>
            <a:r>
              <a:rPr lang="en-US" b="1" i="1" baseline="-25000">
                <a:solidFill>
                  <a:srgbClr val="6600CC"/>
                </a:solidFill>
              </a:rPr>
              <a:t>f</a:t>
            </a:r>
            <a:r>
              <a:rPr lang="ru-RU" b="1" i="1">
                <a:solidFill>
                  <a:srgbClr val="6600CC"/>
                </a:solidFill>
              </a:rPr>
              <a:t> = </a:t>
            </a:r>
            <a:r>
              <a:rPr lang="ru-RU" i="1">
                <a:solidFill>
                  <a:srgbClr val="6600CC"/>
                </a:solidFill>
              </a:rPr>
              <a:t>5779 К.</a:t>
            </a:r>
            <a:endParaRPr lang="en-US" i="1">
              <a:solidFill>
                <a:srgbClr val="6600CC"/>
              </a:solidFill>
            </a:endParaRPr>
          </a:p>
          <a:p>
            <a:pPr algn="l"/>
            <a:endParaRPr lang="ru-RU"/>
          </a:p>
          <a:p>
            <a:pPr algn="l"/>
            <a:r>
              <a:rPr lang="ru-RU">
                <a:solidFill>
                  <a:srgbClr val="6600CC"/>
                </a:solidFill>
              </a:rPr>
              <a:t> Мощность излучения звезды или Солнца  - полный поток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 с площади поверхности, равной  4</a:t>
            </a:r>
            <a:r>
              <a:rPr lang="el-GR" i="1">
                <a:solidFill>
                  <a:srgbClr val="6600CC"/>
                </a:solidFill>
              </a:rPr>
              <a:t>π</a:t>
            </a:r>
            <a:r>
              <a:rPr lang="en-US" i="1">
                <a:solidFill>
                  <a:srgbClr val="6600CC"/>
                </a:solidFill>
              </a:rPr>
              <a:t> R</a:t>
            </a:r>
            <a:r>
              <a:rPr lang="en-US" b="1" baseline="30000">
                <a:solidFill>
                  <a:srgbClr val="6600CC"/>
                </a:solidFill>
              </a:rPr>
              <a:t>2</a:t>
            </a:r>
            <a:r>
              <a:rPr lang="ru-RU" b="1">
                <a:solidFill>
                  <a:srgbClr val="6600CC"/>
                </a:solidFill>
              </a:rPr>
              <a:t>.</a:t>
            </a:r>
            <a:endParaRPr lang="ru-RU" b="1" baseline="30000">
              <a:solidFill>
                <a:srgbClr val="6600CC"/>
              </a:solidFill>
            </a:endParaRP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5003800" y="2492375"/>
            <a:ext cx="25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</a:rPr>
              <a:t>f</a:t>
            </a:r>
            <a:endParaRPr lang="ru-RU" i="1">
              <a:solidFill>
                <a:schemeClr val="tx1"/>
              </a:solidFill>
            </a:endParaRP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3203575" y="5876925"/>
            <a:ext cx="2570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chemeClr val="tx1"/>
                </a:solidFill>
              </a:rPr>
              <a:t>L = 4</a:t>
            </a:r>
            <a:r>
              <a:rPr lang="el-GR" sz="3200" b="1" i="1">
                <a:solidFill>
                  <a:schemeClr val="tx1"/>
                </a:solidFill>
              </a:rPr>
              <a:t>π</a:t>
            </a:r>
            <a:r>
              <a:rPr lang="en-US" sz="3200" b="1" i="1">
                <a:solidFill>
                  <a:schemeClr val="tx1"/>
                </a:solidFill>
              </a:rPr>
              <a:t> R</a:t>
            </a:r>
            <a:r>
              <a:rPr lang="en-US" sz="3200" b="1" baseline="30000">
                <a:solidFill>
                  <a:schemeClr val="tx1"/>
                </a:solidFill>
              </a:rPr>
              <a:t>2</a:t>
            </a:r>
            <a:r>
              <a:rPr lang="el-GR" sz="3200" b="1" i="1">
                <a:solidFill>
                  <a:schemeClr val="tx1"/>
                </a:solidFill>
              </a:rPr>
              <a:t>σ</a:t>
            </a:r>
            <a:r>
              <a:rPr lang="en-US" sz="3200" b="1" i="1">
                <a:solidFill>
                  <a:schemeClr val="tx1"/>
                </a:solidFill>
              </a:rPr>
              <a:t> T</a:t>
            </a:r>
            <a:r>
              <a:rPr lang="en-US" sz="3200" b="1" i="1" baseline="30000">
                <a:solidFill>
                  <a:schemeClr val="tx1"/>
                </a:solidFill>
              </a:rPr>
              <a:t>4</a:t>
            </a:r>
            <a:r>
              <a:rPr lang="en-US" sz="3200" b="1" i="1" baseline="-25000">
                <a:solidFill>
                  <a:schemeClr val="tx1"/>
                </a:solidFill>
              </a:rPr>
              <a:t>ef</a:t>
            </a:r>
            <a:r>
              <a:rPr lang="en-US" sz="3200" b="1" i="1">
                <a:solidFill>
                  <a:schemeClr val="tx1"/>
                </a:solidFill>
              </a:rPr>
              <a:t> </a:t>
            </a:r>
            <a:endParaRPr lang="ru-RU" sz="32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89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79388" y="1484313"/>
            <a:ext cx="8388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Блеск </a:t>
            </a:r>
            <a:r>
              <a:rPr lang="ru-RU" i="1">
                <a:solidFill>
                  <a:srgbClr val="6600CC"/>
                </a:solidFill>
              </a:rPr>
              <a:t>Ε</a:t>
            </a:r>
            <a:r>
              <a:rPr lang="ru-RU">
                <a:solidFill>
                  <a:srgbClr val="6600CC"/>
                </a:solidFill>
              </a:rPr>
              <a:t> каждой звезды прямо пропорционален ее светимости </a:t>
            </a:r>
            <a:r>
              <a:rPr lang="ru-RU" i="1">
                <a:solidFill>
                  <a:srgbClr val="6600CC"/>
                </a:solidFill>
              </a:rPr>
              <a:t>L</a:t>
            </a:r>
            <a:r>
              <a:rPr lang="ru-RU">
                <a:solidFill>
                  <a:srgbClr val="6600CC"/>
                </a:solidFill>
              </a:rPr>
              <a:t> и обратно пропорционален квадрату расстояния </a:t>
            </a:r>
            <a:r>
              <a:rPr lang="en-US">
                <a:solidFill>
                  <a:srgbClr val="6600CC"/>
                </a:solidFill>
              </a:rPr>
              <a:t> </a:t>
            </a:r>
            <a:r>
              <a:rPr lang="en-US" i="1">
                <a:solidFill>
                  <a:srgbClr val="6600CC"/>
                </a:solidFill>
              </a:rPr>
              <a:t>r </a:t>
            </a:r>
            <a:r>
              <a:rPr lang="ru-RU">
                <a:solidFill>
                  <a:srgbClr val="6600CC"/>
                </a:solidFill>
              </a:rPr>
              <a:t> от наблюдателя.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Отношение светимостей двух звезд</a:t>
            </a:r>
            <a:r>
              <a:rPr lang="en-US">
                <a:solidFill>
                  <a:srgbClr val="6600CC"/>
                </a:solidFill>
              </a:rPr>
              <a:t>:</a:t>
            </a:r>
            <a:endParaRPr lang="ru-RU">
              <a:solidFill>
                <a:srgbClr val="6600CC"/>
              </a:solidFill>
            </a:endParaRPr>
          </a:p>
        </p:txBody>
      </p:sp>
      <p:pic>
        <p:nvPicPr>
          <p:cNvPr id="154631" name="Picture 7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48974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4216400"/>
            <a:ext cx="89646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В некоторых задачах указано межзвездное поглощение света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 в направлении на объект. Тогда 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                                     </a:t>
            </a:r>
            <a:r>
              <a:rPr lang="en-US">
                <a:solidFill>
                  <a:srgbClr val="6600CC"/>
                </a:solidFill>
              </a:rPr>
              <a:t>M = m + 5 - 5lg r + A(r)</a:t>
            </a:r>
            <a:r>
              <a:rPr lang="ru-RU">
                <a:solidFill>
                  <a:srgbClr val="6600CC"/>
                </a:solidFill>
              </a:rPr>
              <a:t>,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где</a:t>
            </a:r>
            <a:r>
              <a:rPr lang="en-US">
                <a:solidFill>
                  <a:srgbClr val="6600CC"/>
                </a:solidFill>
              </a:rPr>
              <a:t> A(r)</a:t>
            </a:r>
            <a:r>
              <a:rPr lang="ru-RU">
                <a:solidFill>
                  <a:srgbClr val="6600CC"/>
                </a:solidFill>
              </a:rPr>
              <a:t> – величина поглощения в звездных величинах для расстояния </a:t>
            </a:r>
            <a:r>
              <a:rPr lang="en-US" i="1">
                <a:solidFill>
                  <a:srgbClr val="6600CC"/>
                </a:solidFill>
              </a:rPr>
              <a:t>r</a:t>
            </a:r>
            <a:r>
              <a:rPr lang="en-US">
                <a:solidFill>
                  <a:srgbClr val="66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28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79388" y="1052513"/>
            <a:ext cx="8964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Звездой какой величины будет выглядеть Солнце с Нептуна?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Период вращения Нептуна вокруг Солнца составляет 164.8 лет, видимая с Земли звездная величина Солнца равна –26.8</a:t>
            </a:r>
            <a:r>
              <a:rPr lang="en-US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889317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6600CC"/>
                </a:solidFill>
              </a:rPr>
              <a:t>Дано:                                         Решение                           Вычисление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T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en-US">
                <a:solidFill>
                  <a:srgbClr val="6600CC"/>
                </a:solidFill>
              </a:rPr>
              <a:t> =164.8</a:t>
            </a:r>
            <a:r>
              <a:rPr lang="ru-RU">
                <a:solidFill>
                  <a:srgbClr val="6600CC"/>
                </a:solidFill>
              </a:rPr>
              <a:t> лет</a:t>
            </a:r>
            <a:endParaRPr lang="en-US">
              <a:solidFill>
                <a:srgbClr val="6600CC"/>
              </a:solidFill>
            </a:endParaRPr>
          </a:p>
          <a:p>
            <a:pPr algn="l"/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en-US">
                <a:solidFill>
                  <a:srgbClr val="6600CC"/>
                </a:solidFill>
              </a:rPr>
              <a:t>= -26.8</a:t>
            </a:r>
            <a:endParaRPr lang="ru-RU">
              <a:solidFill>
                <a:srgbClr val="6600CC"/>
              </a:solidFill>
            </a:endParaRPr>
          </a:p>
          <a:p>
            <a:pPr algn="l"/>
            <a:r>
              <a:rPr lang="en-US">
                <a:solidFill>
                  <a:srgbClr val="6600CC"/>
                </a:solidFill>
              </a:rPr>
              <a:t>T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en-US">
                <a:solidFill>
                  <a:srgbClr val="6600CC"/>
                </a:solidFill>
              </a:rPr>
              <a:t>= 1 </a:t>
            </a:r>
            <a:r>
              <a:rPr lang="ru-RU">
                <a:solidFill>
                  <a:srgbClr val="6600CC"/>
                </a:solidFill>
              </a:rPr>
              <a:t>год</a:t>
            </a:r>
            <a:endParaRPr lang="en-US">
              <a:solidFill>
                <a:srgbClr val="6600CC"/>
              </a:solidFill>
            </a:endParaRPr>
          </a:p>
          <a:p>
            <a:pPr algn="l"/>
            <a:r>
              <a:rPr lang="en-US">
                <a:solidFill>
                  <a:srgbClr val="6600CC"/>
                </a:solidFill>
              </a:rPr>
              <a:t>____________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en-US">
                <a:solidFill>
                  <a:srgbClr val="6600CC"/>
                </a:solidFill>
              </a:rPr>
              <a:t>=?</a:t>
            </a:r>
            <a:endParaRPr lang="ru-RU">
              <a:solidFill>
                <a:srgbClr val="6600CC"/>
              </a:solidFill>
            </a:endParaRPr>
          </a:p>
          <a:p>
            <a:pPr algn="l"/>
            <a:r>
              <a:rPr lang="uk-UA">
                <a:solidFill>
                  <a:srgbClr val="6600CC"/>
                </a:solidFill>
              </a:rPr>
              <a:t>                                      </a:t>
            </a:r>
          </a:p>
          <a:p>
            <a:pPr algn="l"/>
            <a:r>
              <a:rPr lang="uk-UA">
                <a:solidFill>
                  <a:srgbClr val="6600CC"/>
                </a:solidFill>
              </a:rPr>
              <a:t>                                   </a:t>
            </a:r>
          </a:p>
          <a:p>
            <a:pPr algn="l"/>
            <a:r>
              <a:rPr lang="uk-UA">
                <a:solidFill>
                  <a:srgbClr val="6600CC"/>
                </a:solidFill>
              </a:rPr>
              <a:t>                                     </a:t>
            </a:r>
            <a:r>
              <a:rPr lang="uk-UA" sz="2000" b="1">
                <a:solidFill>
                  <a:srgbClr val="6600CC"/>
                </a:solidFill>
              </a:rPr>
              <a:t>Отношение </a:t>
            </a:r>
            <a:r>
              <a:rPr lang="en-US" b="1">
                <a:solidFill>
                  <a:srgbClr val="6600CC"/>
                </a:solidFill>
              </a:rPr>
              <a:t>r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uk-UA" b="1">
                <a:solidFill>
                  <a:srgbClr val="6600CC"/>
                </a:solidFill>
              </a:rPr>
              <a:t>/</a:t>
            </a:r>
            <a:r>
              <a:rPr lang="en-US" b="1">
                <a:solidFill>
                  <a:srgbClr val="6600CC"/>
                </a:solidFill>
              </a:rPr>
              <a:t>r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uk-UA" sz="2000" b="1" baseline="-25000">
                <a:solidFill>
                  <a:srgbClr val="6600CC"/>
                </a:solidFill>
              </a:rPr>
              <a:t> </a:t>
            </a:r>
            <a:r>
              <a:rPr lang="uk-UA" sz="2000" b="1">
                <a:solidFill>
                  <a:srgbClr val="6600CC"/>
                </a:solidFill>
              </a:rPr>
              <a:t>найдем </a:t>
            </a:r>
          </a:p>
          <a:p>
            <a:pPr algn="l"/>
            <a:r>
              <a:rPr lang="uk-UA" sz="2000" b="1">
                <a:solidFill>
                  <a:srgbClr val="6600CC"/>
                </a:solidFill>
              </a:rPr>
              <a:t>                                             по 3-ему закону Кеплера </a:t>
            </a:r>
          </a:p>
          <a:p>
            <a:pPr algn="l"/>
            <a:r>
              <a:rPr lang="uk-UA" sz="2000" b="1">
                <a:solidFill>
                  <a:srgbClr val="6600CC"/>
                </a:solidFill>
              </a:rPr>
              <a:t>                                                    </a:t>
            </a:r>
            <a:r>
              <a:rPr lang="en-US" b="1">
                <a:solidFill>
                  <a:srgbClr val="6600CC"/>
                </a:solidFill>
              </a:rPr>
              <a:t>r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uk-UA" b="1">
                <a:solidFill>
                  <a:srgbClr val="6600CC"/>
                </a:solidFill>
              </a:rPr>
              <a:t>/</a:t>
            </a:r>
            <a:r>
              <a:rPr lang="en-US" b="1">
                <a:solidFill>
                  <a:srgbClr val="6600CC"/>
                </a:solidFill>
              </a:rPr>
              <a:t>r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ru-RU" b="1" baseline="-25000">
                <a:solidFill>
                  <a:srgbClr val="6600CC"/>
                </a:solidFill>
              </a:rPr>
              <a:t> </a:t>
            </a:r>
            <a:r>
              <a:rPr lang="uk-UA" b="1">
                <a:solidFill>
                  <a:srgbClr val="6600CC"/>
                </a:solidFill>
              </a:rPr>
              <a:t>= (</a:t>
            </a:r>
            <a:r>
              <a:rPr lang="en-US" b="1">
                <a:solidFill>
                  <a:srgbClr val="6600CC"/>
                </a:solidFill>
              </a:rPr>
              <a:t>T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uk-UA" b="1">
                <a:solidFill>
                  <a:srgbClr val="6600CC"/>
                </a:solidFill>
              </a:rPr>
              <a:t>/</a:t>
            </a:r>
            <a:r>
              <a:rPr lang="en-US" b="1">
                <a:solidFill>
                  <a:srgbClr val="6600CC"/>
                </a:solidFill>
              </a:rPr>
              <a:t>T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uk-UA" b="1">
                <a:solidFill>
                  <a:srgbClr val="6600CC"/>
                </a:solidFill>
              </a:rPr>
              <a:t>)</a:t>
            </a:r>
            <a:r>
              <a:rPr lang="uk-UA" b="1" baseline="30000">
                <a:solidFill>
                  <a:srgbClr val="6600CC"/>
                </a:solidFill>
              </a:rPr>
              <a:t>2/3</a:t>
            </a:r>
            <a:r>
              <a:rPr lang="uk-UA" b="1">
                <a:solidFill>
                  <a:srgbClr val="6600CC"/>
                </a:solidFill>
              </a:rPr>
              <a:t>, </a:t>
            </a:r>
          </a:p>
          <a:p>
            <a:pPr algn="l"/>
            <a:r>
              <a:rPr lang="uk-UA" sz="2000" b="1">
                <a:solidFill>
                  <a:srgbClr val="6600CC"/>
                </a:solidFill>
              </a:rPr>
              <a:t>                                       тогда  </a:t>
            </a:r>
            <a:r>
              <a:rPr lang="en-US" b="1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ru-RU" b="1" baseline="-25000">
                <a:solidFill>
                  <a:srgbClr val="6600CC"/>
                </a:solidFill>
              </a:rPr>
              <a:t> </a:t>
            </a:r>
            <a:r>
              <a:rPr lang="uk-UA" b="1">
                <a:solidFill>
                  <a:srgbClr val="6600CC"/>
                </a:solidFill>
              </a:rPr>
              <a:t>=  </a:t>
            </a:r>
            <a:r>
              <a:rPr lang="en-US" b="1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uk-UA" b="1">
                <a:solidFill>
                  <a:srgbClr val="6600CC"/>
                </a:solidFill>
              </a:rPr>
              <a:t>+10/3 </a:t>
            </a:r>
            <a:r>
              <a:rPr lang="en-US" b="1">
                <a:solidFill>
                  <a:srgbClr val="6600CC"/>
                </a:solidFill>
              </a:rPr>
              <a:t>lg</a:t>
            </a:r>
            <a:r>
              <a:rPr lang="uk-UA" b="1">
                <a:solidFill>
                  <a:srgbClr val="6600CC"/>
                </a:solidFill>
              </a:rPr>
              <a:t>(</a:t>
            </a:r>
            <a:r>
              <a:rPr lang="en-US" b="1">
                <a:solidFill>
                  <a:srgbClr val="6600CC"/>
                </a:solidFill>
              </a:rPr>
              <a:t>T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uk-UA" b="1">
                <a:solidFill>
                  <a:srgbClr val="6600CC"/>
                </a:solidFill>
              </a:rPr>
              <a:t>/</a:t>
            </a:r>
            <a:r>
              <a:rPr lang="en-US" b="1">
                <a:solidFill>
                  <a:srgbClr val="6600CC"/>
                </a:solidFill>
              </a:rPr>
              <a:t>T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uk-UA" b="1">
                <a:solidFill>
                  <a:srgbClr val="6600CC"/>
                </a:solidFill>
              </a:rPr>
              <a:t>)</a:t>
            </a:r>
            <a:r>
              <a:rPr lang="uk-UA">
                <a:solidFill>
                  <a:srgbClr val="6600CC"/>
                </a:solidFill>
              </a:rPr>
              <a:t>                                                                                </a:t>
            </a:r>
            <a:endParaRPr lang="ru-RU" b="1" baseline="30000">
              <a:solidFill>
                <a:srgbClr val="6600CC"/>
              </a:solidFill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771775" y="40767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2268538" y="2636838"/>
            <a:ext cx="36718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1800" b="1">
                <a:solidFill>
                  <a:srgbClr val="6600CC"/>
                </a:solidFill>
              </a:rPr>
              <a:t> Используем формулу Погсона -</a:t>
            </a:r>
          </a:p>
          <a:p>
            <a:pPr algn="l"/>
            <a:r>
              <a:rPr lang="ru-RU" sz="1800" b="1">
                <a:solidFill>
                  <a:srgbClr val="6600CC"/>
                </a:solidFill>
              </a:rPr>
              <a:t> разность</a:t>
            </a:r>
            <a:r>
              <a:rPr lang="en-US" sz="1800" b="1">
                <a:solidFill>
                  <a:srgbClr val="6600CC"/>
                </a:solidFill>
              </a:rPr>
              <a:t> </a:t>
            </a:r>
            <a:r>
              <a:rPr lang="ru-RU" sz="1800" b="1">
                <a:solidFill>
                  <a:srgbClr val="6600CC"/>
                </a:solidFill>
              </a:rPr>
              <a:t>видимых звездных </a:t>
            </a:r>
          </a:p>
          <a:p>
            <a:pPr algn="l"/>
            <a:r>
              <a:rPr lang="ru-RU" sz="1800" b="1">
                <a:solidFill>
                  <a:srgbClr val="6600CC"/>
                </a:solidFill>
              </a:rPr>
              <a:t> величин Солнца с Нептуна</a:t>
            </a:r>
            <a:r>
              <a:rPr lang="ru-RU" sz="1800" b="1"/>
              <a:t> </a:t>
            </a:r>
            <a:r>
              <a:rPr lang="ru-RU" sz="1800" b="1">
                <a:solidFill>
                  <a:srgbClr val="6600CC"/>
                </a:solidFill>
              </a:rPr>
              <a:t>и Земли:</a:t>
            </a:r>
            <a:endParaRPr lang="ru-RU" sz="1200" b="1">
              <a:solidFill>
                <a:srgbClr val="6600CC"/>
              </a:solidFill>
            </a:endParaRPr>
          </a:p>
          <a:p>
            <a:pPr algn="l"/>
            <a:endParaRPr lang="ru-RU" sz="1200" b="1">
              <a:solidFill>
                <a:srgbClr val="6600CC"/>
              </a:solidFill>
            </a:endParaRPr>
          </a:p>
          <a:p>
            <a:pPr algn="l"/>
            <a:r>
              <a:rPr lang="ru-RU">
                <a:solidFill>
                  <a:srgbClr val="6600CC"/>
                </a:solidFill>
              </a:rPr>
              <a:t>     0.4(</a:t>
            </a:r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ru-RU" b="1">
                <a:solidFill>
                  <a:srgbClr val="6600CC"/>
                </a:solidFill>
              </a:rPr>
              <a:t>-</a:t>
            </a:r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ru-RU" b="1">
                <a:solidFill>
                  <a:srgbClr val="6600CC"/>
                </a:solidFill>
              </a:rPr>
              <a:t>) = </a:t>
            </a:r>
            <a:r>
              <a:rPr lang="en-US">
                <a:solidFill>
                  <a:srgbClr val="6600CC"/>
                </a:solidFill>
              </a:rPr>
              <a:t>lg(E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en-US">
                <a:solidFill>
                  <a:srgbClr val="6600CC"/>
                </a:solidFill>
              </a:rPr>
              <a:t>/E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en-US">
                <a:solidFill>
                  <a:srgbClr val="6600CC"/>
                </a:solidFill>
              </a:rPr>
              <a:t>),</a:t>
            </a:r>
            <a:endParaRPr lang="ru-RU">
              <a:solidFill>
                <a:srgbClr val="6600CC"/>
              </a:solidFill>
            </a:endParaRPr>
          </a:p>
          <a:p>
            <a:pPr algn="l"/>
            <a:r>
              <a:rPr lang="ru-RU">
                <a:solidFill>
                  <a:srgbClr val="6600CC"/>
                </a:solidFill>
              </a:rPr>
              <a:t>      </a:t>
            </a:r>
            <a:r>
              <a:rPr lang="en-US">
                <a:solidFill>
                  <a:srgbClr val="6600CC"/>
                </a:solidFill>
              </a:rPr>
              <a:t>E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en-US">
                <a:solidFill>
                  <a:srgbClr val="6600CC"/>
                </a:solidFill>
              </a:rPr>
              <a:t>/E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ru-RU" b="1" baseline="-25000">
                <a:solidFill>
                  <a:srgbClr val="6600CC"/>
                </a:solidFill>
              </a:rPr>
              <a:t> </a:t>
            </a:r>
            <a:r>
              <a:rPr lang="en-US">
                <a:solidFill>
                  <a:srgbClr val="6600CC"/>
                </a:solidFill>
              </a:rPr>
              <a:t>=</a:t>
            </a:r>
            <a:r>
              <a:rPr lang="ru-RU">
                <a:solidFill>
                  <a:srgbClr val="6600CC"/>
                </a:solidFill>
              </a:rPr>
              <a:t> </a:t>
            </a:r>
            <a:r>
              <a:rPr lang="en-US">
                <a:solidFill>
                  <a:srgbClr val="6600CC"/>
                </a:solidFill>
              </a:rPr>
              <a:t>(r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en-US">
                <a:solidFill>
                  <a:srgbClr val="6600CC"/>
                </a:solidFill>
              </a:rPr>
              <a:t>/r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en-US">
                <a:solidFill>
                  <a:srgbClr val="6600CC"/>
                </a:solidFill>
              </a:rPr>
              <a:t>)</a:t>
            </a:r>
            <a:r>
              <a:rPr lang="en-US" b="1" baseline="30000">
                <a:solidFill>
                  <a:srgbClr val="6600CC"/>
                </a:solidFill>
              </a:rPr>
              <a:t>2</a:t>
            </a:r>
            <a:endParaRPr lang="ru-RU" b="1" baseline="30000">
              <a:solidFill>
                <a:srgbClr val="6600CC"/>
              </a:solidFill>
            </a:endParaRPr>
          </a:p>
          <a:p>
            <a:pPr algn="l"/>
            <a:r>
              <a:rPr lang="ru-RU">
                <a:solidFill>
                  <a:srgbClr val="6600CC"/>
                </a:solidFill>
              </a:rPr>
              <a:t>     </a:t>
            </a:r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ru-RU" b="1" baseline="-25000">
                <a:solidFill>
                  <a:srgbClr val="6600CC"/>
                </a:solidFill>
              </a:rPr>
              <a:t> </a:t>
            </a:r>
            <a:r>
              <a:rPr lang="ru-RU">
                <a:solidFill>
                  <a:srgbClr val="6600CC"/>
                </a:solidFill>
              </a:rPr>
              <a:t>= </a:t>
            </a:r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ru-RU">
                <a:solidFill>
                  <a:srgbClr val="6600CC"/>
                </a:solidFill>
              </a:rPr>
              <a:t>+</a:t>
            </a:r>
            <a:r>
              <a:rPr lang="en-US">
                <a:solidFill>
                  <a:srgbClr val="6600CC"/>
                </a:solidFill>
              </a:rPr>
              <a:t> 2.</a:t>
            </a:r>
            <a:r>
              <a:rPr lang="ru-RU">
                <a:solidFill>
                  <a:srgbClr val="6600CC"/>
                </a:solidFill>
              </a:rPr>
              <a:t>5</a:t>
            </a:r>
            <a:r>
              <a:rPr lang="en-US">
                <a:solidFill>
                  <a:srgbClr val="6600CC"/>
                </a:solidFill>
              </a:rPr>
              <a:t> x 2 lg</a:t>
            </a:r>
            <a:r>
              <a:rPr lang="ru-RU">
                <a:solidFill>
                  <a:srgbClr val="6600CC"/>
                </a:solidFill>
              </a:rPr>
              <a:t>(</a:t>
            </a:r>
            <a:r>
              <a:rPr lang="en-US">
                <a:solidFill>
                  <a:srgbClr val="6600CC"/>
                </a:solidFill>
              </a:rPr>
              <a:t>r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ru-RU">
                <a:solidFill>
                  <a:srgbClr val="6600CC"/>
                </a:solidFill>
              </a:rPr>
              <a:t>/</a:t>
            </a:r>
            <a:r>
              <a:rPr lang="en-US">
                <a:solidFill>
                  <a:srgbClr val="6600CC"/>
                </a:solidFill>
              </a:rPr>
              <a:t>r</a:t>
            </a:r>
            <a:r>
              <a:rPr lang="en-US" b="1" baseline="-25000">
                <a:solidFill>
                  <a:srgbClr val="6600CC"/>
                </a:solidFill>
              </a:rPr>
              <a:t>e</a:t>
            </a:r>
            <a:r>
              <a:rPr lang="ru-RU">
                <a:solidFill>
                  <a:srgbClr val="6600CC"/>
                </a:solidFill>
              </a:rPr>
              <a:t>)</a:t>
            </a:r>
            <a:endParaRPr lang="ru-RU" sz="1800" b="1">
              <a:solidFill>
                <a:srgbClr val="6600CC"/>
              </a:solidFill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084888" y="2852738"/>
            <a:ext cx="2705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6600CC"/>
                </a:solidFill>
              </a:rPr>
              <a:t>m</a:t>
            </a:r>
            <a:r>
              <a:rPr lang="en-US" sz="2000" b="1" baseline="-25000">
                <a:solidFill>
                  <a:srgbClr val="6600CC"/>
                </a:solidFill>
              </a:rPr>
              <a:t>n</a:t>
            </a:r>
            <a:r>
              <a:rPr lang="uk-UA" sz="2000" b="1">
                <a:solidFill>
                  <a:srgbClr val="6600CC"/>
                </a:solidFill>
              </a:rPr>
              <a:t>= -26.8</a:t>
            </a:r>
            <a:r>
              <a:rPr lang="en-US" sz="2000" b="1" baseline="30000">
                <a:solidFill>
                  <a:srgbClr val="6600CC"/>
                </a:solidFill>
              </a:rPr>
              <a:t>m</a:t>
            </a:r>
            <a:r>
              <a:rPr lang="uk-UA" sz="2000" b="1">
                <a:solidFill>
                  <a:srgbClr val="6600CC"/>
                </a:solidFill>
              </a:rPr>
              <a:t> + 7.4</a:t>
            </a:r>
            <a:r>
              <a:rPr lang="en-US" sz="2000" b="1" baseline="30000">
                <a:solidFill>
                  <a:srgbClr val="6600CC"/>
                </a:solidFill>
              </a:rPr>
              <a:t>m</a:t>
            </a:r>
            <a:r>
              <a:rPr lang="ru-RU" sz="2000" b="1">
                <a:solidFill>
                  <a:srgbClr val="6600CC"/>
                </a:solidFill>
              </a:rPr>
              <a:t> </a:t>
            </a:r>
            <a:r>
              <a:rPr lang="uk-UA" sz="2000" b="1">
                <a:solidFill>
                  <a:srgbClr val="6600CC"/>
                </a:solidFill>
              </a:rPr>
              <a:t>=</a:t>
            </a:r>
            <a:r>
              <a:rPr lang="ru-RU" sz="2000" b="1">
                <a:solidFill>
                  <a:srgbClr val="6600CC"/>
                </a:solidFill>
              </a:rPr>
              <a:t> -</a:t>
            </a:r>
            <a:r>
              <a:rPr lang="uk-UA" sz="2000" b="1">
                <a:solidFill>
                  <a:srgbClr val="6600CC"/>
                </a:solidFill>
              </a:rPr>
              <a:t>19.4</a:t>
            </a:r>
            <a:r>
              <a:rPr lang="en-US" sz="2000" b="1" baseline="30000">
                <a:solidFill>
                  <a:srgbClr val="6600CC"/>
                </a:solidFill>
              </a:rPr>
              <a:t>m</a:t>
            </a:r>
            <a:endParaRPr lang="ru-RU" sz="2000" b="1" baseline="30000">
              <a:solidFill>
                <a:srgbClr val="6600CC"/>
              </a:solidFill>
            </a:endParaRP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300788" y="4005263"/>
            <a:ext cx="284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6600CC"/>
                </a:solidFill>
              </a:rPr>
              <a:t>Ответ:</a:t>
            </a:r>
            <a:r>
              <a:rPr lang="ru-RU"/>
              <a:t> </a:t>
            </a:r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n</a:t>
            </a:r>
            <a:r>
              <a:rPr lang="ru-RU" b="1">
                <a:solidFill>
                  <a:srgbClr val="6600CC"/>
                </a:solidFill>
              </a:rPr>
              <a:t> = -</a:t>
            </a:r>
            <a:r>
              <a:rPr lang="uk-UA" b="1">
                <a:solidFill>
                  <a:srgbClr val="6600CC"/>
                </a:solidFill>
              </a:rPr>
              <a:t>19.4</a:t>
            </a:r>
            <a:r>
              <a:rPr lang="en-US" b="1" baseline="30000">
                <a:solidFill>
                  <a:srgbClr val="6600CC"/>
                </a:solidFill>
              </a:rPr>
              <a:t>m</a:t>
            </a:r>
            <a:endParaRPr lang="ru-RU" b="1" baseline="3000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81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13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. Определить светимость звезды Альтаир ( </a:t>
            </a:r>
            <a:r>
              <a:rPr lang="el-GR" i="1">
                <a:solidFill>
                  <a:srgbClr val="6600CC"/>
                </a:solidFill>
              </a:rPr>
              <a:t>α</a:t>
            </a:r>
            <a:r>
              <a:rPr lang="en-US" i="1">
                <a:solidFill>
                  <a:srgbClr val="6600CC"/>
                </a:solidFill>
              </a:rPr>
              <a:t> </a:t>
            </a:r>
            <a:r>
              <a:rPr lang="ru-RU">
                <a:solidFill>
                  <a:srgbClr val="6600CC"/>
                </a:solidFill>
              </a:rPr>
              <a:t>Aql), если расстояние до нее </a:t>
            </a:r>
            <a:r>
              <a:rPr lang="ru-RU" i="1">
                <a:solidFill>
                  <a:srgbClr val="6600CC"/>
                </a:solidFill>
              </a:rPr>
              <a:t>d</a:t>
            </a:r>
            <a:r>
              <a:rPr lang="ru-RU">
                <a:solidFill>
                  <a:srgbClr val="6600CC"/>
                </a:solidFill>
              </a:rPr>
              <a:t>=5 </a:t>
            </a:r>
            <a:r>
              <a:rPr lang="ru-RU" i="1">
                <a:solidFill>
                  <a:srgbClr val="6600CC"/>
                </a:solidFill>
              </a:rPr>
              <a:t>пк</a:t>
            </a:r>
            <a:r>
              <a:rPr lang="ru-RU">
                <a:solidFill>
                  <a:srgbClr val="6600CC"/>
                </a:solidFill>
              </a:rPr>
              <a:t>, а видимая звездная величина </a:t>
            </a:r>
            <a:r>
              <a:rPr lang="ru-RU" i="1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=0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.9. </a:t>
            </a:r>
            <a:endParaRPr lang="ru-RU" i="1">
              <a:solidFill>
                <a:srgbClr val="6600CC"/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095375" y="39481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10350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Дано:</a:t>
            </a:r>
          </a:p>
          <a:p>
            <a:pPr algn="l"/>
            <a:r>
              <a:rPr lang="ru-RU" i="1">
                <a:solidFill>
                  <a:schemeClr val="tx1"/>
                </a:solidFill>
              </a:rPr>
              <a:t>d</a:t>
            </a:r>
            <a:r>
              <a:rPr lang="ru-RU">
                <a:solidFill>
                  <a:schemeClr val="tx1"/>
                </a:solidFill>
              </a:rPr>
              <a:t>=5 </a:t>
            </a:r>
            <a:r>
              <a:rPr lang="ru-RU" i="1">
                <a:solidFill>
                  <a:schemeClr val="tx1"/>
                </a:solidFill>
              </a:rPr>
              <a:t>пк</a:t>
            </a:r>
          </a:p>
          <a:p>
            <a:pPr algn="l"/>
            <a:r>
              <a:rPr lang="ru-RU" i="1">
                <a:solidFill>
                  <a:schemeClr val="tx1"/>
                </a:solidFill>
              </a:rPr>
              <a:t>m</a:t>
            </a:r>
            <a:r>
              <a:rPr lang="ru-RU">
                <a:solidFill>
                  <a:schemeClr val="tx1"/>
                </a:solidFill>
              </a:rPr>
              <a:t>=0</a:t>
            </a:r>
            <a:r>
              <a:rPr lang="ru-RU" b="1" baseline="30000">
                <a:solidFill>
                  <a:schemeClr val="tx1"/>
                </a:solidFill>
              </a:rPr>
              <a:t>m</a:t>
            </a:r>
            <a:r>
              <a:rPr lang="ru-RU">
                <a:solidFill>
                  <a:schemeClr val="tx1"/>
                </a:solidFill>
              </a:rPr>
              <a:t>.9</a:t>
            </a:r>
            <a:endParaRPr lang="en-US">
              <a:solidFill>
                <a:schemeClr val="tx1"/>
              </a:solidFill>
            </a:endParaRPr>
          </a:p>
          <a:p>
            <a:pPr algn="l"/>
            <a:endParaRPr lang="en-US">
              <a:solidFill>
                <a:schemeClr val="tx1"/>
              </a:solidFill>
            </a:endParaRPr>
          </a:p>
          <a:p>
            <a:pPr algn="l"/>
            <a:r>
              <a:rPr lang="en-US" i="1">
                <a:solidFill>
                  <a:schemeClr val="tx1"/>
                </a:solidFill>
              </a:rPr>
              <a:t>L</a:t>
            </a:r>
            <a:r>
              <a:rPr lang="en-US" b="1" baseline="-25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=1</a:t>
            </a:r>
            <a:endParaRPr lang="ru-RU">
              <a:solidFill>
                <a:schemeClr val="tx1"/>
              </a:solidFill>
            </a:endParaRPr>
          </a:p>
          <a:p>
            <a:pPr algn="l"/>
            <a:r>
              <a:rPr lang="ru-RU">
                <a:solidFill>
                  <a:schemeClr val="tx1"/>
                </a:solidFill>
              </a:rPr>
              <a:t>_____</a:t>
            </a:r>
          </a:p>
          <a:p>
            <a:pPr algn="l"/>
            <a:r>
              <a:rPr lang="en-US" i="1">
                <a:solidFill>
                  <a:schemeClr val="tx1"/>
                </a:solidFill>
              </a:rPr>
              <a:t>L</a:t>
            </a:r>
            <a:r>
              <a:rPr lang="en-US">
                <a:solidFill>
                  <a:schemeClr val="tx1"/>
                </a:solidFill>
              </a:rPr>
              <a:t>=?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2771775" y="2276475"/>
            <a:ext cx="2008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Решение</a:t>
            </a:r>
            <a:endParaRPr lang="en-US">
              <a:solidFill>
                <a:srgbClr val="6600CC"/>
              </a:solidFill>
            </a:endParaRPr>
          </a:p>
          <a:p>
            <a:pPr algn="l"/>
            <a:r>
              <a:rPr lang="ru-RU" i="1">
                <a:solidFill>
                  <a:schemeClr val="tx1"/>
                </a:solidFill>
              </a:rPr>
              <a:t>M</a:t>
            </a:r>
            <a:r>
              <a:rPr lang="en-US" i="1">
                <a:solidFill>
                  <a:schemeClr val="tx1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=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ru-RU" i="1">
                <a:solidFill>
                  <a:schemeClr val="tx1"/>
                </a:solidFill>
              </a:rPr>
              <a:t>m</a:t>
            </a:r>
            <a:r>
              <a:rPr lang="ru-RU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5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-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5 lg</a:t>
            </a:r>
            <a:r>
              <a:rPr lang="en-US">
                <a:solidFill>
                  <a:schemeClr val="tx1"/>
                </a:solidFill>
              </a:rPr>
              <a:t>d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38252" name="Picture 12" descr="img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13684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3" name="Picture 13" descr="img2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98825"/>
            <a:ext cx="2952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2692400" y="3860800"/>
            <a:ext cx="235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M</a:t>
            </a:r>
            <a:r>
              <a:rPr lang="en-US" b="1" baseline="-25000">
                <a:solidFill>
                  <a:schemeClr val="tx1"/>
                </a:solidFill>
              </a:rPr>
              <a:t>0</a:t>
            </a:r>
            <a:r>
              <a:rPr lang="ru-RU" b="1" baseline="-25000">
                <a:solidFill>
                  <a:schemeClr val="tx1"/>
                </a:solidFill>
              </a:rPr>
              <a:t>  </a:t>
            </a:r>
            <a:r>
              <a:rPr lang="ru-RU" b="1">
                <a:solidFill>
                  <a:schemeClr val="tx1"/>
                </a:solidFill>
              </a:rPr>
              <a:t>- </a:t>
            </a:r>
            <a:r>
              <a:rPr lang="en-US">
                <a:solidFill>
                  <a:schemeClr val="tx1"/>
                </a:solidFill>
              </a:rPr>
              <a:t>M </a:t>
            </a:r>
            <a:r>
              <a:rPr lang="ru-RU">
                <a:solidFill>
                  <a:schemeClr val="tx1"/>
                </a:solidFill>
              </a:rPr>
              <a:t>=</a:t>
            </a:r>
            <a:r>
              <a:rPr lang="en-US">
                <a:solidFill>
                  <a:schemeClr val="tx1"/>
                </a:solidFill>
              </a:rPr>
              <a:t> 2.5 lg L/L</a:t>
            </a:r>
            <a:r>
              <a:rPr lang="en-US" b="1" baseline="-25000">
                <a:solidFill>
                  <a:schemeClr val="tx1"/>
                </a:solidFill>
              </a:rPr>
              <a:t>o</a:t>
            </a:r>
            <a:endParaRPr lang="ru-RU" b="1" baseline="-25000">
              <a:solidFill>
                <a:schemeClr val="tx1"/>
              </a:solidFill>
            </a:endParaRP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6300788" y="2276475"/>
            <a:ext cx="163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CC"/>
                </a:solidFill>
              </a:rPr>
              <a:t>Вычисление</a:t>
            </a:r>
          </a:p>
        </p:txBody>
      </p:sp>
      <p:pic>
        <p:nvPicPr>
          <p:cNvPr id="138256" name="Picture 16" descr="img2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32035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7" name="Picture 17" descr="img2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84538"/>
            <a:ext cx="23034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6180138" y="4221163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CC"/>
                </a:solidFill>
              </a:rPr>
              <a:t>Ответ:  </a:t>
            </a:r>
            <a:r>
              <a:rPr lang="en-US" i="1">
                <a:solidFill>
                  <a:srgbClr val="6600CC"/>
                </a:solidFill>
              </a:rPr>
              <a:t>L</a:t>
            </a:r>
            <a:r>
              <a:rPr lang="en-US">
                <a:solidFill>
                  <a:srgbClr val="6600CC"/>
                </a:solidFill>
              </a:rPr>
              <a:t>=9</a:t>
            </a:r>
            <a:r>
              <a:rPr lang="en-US" i="1">
                <a:solidFill>
                  <a:srgbClr val="6600CC"/>
                </a:solidFill>
              </a:rPr>
              <a:t>L</a:t>
            </a:r>
            <a:r>
              <a:rPr lang="en-US" b="1" baseline="-25000">
                <a:solidFill>
                  <a:srgbClr val="6600CC"/>
                </a:solidFill>
              </a:rPr>
              <a:t>0</a:t>
            </a:r>
            <a:endParaRPr lang="ru-RU" b="1" baseline="-2500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79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8713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Какова суммарная звездная величина двойной звезды </a:t>
            </a:r>
            <a:r>
              <a:rPr lang="ru-RU" b="1" i="1">
                <a:solidFill>
                  <a:srgbClr val="6600CC"/>
                </a:solidFill>
              </a:rPr>
              <a:t>γ</a:t>
            </a:r>
            <a:r>
              <a:rPr lang="ru-RU">
                <a:solidFill>
                  <a:srgbClr val="6600CC"/>
                </a:solidFill>
              </a:rPr>
              <a:t> Андромеды, если звездные величины ее компонентов равны 2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.28 и 5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.08? 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68263" y="2292350"/>
            <a:ext cx="13366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Дано: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1</a:t>
            </a:r>
            <a:r>
              <a:rPr lang="en-US">
                <a:solidFill>
                  <a:srgbClr val="6600CC"/>
                </a:solidFill>
              </a:rPr>
              <a:t>= 2.28</a:t>
            </a:r>
            <a:r>
              <a:rPr lang="en-US" b="1" baseline="30000">
                <a:solidFill>
                  <a:srgbClr val="6600CC"/>
                </a:solidFill>
              </a:rPr>
              <a:t>m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2</a:t>
            </a:r>
            <a:r>
              <a:rPr lang="en-US">
                <a:solidFill>
                  <a:srgbClr val="6600CC"/>
                </a:solidFill>
              </a:rPr>
              <a:t>= 5.08</a:t>
            </a:r>
            <a:r>
              <a:rPr lang="en-US" b="1" baseline="30000">
                <a:solidFill>
                  <a:srgbClr val="6600CC"/>
                </a:solidFill>
              </a:rPr>
              <a:t>m</a:t>
            </a:r>
          </a:p>
          <a:p>
            <a:pPr algn="l"/>
            <a:r>
              <a:rPr lang="en-US">
                <a:solidFill>
                  <a:srgbClr val="6600CC"/>
                </a:solidFill>
              </a:rPr>
              <a:t>________</a:t>
            </a:r>
            <a:endParaRPr lang="ru-RU">
              <a:solidFill>
                <a:srgbClr val="6600CC"/>
              </a:solidFill>
            </a:endParaRPr>
          </a:p>
          <a:p>
            <a:pPr algn="l"/>
            <a:r>
              <a:rPr lang="en-US">
                <a:solidFill>
                  <a:srgbClr val="6600CC"/>
                </a:solidFill>
              </a:rPr>
              <a:t>m =?</a:t>
            </a:r>
            <a:endParaRPr lang="ru-RU">
              <a:solidFill>
                <a:srgbClr val="6600CC"/>
              </a:solidFill>
            </a:endParaRP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35150" y="2276475"/>
            <a:ext cx="320675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Решение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Суммируются освещенности</a:t>
            </a:r>
          </a:p>
          <a:p>
            <a:pPr algn="l"/>
            <a:r>
              <a:rPr lang="ru-RU" i="1">
                <a:solidFill>
                  <a:srgbClr val="6600CC"/>
                </a:solidFill>
              </a:rPr>
              <a:t>lg</a:t>
            </a:r>
            <a:r>
              <a:rPr lang="ru-RU">
                <a:solidFill>
                  <a:srgbClr val="6600CC"/>
                </a:solidFill>
              </a:rPr>
              <a:t> E</a:t>
            </a:r>
            <a:r>
              <a:rPr lang="ru-RU" b="1" baseline="-25000">
                <a:solidFill>
                  <a:srgbClr val="6600CC"/>
                </a:solidFill>
              </a:rPr>
              <a:t>2</a:t>
            </a:r>
            <a:r>
              <a:rPr lang="ru-RU">
                <a:solidFill>
                  <a:srgbClr val="6600CC"/>
                </a:solidFill>
              </a:rPr>
              <a:t>/</a:t>
            </a:r>
            <a:r>
              <a:rPr lang="ru-RU" i="1">
                <a:solidFill>
                  <a:srgbClr val="6600CC"/>
                </a:solidFill>
              </a:rPr>
              <a:t>E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 = -0.4</a:t>
            </a:r>
            <a:r>
              <a:rPr lang="en-US">
                <a:solidFill>
                  <a:srgbClr val="6600CC"/>
                </a:solidFill>
              </a:rPr>
              <a:t> </a:t>
            </a:r>
            <a:r>
              <a:rPr lang="ru-RU">
                <a:solidFill>
                  <a:srgbClr val="6600CC"/>
                </a:solidFill>
              </a:rPr>
              <a:t>(</a:t>
            </a:r>
            <a:r>
              <a:rPr lang="en-US">
                <a:solidFill>
                  <a:srgbClr val="6600CC"/>
                </a:solidFill>
              </a:rPr>
              <a:t>m</a:t>
            </a:r>
            <a:r>
              <a:rPr lang="en-US" b="1" baseline="-25000">
                <a:solidFill>
                  <a:srgbClr val="6600CC"/>
                </a:solidFill>
              </a:rPr>
              <a:t>2</a:t>
            </a:r>
            <a:r>
              <a:rPr lang="en-US">
                <a:solidFill>
                  <a:srgbClr val="6600CC"/>
                </a:solidFill>
              </a:rPr>
              <a:t>-m</a:t>
            </a:r>
            <a:r>
              <a:rPr lang="en-US" b="1" baseline="-25000">
                <a:solidFill>
                  <a:srgbClr val="6600CC"/>
                </a:solidFill>
              </a:rPr>
              <a:t>1</a:t>
            </a:r>
            <a:r>
              <a:rPr lang="en-US">
                <a:solidFill>
                  <a:srgbClr val="6600CC"/>
                </a:solidFill>
              </a:rPr>
              <a:t>)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Из закона Погсона</a:t>
            </a:r>
            <a:r>
              <a:rPr lang="ru-RU"/>
              <a:t>  </a:t>
            </a:r>
          </a:p>
          <a:p>
            <a:pPr algn="l"/>
            <a:r>
              <a:rPr lang="ru-RU" i="1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-</a:t>
            </a:r>
            <a:r>
              <a:rPr lang="ru-RU" i="1">
                <a:solidFill>
                  <a:srgbClr val="6600CC"/>
                </a:solidFill>
              </a:rPr>
              <a:t>m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=-2.5 lg ((</a:t>
            </a:r>
            <a:r>
              <a:rPr lang="ru-RU" i="1">
                <a:solidFill>
                  <a:srgbClr val="6600CC"/>
                </a:solidFill>
              </a:rPr>
              <a:t>E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+</a:t>
            </a:r>
            <a:r>
              <a:rPr lang="ru-RU" i="1">
                <a:solidFill>
                  <a:srgbClr val="6600CC"/>
                </a:solidFill>
              </a:rPr>
              <a:t>E</a:t>
            </a:r>
            <a:r>
              <a:rPr lang="ru-RU" b="1" baseline="-25000">
                <a:solidFill>
                  <a:srgbClr val="6600CC"/>
                </a:solidFill>
              </a:rPr>
              <a:t>2</a:t>
            </a:r>
            <a:r>
              <a:rPr lang="ru-RU">
                <a:solidFill>
                  <a:srgbClr val="6600CC"/>
                </a:solidFill>
              </a:rPr>
              <a:t>)/</a:t>
            </a:r>
            <a:r>
              <a:rPr lang="ru-RU" i="1">
                <a:solidFill>
                  <a:srgbClr val="6600CC"/>
                </a:solidFill>
              </a:rPr>
              <a:t>E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)</a:t>
            </a:r>
            <a:r>
              <a:rPr lang="ru-RU"/>
              <a:t> </a:t>
            </a:r>
          </a:p>
          <a:p>
            <a:pPr algn="l"/>
            <a:r>
              <a:rPr lang="en-US" i="1">
                <a:solidFill>
                  <a:srgbClr val="6600CC"/>
                </a:solidFill>
              </a:rPr>
              <a:t>m </a:t>
            </a:r>
            <a:r>
              <a:rPr lang="ru-RU">
                <a:solidFill>
                  <a:srgbClr val="6600CC"/>
                </a:solidFill>
              </a:rPr>
              <a:t>= </a:t>
            </a:r>
            <a:r>
              <a:rPr lang="ru-RU" i="1">
                <a:solidFill>
                  <a:srgbClr val="6600CC"/>
                </a:solidFill>
              </a:rPr>
              <a:t>m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-2.5 lg ((</a:t>
            </a:r>
            <a:r>
              <a:rPr lang="ru-RU" i="1">
                <a:solidFill>
                  <a:srgbClr val="6600CC"/>
                </a:solidFill>
              </a:rPr>
              <a:t>E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+</a:t>
            </a:r>
            <a:r>
              <a:rPr lang="ru-RU" i="1">
                <a:solidFill>
                  <a:srgbClr val="6600CC"/>
                </a:solidFill>
              </a:rPr>
              <a:t>E</a:t>
            </a:r>
            <a:r>
              <a:rPr lang="ru-RU" b="1" baseline="-25000">
                <a:solidFill>
                  <a:srgbClr val="6600CC"/>
                </a:solidFill>
              </a:rPr>
              <a:t>2</a:t>
            </a:r>
            <a:r>
              <a:rPr lang="ru-RU">
                <a:solidFill>
                  <a:srgbClr val="6600CC"/>
                </a:solidFill>
              </a:rPr>
              <a:t>)/</a:t>
            </a:r>
            <a:r>
              <a:rPr lang="ru-RU" i="1">
                <a:solidFill>
                  <a:srgbClr val="6600CC"/>
                </a:solidFill>
              </a:rPr>
              <a:t>E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)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5435600" y="2349500"/>
            <a:ext cx="3529013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Вычисление</a:t>
            </a:r>
          </a:p>
          <a:p>
            <a:pPr algn="l"/>
            <a:r>
              <a:rPr lang="ru-RU" sz="2000" b="1" i="1">
                <a:solidFill>
                  <a:srgbClr val="6600CC"/>
                </a:solidFill>
              </a:rPr>
              <a:t>lg</a:t>
            </a:r>
            <a:r>
              <a:rPr lang="ru-RU" sz="2000" b="1">
                <a:solidFill>
                  <a:srgbClr val="6600CC"/>
                </a:solidFill>
              </a:rPr>
              <a:t> E</a:t>
            </a:r>
            <a:r>
              <a:rPr lang="ru-RU" sz="2000" b="1" baseline="-25000">
                <a:solidFill>
                  <a:srgbClr val="6600CC"/>
                </a:solidFill>
              </a:rPr>
              <a:t>2</a:t>
            </a:r>
            <a:r>
              <a:rPr lang="ru-RU" sz="2000" b="1">
                <a:solidFill>
                  <a:srgbClr val="6600CC"/>
                </a:solidFill>
              </a:rPr>
              <a:t>/</a:t>
            </a:r>
            <a:r>
              <a:rPr lang="ru-RU" sz="2000" b="1" i="1">
                <a:solidFill>
                  <a:srgbClr val="6600CC"/>
                </a:solidFill>
              </a:rPr>
              <a:t>E</a:t>
            </a:r>
            <a:r>
              <a:rPr lang="ru-RU" sz="2000" b="1" baseline="-25000">
                <a:solidFill>
                  <a:srgbClr val="6600CC"/>
                </a:solidFill>
              </a:rPr>
              <a:t>1</a:t>
            </a:r>
            <a:r>
              <a:rPr lang="ru-RU" sz="2000" b="1">
                <a:solidFill>
                  <a:srgbClr val="6600CC"/>
                </a:solidFill>
              </a:rPr>
              <a:t> = -0.4(5.08 - 2.28) = -1.12</a:t>
            </a:r>
          </a:p>
          <a:p>
            <a:pPr algn="l"/>
            <a:r>
              <a:rPr lang="ru-RU" sz="2000" b="1" i="1">
                <a:solidFill>
                  <a:srgbClr val="6600CC"/>
                </a:solidFill>
              </a:rPr>
              <a:t>E</a:t>
            </a:r>
            <a:r>
              <a:rPr lang="ru-RU" sz="2000" b="1" baseline="-25000">
                <a:solidFill>
                  <a:srgbClr val="6600CC"/>
                </a:solidFill>
              </a:rPr>
              <a:t>2</a:t>
            </a:r>
            <a:r>
              <a:rPr lang="ru-RU" sz="2000" b="1">
                <a:solidFill>
                  <a:srgbClr val="6600CC"/>
                </a:solidFill>
              </a:rPr>
              <a:t>/</a:t>
            </a:r>
            <a:r>
              <a:rPr lang="ru-RU" sz="2000" b="1" i="1">
                <a:solidFill>
                  <a:srgbClr val="6600CC"/>
                </a:solidFill>
              </a:rPr>
              <a:t>E</a:t>
            </a:r>
            <a:r>
              <a:rPr lang="ru-RU" sz="2000" b="1" baseline="-25000">
                <a:solidFill>
                  <a:srgbClr val="6600CC"/>
                </a:solidFill>
              </a:rPr>
              <a:t>1</a:t>
            </a:r>
            <a:r>
              <a:rPr lang="ru-RU" sz="2000" b="1">
                <a:solidFill>
                  <a:srgbClr val="6600CC"/>
                </a:solidFill>
              </a:rPr>
              <a:t> = 0.076</a:t>
            </a:r>
            <a:r>
              <a:rPr lang="ru-RU"/>
              <a:t> </a:t>
            </a:r>
          </a:p>
          <a:p>
            <a:pPr algn="l"/>
            <a:r>
              <a:rPr lang="ru-RU" i="1">
                <a:solidFill>
                  <a:srgbClr val="6600CC"/>
                </a:solidFill>
              </a:rPr>
              <a:t>m </a:t>
            </a:r>
            <a:r>
              <a:rPr lang="ru-RU">
                <a:solidFill>
                  <a:srgbClr val="6600CC"/>
                </a:solidFill>
              </a:rPr>
              <a:t>- </a:t>
            </a:r>
            <a:r>
              <a:rPr lang="ru-RU" i="1">
                <a:solidFill>
                  <a:srgbClr val="6600CC"/>
                </a:solidFill>
              </a:rPr>
              <a:t>m</a:t>
            </a:r>
            <a:r>
              <a:rPr lang="ru-RU" b="1" baseline="-25000">
                <a:solidFill>
                  <a:srgbClr val="6600CC"/>
                </a:solidFill>
              </a:rPr>
              <a:t>1 </a:t>
            </a:r>
            <a:r>
              <a:rPr lang="ru-RU">
                <a:solidFill>
                  <a:srgbClr val="6600CC"/>
                </a:solidFill>
              </a:rPr>
              <a:t>= -2.5 lg (1+0.076)  </a:t>
            </a:r>
          </a:p>
          <a:p>
            <a:pPr algn="l"/>
            <a:r>
              <a:rPr lang="ru-RU" i="1">
                <a:solidFill>
                  <a:srgbClr val="6600CC"/>
                </a:solidFill>
              </a:rPr>
              <a:t>m </a:t>
            </a:r>
            <a:r>
              <a:rPr lang="ru-RU">
                <a:solidFill>
                  <a:srgbClr val="6600CC"/>
                </a:solidFill>
              </a:rPr>
              <a:t>= </a:t>
            </a:r>
            <a:r>
              <a:rPr lang="ru-RU" i="1">
                <a:solidFill>
                  <a:srgbClr val="6600CC"/>
                </a:solidFill>
              </a:rPr>
              <a:t>m</a:t>
            </a:r>
            <a:r>
              <a:rPr lang="ru-RU" b="1" baseline="-25000">
                <a:solidFill>
                  <a:srgbClr val="6600CC"/>
                </a:solidFill>
              </a:rPr>
              <a:t>1 </a:t>
            </a:r>
            <a:r>
              <a:rPr lang="ru-RU">
                <a:solidFill>
                  <a:srgbClr val="6600CC"/>
                </a:solidFill>
              </a:rPr>
              <a:t>- 0.08 = 2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.20 </a:t>
            </a:r>
            <a:r>
              <a:rPr lang="ru-RU" sz="1800" b="1">
                <a:solidFill>
                  <a:srgbClr val="6600CC"/>
                </a:solidFill>
              </a:rPr>
              <a:t> </a:t>
            </a:r>
          </a:p>
          <a:p>
            <a:pPr algn="l"/>
            <a:endParaRPr lang="ru-RU" sz="1800" b="1">
              <a:solidFill>
                <a:srgbClr val="6600CC"/>
              </a:solidFill>
            </a:endParaRP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5703888" y="459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5761038" y="4581525"/>
            <a:ext cx="222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CC"/>
                </a:solidFill>
              </a:rPr>
              <a:t>Ответ: </a:t>
            </a:r>
            <a:r>
              <a:rPr lang="ru-RU" i="1">
                <a:solidFill>
                  <a:srgbClr val="6600CC"/>
                </a:solidFill>
              </a:rPr>
              <a:t>m </a:t>
            </a:r>
            <a:r>
              <a:rPr lang="ru-RU">
                <a:solidFill>
                  <a:srgbClr val="6600CC"/>
                </a:solidFill>
              </a:rPr>
              <a:t>= 2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.20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918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1676400"/>
          </a:xfrm>
          <a:noFill/>
          <a:ln/>
          <a:extLst>
            <a:ext uri="{91240B29-F687-4F45-9708-019B960494DF}">
              <a14:hiddenLine xmlns:a14="http://schemas.microsoft.com/office/drawing/2010/main" w="76200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БЛЕСК  И  УДАЛЕННОСТЬ  ЗВЕЗД</a:t>
            </a:r>
            <a:endParaRPr lang="ru-RU" sz="2400" b="1" i="1">
              <a:solidFill>
                <a:srgbClr val="3366CC"/>
              </a:solidFill>
              <a:latin typeface="Arial" pitchFamily="34" charset="0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0"/>
            <a:ext cx="33480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РЕШЕНИЕ  З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А</a:t>
            </a:r>
            <a:r>
              <a:rPr lang="ru-RU" sz="2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ДАЧ  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2438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Визуальный блеск звезды Веги (α Лиры) равен + 0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.14 и ее параллакс 0". 123, а у звезды β Водолея визуальный блеск +3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.07 и параллакс 0".003. Найти отношение блеска и светимости этих двух звезд.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23850" y="2852738"/>
            <a:ext cx="15986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Дано: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m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= +0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.14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π</a:t>
            </a:r>
            <a:r>
              <a:rPr lang="ru-RU" b="1" baseline="-25000">
                <a:solidFill>
                  <a:srgbClr val="6600CC"/>
                </a:solidFill>
              </a:rPr>
              <a:t>1</a:t>
            </a:r>
            <a:r>
              <a:rPr lang="ru-RU">
                <a:solidFill>
                  <a:srgbClr val="6600CC"/>
                </a:solidFill>
              </a:rPr>
              <a:t> = 0".123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m</a:t>
            </a:r>
            <a:r>
              <a:rPr lang="ru-RU" b="1" baseline="-25000">
                <a:solidFill>
                  <a:srgbClr val="6600CC"/>
                </a:solidFill>
              </a:rPr>
              <a:t>2 </a:t>
            </a:r>
            <a:r>
              <a:rPr lang="ru-RU">
                <a:solidFill>
                  <a:srgbClr val="6600CC"/>
                </a:solidFill>
              </a:rPr>
              <a:t>= +3</a:t>
            </a:r>
            <a:r>
              <a:rPr lang="ru-RU" b="1" baseline="30000">
                <a:solidFill>
                  <a:srgbClr val="6600CC"/>
                </a:solidFill>
              </a:rPr>
              <a:t>m</a:t>
            </a:r>
            <a:r>
              <a:rPr lang="ru-RU">
                <a:solidFill>
                  <a:srgbClr val="6600CC"/>
                </a:solidFill>
              </a:rPr>
              <a:t>.07 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π</a:t>
            </a:r>
            <a:r>
              <a:rPr lang="ru-RU" b="1" baseline="-25000">
                <a:solidFill>
                  <a:srgbClr val="6600CC"/>
                </a:solidFill>
              </a:rPr>
              <a:t>2</a:t>
            </a:r>
            <a:r>
              <a:rPr lang="ru-RU">
                <a:solidFill>
                  <a:srgbClr val="6600CC"/>
                </a:solidFill>
              </a:rPr>
              <a:t> = 0".003</a:t>
            </a:r>
          </a:p>
          <a:p>
            <a:pPr algn="l"/>
            <a:r>
              <a:rPr lang="ru-RU">
                <a:solidFill>
                  <a:srgbClr val="6600CC"/>
                </a:solidFill>
              </a:rPr>
              <a:t>__________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E</a:t>
            </a:r>
            <a:r>
              <a:rPr lang="ru-RU" sz="2000" b="1" baseline="-25000">
                <a:solidFill>
                  <a:srgbClr val="6600CC"/>
                </a:solidFill>
              </a:rPr>
              <a:t>1</a:t>
            </a:r>
            <a:r>
              <a:rPr lang="ru-RU" sz="2000" b="1">
                <a:solidFill>
                  <a:srgbClr val="6600CC"/>
                </a:solidFill>
              </a:rPr>
              <a:t>/E</a:t>
            </a:r>
            <a:r>
              <a:rPr lang="ru-RU" sz="2000" b="1" baseline="-25000">
                <a:solidFill>
                  <a:srgbClr val="6600CC"/>
                </a:solidFill>
              </a:rPr>
              <a:t>2</a:t>
            </a:r>
            <a:r>
              <a:rPr lang="ru-RU" sz="2000" b="1">
                <a:solidFill>
                  <a:srgbClr val="6600CC"/>
                </a:solidFill>
              </a:rPr>
              <a:t>=?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L</a:t>
            </a:r>
            <a:r>
              <a:rPr lang="ru-RU" sz="2000" b="1" baseline="-25000">
                <a:solidFill>
                  <a:srgbClr val="6600CC"/>
                </a:solidFill>
              </a:rPr>
              <a:t>2</a:t>
            </a:r>
            <a:r>
              <a:rPr lang="ru-RU" sz="2000" b="1">
                <a:solidFill>
                  <a:srgbClr val="6600CC"/>
                </a:solidFill>
              </a:rPr>
              <a:t>/L</a:t>
            </a:r>
            <a:r>
              <a:rPr lang="ru-RU" sz="2000" b="1" baseline="-25000">
                <a:solidFill>
                  <a:srgbClr val="6600CC"/>
                </a:solidFill>
              </a:rPr>
              <a:t>1</a:t>
            </a:r>
            <a:r>
              <a:rPr lang="ru-RU" sz="2000" b="1">
                <a:solidFill>
                  <a:srgbClr val="6600CC"/>
                </a:solidFill>
              </a:rPr>
              <a:t>=?</a:t>
            </a:r>
            <a:r>
              <a:rPr lang="ru-RU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268538" y="2636838"/>
            <a:ext cx="2736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CC"/>
                </a:solidFill>
              </a:rPr>
              <a:t>Решение</a:t>
            </a:r>
          </a:p>
          <a:p>
            <a:r>
              <a:rPr lang="ru-RU">
                <a:solidFill>
                  <a:srgbClr val="6600CC"/>
                </a:solidFill>
              </a:rPr>
              <a:t>По формуле Погсона:</a:t>
            </a:r>
          </a:p>
        </p:txBody>
      </p:sp>
      <p:pic>
        <p:nvPicPr>
          <p:cNvPr id="134151" name="Picture 7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00438"/>
            <a:ext cx="28797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2916238" y="414972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</a:t>
            </a:r>
            <a:r>
              <a:rPr lang="ru-RU">
                <a:solidFill>
                  <a:schemeClr val="tx1"/>
                </a:solidFill>
              </a:rPr>
              <a:t> = 1/π</a:t>
            </a:r>
            <a:r>
              <a:rPr lang="ru-RU"/>
              <a:t> </a:t>
            </a:r>
          </a:p>
        </p:txBody>
      </p:sp>
      <p:pic>
        <p:nvPicPr>
          <p:cNvPr id="134153" name="Picture 9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672013"/>
            <a:ext cx="37433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4" name="Picture 10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445125"/>
            <a:ext cx="64103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4572000" y="5589588"/>
            <a:ext cx="34559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4156" name="Picture 1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516563"/>
            <a:ext cx="4103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6011863" y="5516563"/>
            <a:ext cx="2663825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3200"/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5219700" y="2636838"/>
            <a:ext cx="39243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Вычисление</a:t>
            </a:r>
            <a:endParaRPr lang="en-US" sz="1200">
              <a:solidFill>
                <a:srgbClr val="6600CC"/>
              </a:solidFill>
            </a:endParaRPr>
          </a:p>
          <a:p>
            <a:pPr algn="l"/>
            <a:endParaRPr lang="en-US" sz="1400">
              <a:solidFill>
                <a:srgbClr val="6600CC"/>
              </a:solidFill>
            </a:endParaRPr>
          </a:p>
          <a:p>
            <a:pPr algn="l"/>
            <a:r>
              <a:rPr lang="en-US" sz="2000" b="1">
                <a:solidFill>
                  <a:schemeClr val="tx1"/>
                </a:solidFill>
              </a:rPr>
              <a:t>lg E</a:t>
            </a:r>
            <a:r>
              <a:rPr lang="en-US" sz="2000" b="1" baseline="-25000">
                <a:solidFill>
                  <a:schemeClr val="tx1"/>
                </a:solidFill>
              </a:rPr>
              <a:t>1</a:t>
            </a:r>
            <a:r>
              <a:rPr lang="en-US" sz="2000" b="1">
                <a:solidFill>
                  <a:schemeClr val="tx1"/>
                </a:solidFill>
              </a:rPr>
              <a:t>/E</a:t>
            </a:r>
            <a:r>
              <a:rPr lang="en-US" sz="2000" b="1" baseline="-25000">
                <a:solidFill>
                  <a:schemeClr val="tx1"/>
                </a:solidFill>
              </a:rPr>
              <a:t>2</a:t>
            </a:r>
            <a:r>
              <a:rPr lang="en-US" sz="2000" b="1">
                <a:solidFill>
                  <a:schemeClr val="tx1"/>
                </a:solidFill>
              </a:rPr>
              <a:t>=0.4(3.07 - 0.14) = 1.17</a:t>
            </a:r>
          </a:p>
          <a:p>
            <a:pPr algn="l"/>
            <a:r>
              <a:rPr lang="ru-RU" sz="2000" b="1">
                <a:solidFill>
                  <a:schemeClr val="tx1"/>
                </a:solidFill>
              </a:rPr>
              <a:t>E</a:t>
            </a:r>
            <a:r>
              <a:rPr lang="ru-RU" sz="2000" b="1" baseline="-25000">
                <a:solidFill>
                  <a:schemeClr val="tx1"/>
                </a:solidFill>
              </a:rPr>
              <a:t>1</a:t>
            </a:r>
            <a:r>
              <a:rPr lang="ru-RU" sz="2000" b="1">
                <a:solidFill>
                  <a:schemeClr val="tx1"/>
                </a:solidFill>
              </a:rPr>
              <a:t>/E</a:t>
            </a:r>
            <a:r>
              <a:rPr lang="ru-RU" sz="2000" b="1" baseline="-25000">
                <a:solidFill>
                  <a:schemeClr val="tx1"/>
                </a:solidFill>
              </a:rPr>
              <a:t>2 </a:t>
            </a:r>
            <a:r>
              <a:rPr lang="ru-RU" sz="2000" b="1">
                <a:solidFill>
                  <a:schemeClr val="tx1"/>
                </a:solidFill>
              </a:rPr>
              <a:t> = 14,86 ~ 15</a:t>
            </a:r>
            <a:r>
              <a:rPr lang="ru-RU" sz="2000"/>
              <a:t> </a:t>
            </a:r>
            <a:endParaRPr lang="en-US" sz="2000"/>
          </a:p>
          <a:p>
            <a:pPr algn="l"/>
            <a:r>
              <a:rPr lang="en-US" sz="2000" b="1">
                <a:solidFill>
                  <a:schemeClr val="tx1"/>
                </a:solidFill>
              </a:rPr>
              <a:t>L</a:t>
            </a:r>
            <a:r>
              <a:rPr lang="en-US" sz="2000" b="1" baseline="-25000">
                <a:solidFill>
                  <a:schemeClr val="tx1"/>
                </a:solidFill>
              </a:rPr>
              <a:t>1</a:t>
            </a:r>
            <a:r>
              <a:rPr lang="en-US" sz="2000" b="1">
                <a:solidFill>
                  <a:schemeClr val="tx1"/>
                </a:solidFill>
              </a:rPr>
              <a:t>/L</a:t>
            </a:r>
            <a:r>
              <a:rPr lang="en-US" sz="2000" b="1" baseline="-25000">
                <a:solidFill>
                  <a:schemeClr val="tx1"/>
                </a:solidFill>
              </a:rPr>
              <a:t>2</a:t>
            </a:r>
            <a:r>
              <a:rPr lang="en-US" sz="2000" b="1">
                <a:solidFill>
                  <a:schemeClr val="tx1"/>
                </a:solidFill>
              </a:rPr>
              <a:t> =14.86(0.003/0.123)</a:t>
            </a:r>
            <a:r>
              <a:rPr lang="en-US" sz="2000" b="1" baseline="30000">
                <a:solidFill>
                  <a:schemeClr val="tx1"/>
                </a:solidFill>
              </a:rPr>
              <a:t>2</a:t>
            </a:r>
            <a:r>
              <a:rPr lang="en-US" sz="2000" b="1">
                <a:solidFill>
                  <a:schemeClr val="tx1"/>
                </a:solidFill>
              </a:rPr>
              <a:t>=</a:t>
            </a:r>
            <a:r>
              <a:rPr lang="ru-RU" sz="2000" b="1">
                <a:solidFill>
                  <a:schemeClr val="tx1"/>
                </a:solidFill>
              </a:rPr>
              <a:t>14.86/1681</a:t>
            </a:r>
          </a:p>
          <a:p>
            <a:pPr algn="l"/>
            <a:r>
              <a:rPr lang="en-US" sz="2000" b="1">
                <a:solidFill>
                  <a:schemeClr val="tx1"/>
                </a:solidFill>
              </a:rPr>
              <a:t>L</a:t>
            </a:r>
            <a:r>
              <a:rPr lang="ru-RU" sz="2000" b="1" baseline="-25000">
                <a:solidFill>
                  <a:schemeClr val="tx1"/>
                </a:solidFill>
              </a:rPr>
              <a:t>2</a:t>
            </a:r>
            <a:r>
              <a:rPr lang="en-US" sz="2000" b="1">
                <a:solidFill>
                  <a:schemeClr val="tx1"/>
                </a:solidFill>
              </a:rPr>
              <a:t>/L</a:t>
            </a:r>
            <a:r>
              <a:rPr lang="ru-RU" sz="2000" b="1" baseline="-25000">
                <a:solidFill>
                  <a:schemeClr val="tx1"/>
                </a:solidFill>
              </a:rPr>
              <a:t>1</a:t>
            </a:r>
            <a:r>
              <a:rPr lang="ru-RU" sz="2000" b="1">
                <a:solidFill>
                  <a:schemeClr val="tx1"/>
                </a:solidFill>
              </a:rPr>
              <a:t> =</a:t>
            </a:r>
            <a:r>
              <a:rPr lang="en-US" sz="2000"/>
              <a:t> </a:t>
            </a:r>
            <a:r>
              <a:rPr lang="en-US" sz="2000" b="1">
                <a:solidFill>
                  <a:schemeClr val="tx1"/>
                </a:solidFill>
              </a:rPr>
              <a:t>113</a:t>
            </a: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6227763" y="4581525"/>
            <a:ext cx="29162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6600CC"/>
                </a:solidFill>
              </a:rPr>
              <a:t>Ответ: </a:t>
            </a:r>
            <a:r>
              <a:rPr lang="ru-RU"/>
              <a:t>, </a:t>
            </a:r>
            <a:r>
              <a:rPr lang="ru-RU" sz="2000" b="1">
                <a:solidFill>
                  <a:srgbClr val="6600CC"/>
                </a:solidFill>
              </a:rPr>
              <a:t>звезда Вега визуально ярче звезды β Водолея в 15 раз,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а светимость β Водолея</a:t>
            </a:r>
          </a:p>
          <a:p>
            <a:pPr algn="l"/>
            <a:r>
              <a:rPr lang="ru-RU" sz="2000" b="1">
                <a:solidFill>
                  <a:srgbClr val="6600CC"/>
                </a:solidFill>
              </a:rPr>
              <a:t>больше светимости Веги в 113 раз. </a:t>
            </a:r>
          </a:p>
        </p:txBody>
      </p:sp>
    </p:spTree>
    <p:extLst>
      <p:ext uri="{BB962C8B-B14F-4D97-AF65-F5344CB8AC3E}">
        <p14:creationId xmlns:p14="http://schemas.microsoft.com/office/powerpoint/2010/main" val="16324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задач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Задача 1.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какой высоте звезда Вега (δ = +38° 44΄) кульминирует в г. Кишиневе φ = 47° 02΄.</a:t>
            </a:r>
          </a:p>
          <a:p>
            <a:pPr marL="0" indent="0">
              <a:buNone/>
            </a:pPr>
            <a:r>
              <a:rPr lang="ru-RU" b="1" i="1" dirty="0"/>
              <a:t>Решение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ru-RU" baseline="-25000" dirty="0"/>
              <a:t>в</a:t>
            </a:r>
            <a:r>
              <a:rPr lang="ru-RU" dirty="0"/>
              <a:t> = 90° - φ + δ = 90° - 47° 02΄ + 38° 44΄ = 81° 42</a:t>
            </a:r>
            <a:r>
              <a:rPr lang="en-US" dirty="0"/>
              <a:t>΄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Ответ: </a:t>
            </a:r>
            <a:r>
              <a:rPr lang="en-US" dirty="0"/>
              <a:t>h</a:t>
            </a:r>
            <a:r>
              <a:rPr lang="ru-RU" baseline="-25000" dirty="0"/>
              <a:t>в</a:t>
            </a:r>
            <a:r>
              <a:rPr lang="ru-RU" dirty="0"/>
              <a:t> = 81° 42</a:t>
            </a:r>
            <a:r>
              <a:rPr lang="en-US" dirty="0"/>
              <a:t>΄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Задача 2</a:t>
            </a:r>
            <a:r>
              <a:rPr lang="ru-RU" u="sng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какой широте звезда Вега (δ = +38° 44΄) кульминирует в зените.</a:t>
            </a:r>
          </a:p>
          <a:p>
            <a:pPr marL="0" indent="0">
              <a:buNone/>
            </a:pPr>
            <a:r>
              <a:rPr lang="ru-RU" b="1" i="1" dirty="0"/>
              <a:t>Решение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ru-RU" baseline="-25000" dirty="0"/>
              <a:t>в</a:t>
            </a:r>
            <a:r>
              <a:rPr lang="ru-RU" dirty="0"/>
              <a:t> = 90° - φ + δ,             </a:t>
            </a:r>
            <a:r>
              <a:rPr lang="en-US" dirty="0"/>
              <a:t>h</a:t>
            </a:r>
            <a:r>
              <a:rPr lang="ru-RU" baseline="-25000" dirty="0"/>
              <a:t>в</a:t>
            </a:r>
            <a:r>
              <a:rPr lang="ru-RU" dirty="0"/>
              <a:t> = 90°</a:t>
            </a:r>
          </a:p>
          <a:p>
            <a:pPr marL="0" indent="0">
              <a:buNone/>
            </a:pPr>
            <a:r>
              <a:rPr lang="ru-RU" dirty="0"/>
              <a:t>φ = 90° + δ - </a:t>
            </a:r>
            <a:r>
              <a:rPr lang="en-US" dirty="0"/>
              <a:t>h</a:t>
            </a:r>
            <a:r>
              <a:rPr lang="ru-RU" baseline="-25000" dirty="0"/>
              <a:t>в</a:t>
            </a:r>
            <a:r>
              <a:rPr lang="ru-RU" dirty="0"/>
              <a:t> = δ = 38° 44΄.</a:t>
            </a:r>
          </a:p>
          <a:p>
            <a:pPr marL="0" indent="0">
              <a:buNone/>
            </a:pPr>
            <a:r>
              <a:rPr lang="ru-RU" dirty="0"/>
              <a:t>Ответ: φ = 38° 44΄.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Задача 3.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Одессе φ = 46° 30΄, верхняя кульминация звезды наблюдалась на высоте 27°, определите склонение.</a:t>
            </a:r>
          </a:p>
          <a:p>
            <a:pPr marL="0" indent="0">
              <a:buNone/>
            </a:pPr>
            <a:r>
              <a:rPr lang="ru-RU" b="1" i="1" dirty="0"/>
              <a:t>Решение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ru-RU" baseline="-25000" dirty="0"/>
              <a:t>в</a:t>
            </a:r>
            <a:r>
              <a:rPr lang="ru-RU" dirty="0"/>
              <a:t> = 90° - φ + δ,            </a:t>
            </a:r>
            <a:r>
              <a:rPr lang="en-US" dirty="0"/>
              <a:t>h</a:t>
            </a:r>
            <a:r>
              <a:rPr lang="ru-RU" baseline="-25000" dirty="0"/>
              <a:t>в</a:t>
            </a:r>
            <a:r>
              <a:rPr lang="ru-RU" dirty="0"/>
              <a:t> = 27°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условия видимости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997151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Задача 4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1. Даны склонения некоторых ярких звезд. Определить условия видимости этих звезд для широты г. Симферополя φ = 44° 57΄ и г. Мурманска φ = 69° 00΄.</a:t>
            </a:r>
          </a:p>
          <a:p>
            <a:r>
              <a:rPr lang="ru-RU" b="1" i="1" dirty="0"/>
              <a:t>Решение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Условие </a:t>
            </a:r>
            <a:r>
              <a:rPr lang="ru-RU" dirty="0"/>
              <a:t>незаходящих светил (НЗ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δ ≥ 90° - φ</a:t>
            </a:r>
          </a:p>
          <a:p>
            <a:pPr marL="0" indent="0">
              <a:buNone/>
            </a:pPr>
            <a:r>
              <a:rPr lang="ru-RU" dirty="0"/>
              <a:t>В г. </a:t>
            </a:r>
            <a:r>
              <a:rPr lang="ru-RU" dirty="0" smtClean="0"/>
              <a:t>Симферополе: δ </a:t>
            </a:r>
            <a:r>
              <a:rPr lang="ru-RU" dirty="0"/>
              <a:t>≥ 45° 03΄</a:t>
            </a:r>
          </a:p>
          <a:p>
            <a:pPr marL="0" indent="0">
              <a:buNone/>
            </a:pPr>
            <a:r>
              <a:rPr lang="ru-RU" dirty="0"/>
              <a:t>В г. Мурманске</a:t>
            </a:r>
            <a:r>
              <a:rPr lang="ru-RU" dirty="0" smtClean="0"/>
              <a:t>: δ </a:t>
            </a:r>
            <a:r>
              <a:rPr lang="ru-RU" dirty="0"/>
              <a:t>≥ 21° 00΄</a:t>
            </a:r>
          </a:p>
          <a:p>
            <a:pPr marL="0" indent="0">
              <a:buNone/>
            </a:pPr>
            <a:r>
              <a:rPr lang="ru-RU" dirty="0" smtClean="0"/>
              <a:t>Условие </a:t>
            </a:r>
            <a:r>
              <a:rPr lang="ru-RU" dirty="0" err="1"/>
              <a:t>невосходящих</a:t>
            </a:r>
            <a:r>
              <a:rPr lang="ru-RU" dirty="0"/>
              <a:t> светил (НВ)</a:t>
            </a:r>
          </a:p>
          <a:p>
            <a:pPr marL="0" indent="0">
              <a:buNone/>
            </a:pPr>
            <a:r>
              <a:rPr lang="ru-RU" dirty="0"/>
              <a:t>δ ≤ φ - 90°</a:t>
            </a:r>
          </a:p>
          <a:p>
            <a:pPr marL="0" indent="0">
              <a:buNone/>
            </a:pPr>
            <a:r>
              <a:rPr lang="ru-RU" dirty="0"/>
              <a:t>В г. </a:t>
            </a:r>
            <a:r>
              <a:rPr lang="ru-RU" dirty="0" smtClean="0"/>
              <a:t>Симферополе: δ </a:t>
            </a:r>
            <a:r>
              <a:rPr lang="ru-RU" dirty="0"/>
              <a:t>≤ - 45° 03΄</a:t>
            </a:r>
          </a:p>
          <a:p>
            <a:pPr marL="0" indent="0">
              <a:buNone/>
            </a:pPr>
            <a:r>
              <a:rPr lang="ru-RU" dirty="0"/>
              <a:t>В г. Мурманске</a:t>
            </a:r>
            <a:r>
              <a:rPr lang="ru-RU" dirty="0" smtClean="0"/>
              <a:t>: δ </a:t>
            </a:r>
            <a:r>
              <a:rPr lang="ru-RU" dirty="0"/>
              <a:t>≤ - 21° 00</a:t>
            </a:r>
            <a:r>
              <a:rPr lang="ru-RU" dirty="0" smtClean="0"/>
              <a:t>΄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Если 90° - φ ≤ δ ≤ φ - 90°, то такие звезды будут </a:t>
            </a:r>
            <a:r>
              <a:rPr lang="ru-RU" dirty="0" err="1"/>
              <a:t>восходяще</a:t>
            </a:r>
            <a:r>
              <a:rPr lang="ru-RU" dirty="0"/>
              <a:t>-заходящими (ВЗ)</a:t>
            </a:r>
          </a:p>
          <a:p>
            <a:pPr marL="0" indent="0">
              <a:buNone/>
            </a:pPr>
            <a:r>
              <a:rPr lang="ru-RU" dirty="0"/>
              <a:t>Для г. Симферополя</a:t>
            </a:r>
            <a:r>
              <a:rPr lang="ru-RU" dirty="0" smtClean="0"/>
              <a:t>: 45</a:t>
            </a:r>
            <a:r>
              <a:rPr lang="ru-RU" dirty="0"/>
              <a:t>° 03΄ ≤ δ ≤ - 45° 03΄.</a:t>
            </a:r>
          </a:p>
          <a:p>
            <a:pPr marL="0" indent="0">
              <a:buNone/>
            </a:pPr>
            <a:r>
              <a:rPr lang="ru-RU" dirty="0"/>
              <a:t>Для г. Мурманска</a:t>
            </a:r>
            <a:r>
              <a:rPr lang="ru-RU" dirty="0" smtClean="0"/>
              <a:t>: 21</a:t>
            </a:r>
            <a:r>
              <a:rPr lang="ru-RU" dirty="0"/>
              <a:t>° 00΄ ≤ δ ≤ - 21° 00΄.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937892"/>
              </p:ext>
            </p:extLst>
          </p:nvPr>
        </p:nvGraphicFramePr>
        <p:xfrm>
          <a:off x="3991475" y="1916832"/>
          <a:ext cx="4255265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Лист" r:id="rId3" imgW="3200213" imgH="2981418" progId="Excel.Sheet.8">
                  <p:embed/>
                </p:oleObj>
              </mc:Choice>
              <mc:Fallback>
                <p:oleObj name="Лист" r:id="rId3" imgW="3200213" imgH="298141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475" y="1916832"/>
                        <a:ext cx="4255265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3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Дидактические карточки- </a:t>
            </a:r>
            <a:br>
              <a:rPr lang="ru-RU" dirty="0"/>
            </a:br>
            <a:r>
              <a:rPr lang="ru-RU" dirty="0" smtClean="0"/>
              <a:t>«Кульминации звёзд»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18560" r="34224" b="18945"/>
          <a:stretch/>
        </p:blipFill>
        <p:spPr bwMode="auto">
          <a:xfrm>
            <a:off x="251520" y="1484784"/>
            <a:ext cx="860593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040560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/>
              <a:t>Задача 5</a:t>
            </a:r>
            <a:r>
              <a:rPr lang="ru-RU" sz="4800" dirty="0" smtClean="0"/>
              <a:t>.</a:t>
            </a:r>
          </a:p>
          <a:p>
            <a:pPr marL="0" indent="0">
              <a:buNone/>
            </a:pPr>
            <a:r>
              <a:rPr lang="ru-RU" sz="4800" dirty="0" smtClean="0"/>
              <a:t>Можно </a:t>
            </a:r>
            <a:r>
              <a:rPr lang="ru-RU" sz="4800" dirty="0"/>
              <a:t>ли наблюдать Капеллу в г. Саратове со дна 10 метрового колодца диаметром 2метра?</a:t>
            </a:r>
          </a:p>
          <a:p>
            <a:pPr marL="0" indent="0">
              <a:buNone/>
            </a:pPr>
            <a:r>
              <a:rPr lang="ru-RU" sz="4800" b="1" i="1" dirty="0"/>
              <a:t>Решение: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Капелла будет видна в том случае, если: </a:t>
            </a:r>
            <a:r>
              <a:rPr lang="en-US" sz="4800" dirty="0"/>
              <a:t>h</a:t>
            </a:r>
            <a:r>
              <a:rPr lang="ru-RU" sz="4800" dirty="0"/>
              <a:t> = 90° - φ + δ, она кульминирует в близи зенита на зенитном расстоянии   </a:t>
            </a:r>
            <a:r>
              <a:rPr lang="en-US" sz="4800" dirty="0"/>
              <a:t>Z </a:t>
            </a:r>
            <a:r>
              <a:rPr lang="ru-RU" sz="4800" dirty="0"/>
              <a:t>≤ </a:t>
            </a:r>
            <a:r>
              <a:rPr lang="en-US" sz="4800" dirty="0" err="1"/>
              <a:t>Z</a:t>
            </a:r>
            <a:r>
              <a:rPr lang="en-US" sz="4800" baseline="-25000" dirty="0" err="1"/>
              <a:t>Lim</a:t>
            </a:r>
            <a:r>
              <a:rPr lang="ru-RU" sz="4800" dirty="0"/>
              <a:t>.</a:t>
            </a:r>
          </a:p>
          <a:p>
            <a:pPr marL="0" indent="0">
              <a:buNone/>
            </a:pPr>
            <a:r>
              <a:rPr lang="en-US" sz="4800" dirty="0"/>
              <a:t>h </a:t>
            </a:r>
            <a:r>
              <a:rPr lang="ru-RU" sz="4800" dirty="0"/>
              <a:t>= 89° 60</a:t>
            </a:r>
            <a:r>
              <a:rPr lang="en-US" sz="4800" dirty="0"/>
              <a:t>΄</a:t>
            </a:r>
            <a:r>
              <a:rPr lang="ru-RU" sz="4800" dirty="0"/>
              <a:t> - 51° 32</a:t>
            </a:r>
            <a:r>
              <a:rPr lang="en-US" sz="4800" dirty="0"/>
              <a:t>΄</a:t>
            </a:r>
            <a:r>
              <a:rPr lang="ru-RU" sz="4800" dirty="0"/>
              <a:t> + 45° 54</a:t>
            </a:r>
            <a:r>
              <a:rPr lang="en-US" sz="4800" dirty="0"/>
              <a:t>΄</a:t>
            </a:r>
            <a:r>
              <a:rPr lang="ru-RU" sz="4800" dirty="0"/>
              <a:t> = 83° 82</a:t>
            </a:r>
            <a:r>
              <a:rPr lang="en-US" sz="4800" dirty="0"/>
              <a:t>΄</a:t>
            </a:r>
            <a:r>
              <a:rPr lang="ru-RU" sz="4800" dirty="0"/>
              <a:t> = 84° 22</a:t>
            </a:r>
            <a:r>
              <a:rPr lang="en-US" sz="4800" dirty="0"/>
              <a:t>΄</a:t>
            </a:r>
            <a:endParaRPr lang="ru-RU" sz="4800" dirty="0"/>
          </a:p>
          <a:p>
            <a:pPr marL="0" indent="0">
              <a:buNone/>
            </a:pPr>
            <a:r>
              <a:rPr lang="en-US" sz="4800" dirty="0"/>
              <a:t>Z</a:t>
            </a:r>
            <a:r>
              <a:rPr lang="ru-RU" sz="4800" dirty="0"/>
              <a:t> = 90° - </a:t>
            </a:r>
            <a:r>
              <a:rPr lang="en-US" sz="4800" dirty="0"/>
              <a:t>h</a:t>
            </a:r>
            <a:r>
              <a:rPr lang="ru-RU" sz="4800" dirty="0"/>
              <a:t> = 89° 60</a:t>
            </a:r>
            <a:r>
              <a:rPr lang="en-US" sz="4800" dirty="0"/>
              <a:t>΄</a:t>
            </a:r>
            <a:r>
              <a:rPr lang="ru-RU" sz="4800" dirty="0"/>
              <a:t> - 84° 22</a:t>
            </a:r>
            <a:r>
              <a:rPr lang="en-US" sz="4800" dirty="0"/>
              <a:t>΄</a:t>
            </a:r>
            <a:r>
              <a:rPr lang="ru-RU" sz="4800" dirty="0"/>
              <a:t> = 5° 38</a:t>
            </a:r>
            <a:r>
              <a:rPr lang="en-US" sz="4800" dirty="0"/>
              <a:t>΄</a:t>
            </a:r>
            <a:r>
              <a:rPr lang="ru-RU" sz="4800" dirty="0"/>
              <a:t> (Зенитное расстояние Капеллы.)</a:t>
            </a:r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pPr marL="0" indent="0">
              <a:buNone/>
            </a:pPr>
            <a:r>
              <a:rPr lang="ru-RU" sz="4800" dirty="0"/>
              <a:t>Поле зрения наблюдателя определяется геометрией конуса:</a:t>
            </a:r>
          </a:p>
          <a:p>
            <a:pPr marL="0" indent="0">
              <a:buNone/>
            </a:pPr>
            <a:r>
              <a:rPr lang="en-US" sz="4800" dirty="0" err="1"/>
              <a:t>tg</a:t>
            </a:r>
            <a:r>
              <a:rPr lang="en-US" sz="4800" dirty="0"/>
              <a:t> </a:t>
            </a:r>
            <a:r>
              <a:rPr lang="en-US" sz="4800" dirty="0" err="1"/>
              <a:t>Z</a:t>
            </a:r>
            <a:r>
              <a:rPr lang="en-US" sz="4800" baseline="-25000" dirty="0" err="1"/>
              <a:t>Lim</a:t>
            </a:r>
            <a:r>
              <a:rPr lang="en-US" sz="4800" baseline="-25000" dirty="0"/>
              <a:t> </a:t>
            </a:r>
            <a:r>
              <a:rPr lang="en-US" sz="4800" dirty="0"/>
              <a:t>= r/H = 1</a:t>
            </a:r>
            <a:r>
              <a:rPr lang="ru-RU" sz="4800" dirty="0"/>
              <a:t>м</a:t>
            </a:r>
            <a:r>
              <a:rPr lang="en-US" sz="4800" dirty="0"/>
              <a:t> / 10</a:t>
            </a:r>
            <a:r>
              <a:rPr lang="ru-RU" sz="4800" dirty="0"/>
              <a:t>м</a:t>
            </a:r>
            <a:r>
              <a:rPr lang="en-US" sz="4800" dirty="0"/>
              <a:t> = 0,10</a:t>
            </a:r>
            <a:endParaRPr lang="ru-RU" sz="4800" dirty="0"/>
          </a:p>
          <a:p>
            <a:pPr marL="0" indent="0">
              <a:buNone/>
            </a:pPr>
            <a:r>
              <a:rPr lang="en-US" sz="4800" dirty="0" err="1"/>
              <a:t>Z</a:t>
            </a:r>
            <a:r>
              <a:rPr lang="en-US" sz="4800" baseline="-25000" dirty="0" err="1"/>
              <a:t>Lim</a:t>
            </a:r>
            <a:r>
              <a:rPr lang="en-US" sz="4800" baseline="-25000" dirty="0"/>
              <a:t> </a:t>
            </a:r>
            <a:r>
              <a:rPr lang="ru-RU" sz="4800" dirty="0"/>
              <a:t>= 4°, </a:t>
            </a:r>
            <a:r>
              <a:rPr lang="en-US" sz="4800" dirty="0"/>
              <a:t>Z</a:t>
            </a:r>
            <a:r>
              <a:rPr lang="ru-RU" sz="4800" dirty="0"/>
              <a:t> &gt; </a:t>
            </a:r>
            <a:r>
              <a:rPr lang="en-US" sz="4800" dirty="0" err="1"/>
              <a:t>Z</a:t>
            </a:r>
            <a:r>
              <a:rPr lang="en-US" sz="4800" baseline="-25000" dirty="0" err="1"/>
              <a:t>Lim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Ответ: Капелла не видна из дна колодца.</a:t>
            </a:r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r>
              <a:rPr lang="ru-RU" sz="4800" b="1" dirty="0"/>
              <a:t>Задача 6</a:t>
            </a:r>
            <a:r>
              <a:rPr lang="ru-RU" sz="4800" dirty="0"/>
              <a:t>.</a:t>
            </a:r>
          </a:p>
          <a:p>
            <a:pPr marL="0" indent="0">
              <a:buNone/>
            </a:pPr>
            <a:r>
              <a:rPr lang="ru-RU" sz="4800" dirty="0"/>
              <a:t> В течении ночи дважды наблюдалась кульминация звезды над точкой Севера на высотах 80° и 60°. Определить широту места.</a:t>
            </a:r>
          </a:p>
          <a:p>
            <a:pPr marL="0" indent="0">
              <a:buNone/>
            </a:pPr>
            <a:r>
              <a:rPr lang="ru-RU" sz="4800" b="1" i="1" dirty="0" smtClean="0"/>
              <a:t>Решение</a:t>
            </a:r>
            <a:r>
              <a:rPr lang="ru-RU" sz="4800" dirty="0" smtClean="0"/>
              <a:t>:</a:t>
            </a:r>
          </a:p>
          <a:p>
            <a:pPr marL="0" indent="0">
              <a:buNone/>
            </a:pPr>
            <a:r>
              <a:rPr lang="en-US" sz="4800" dirty="0" smtClean="0"/>
              <a:t>h</a:t>
            </a:r>
            <a:r>
              <a:rPr lang="ru-RU" sz="4800" baseline="-25000" dirty="0"/>
              <a:t>в</a:t>
            </a:r>
            <a:r>
              <a:rPr lang="ru-RU" sz="4800" dirty="0"/>
              <a:t> = 90° - φ + δ</a:t>
            </a:r>
          </a:p>
          <a:p>
            <a:pPr marL="0" indent="0">
              <a:buNone/>
            </a:pPr>
            <a:r>
              <a:rPr lang="en-US" sz="4800" dirty="0"/>
              <a:t>Z</a:t>
            </a:r>
            <a:r>
              <a:rPr lang="ru-RU" sz="4800" baseline="-25000" dirty="0"/>
              <a:t>н</a:t>
            </a:r>
            <a:r>
              <a:rPr lang="ru-RU" sz="4800" dirty="0"/>
              <a:t> = 180 - δ – φ</a:t>
            </a:r>
          </a:p>
          <a:p>
            <a:pPr marL="0" indent="0">
              <a:buNone/>
            </a:pPr>
            <a:r>
              <a:rPr lang="en-US" sz="4800" dirty="0"/>
              <a:t>Z</a:t>
            </a:r>
            <a:r>
              <a:rPr lang="ru-RU" sz="4800" baseline="-25000" dirty="0"/>
              <a:t>н</a:t>
            </a:r>
            <a:r>
              <a:rPr lang="ru-RU" sz="4800" dirty="0"/>
              <a:t> = 90° - </a:t>
            </a:r>
            <a:r>
              <a:rPr lang="en-US" sz="4800" dirty="0"/>
              <a:t>h</a:t>
            </a:r>
            <a:r>
              <a:rPr lang="ru-RU" sz="4800" baseline="-25000" dirty="0"/>
              <a:t>н</a:t>
            </a:r>
            <a:r>
              <a:rPr lang="ru-RU" sz="4800" dirty="0"/>
              <a:t>, тогда:</a:t>
            </a:r>
          </a:p>
          <a:p>
            <a:pPr marL="0" indent="0">
              <a:buNone/>
            </a:pPr>
            <a:r>
              <a:rPr lang="ru-RU" sz="4800" dirty="0"/>
              <a:t>δ = 180 – φ – (90° - </a:t>
            </a:r>
            <a:r>
              <a:rPr lang="en-US" sz="4800" dirty="0"/>
              <a:t>h</a:t>
            </a:r>
            <a:r>
              <a:rPr lang="ru-RU" sz="4800" baseline="-25000" dirty="0"/>
              <a:t>н</a:t>
            </a:r>
            <a:r>
              <a:rPr lang="ru-RU" sz="4800" dirty="0"/>
              <a:t>) = 90° - </a:t>
            </a:r>
            <a:r>
              <a:rPr lang="en-US" sz="4800" dirty="0"/>
              <a:t>φ</a:t>
            </a:r>
            <a:r>
              <a:rPr lang="ru-RU" sz="4800" dirty="0"/>
              <a:t> + </a:t>
            </a:r>
            <a:r>
              <a:rPr lang="en-US" sz="4800" dirty="0"/>
              <a:t>h</a:t>
            </a:r>
            <a:r>
              <a:rPr lang="ru-RU" sz="4800" baseline="-25000" dirty="0"/>
              <a:t>н</a:t>
            </a:r>
            <a:endParaRPr lang="ru-RU" sz="4800" dirty="0"/>
          </a:p>
          <a:p>
            <a:pPr marL="0" indent="0">
              <a:buNone/>
            </a:pPr>
            <a:r>
              <a:rPr lang="en-US" sz="4800" dirty="0"/>
              <a:t>h</a:t>
            </a:r>
            <a:r>
              <a:rPr lang="ru-RU" sz="4800" baseline="-25000" dirty="0"/>
              <a:t>в</a:t>
            </a:r>
            <a:r>
              <a:rPr lang="ru-RU" sz="4800" dirty="0"/>
              <a:t> = 2φ - </a:t>
            </a:r>
            <a:r>
              <a:rPr lang="en-US" sz="4800" dirty="0"/>
              <a:t>h</a:t>
            </a:r>
            <a:r>
              <a:rPr lang="ru-RU" sz="4800" baseline="-25000" dirty="0"/>
              <a:t>н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φ = (</a:t>
            </a:r>
            <a:r>
              <a:rPr lang="en-US" sz="4800" dirty="0"/>
              <a:t>h</a:t>
            </a:r>
            <a:r>
              <a:rPr lang="ru-RU" sz="4800" baseline="-25000" dirty="0"/>
              <a:t>в</a:t>
            </a:r>
            <a:r>
              <a:rPr lang="ru-RU" sz="4800" dirty="0"/>
              <a:t> + </a:t>
            </a:r>
            <a:r>
              <a:rPr lang="en-US" sz="4800" dirty="0"/>
              <a:t>h</a:t>
            </a:r>
            <a:r>
              <a:rPr lang="ru-RU" sz="4800" baseline="-25000" dirty="0"/>
              <a:t>н</a:t>
            </a:r>
            <a:r>
              <a:rPr lang="ru-RU" sz="4800" dirty="0"/>
              <a:t>)/</a:t>
            </a:r>
            <a:r>
              <a:rPr lang="ru-RU" sz="4800" dirty="0" smtClean="0"/>
              <a:t>2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/>
              <a:t> </a:t>
            </a:r>
            <a:endParaRPr lang="ru-RU" sz="4800" dirty="0"/>
          </a:p>
          <a:p>
            <a:r>
              <a:rPr lang="ru-RU" sz="4800" b="1" dirty="0"/>
              <a:t>Задача 7.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Найдите интервал склонений звезд, которые на данной широте (46</a:t>
            </a:r>
            <a:r>
              <a:rPr lang="ru-RU" sz="4800" dirty="0">
                <a:sym typeface="Symbol"/>
              </a:rPr>
              <a:t></a:t>
            </a:r>
            <a:r>
              <a:rPr lang="ru-RU" sz="4800" dirty="0"/>
              <a:t>) – а) никогда не заходят; б) никогда не восходят; в)могут восходить и заходить.</a:t>
            </a:r>
          </a:p>
          <a:p>
            <a:pPr marL="0" indent="0">
              <a:buNone/>
            </a:pPr>
            <a:r>
              <a:rPr lang="ru-RU" sz="4800" b="1" i="1" dirty="0"/>
              <a:t>Решение</a:t>
            </a:r>
            <a:r>
              <a:rPr lang="ru-RU" sz="4800" dirty="0"/>
              <a:t>. . Чтобы светило не появлялось над горизонтом, его высота в верхней кульминации должна быть отрицательна. Из предыдущей задачи 90°– </a:t>
            </a:r>
            <a:r>
              <a:rPr lang="ru-RU" sz="4800" dirty="0">
                <a:sym typeface="Symbol"/>
              </a:rPr>
              <a:t></a:t>
            </a:r>
            <a:r>
              <a:rPr lang="ru-RU" sz="4800" dirty="0"/>
              <a:t> + </a:t>
            </a:r>
            <a:r>
              <a:rPr lang="ru-RU" sz="4800" dirty="0">
                <a:sym typeface="Symbol"/>
              </a:rPr>
              <a:t></a:t>
            </a:r>
            <a:r>
              <a:rPr lang="ru-RU" sz="4800" dirty="0"/>
              <a:t> &lt; 0. Т.е. его склонение должно быть отрицательным (для северного полушария) и </a:t>
            </a:r>
            <a:br>
              <a:rPr lang="ru-RU" sz="4800" dirty="0"/>
            </a:br>
            <a:r>
              <a:rPr lang="ru-RU" sz="4800" dirty="0">
                <a:sym typeface="Symbol"/>
              </a:rPr>
              <a:t></a:t>
            </a:r>
            <a:r>
              <a:rPr lang="ru-RU" sz="4800" dirty="0"/>
              <a:t> &lt; – (90 – </a:t>
            </a:r>
            <a:r>
              <a:rPr lang="ru-RU" sz="4800" dirty="0">
                <a:sym typeface="Symbol"/>
              </a:rPr>
              <a:t></a:t>
            </a:r>
            <a:r>
              <a:rPr lang="ru-RU" sz="4800" dirty="0"/>
              <a:t>) = – (90 – 46)= – 44.</a:t>
            </a:r>
            <a:br>
              <a:rPr lang="ru-RU" sz="4800" dirty="0"/>
            </a:br>
            <a:r>
              <a:rPr lang="ru-RU" sz="4800" dirty="0"/>
              <a:t>Для незаходящих высота в нижней кульминации должна быть больше нуля. Для нижней кульминации высота равна дуге меридиана от точки юга до светила </a:t>
            </a:r>
            <a:r>
              <a:rPr lang="ru-RU" sz="4800" dirty="0" err="1"/>
              <a:t>Mн</a:t>
            </a:r>
            <a:r>
              <a:rPr lang="ru-RU" sz="4800" dirty="0"/>
              <a:t> Аналогично предыдущей задаче получаем </a:t>
            </a:r>
            <a:r>
              <a:rPr lang="en-US" sz="4800" dirty="0"/>
              <a:t> </a:t>
            </a:r>
            <a:r>
              <a:rPr lang="ru-RU" sz="4800" dirty="0"/>
              <a:t>h = 90°– </a:t>
            </a:r>
            <a:r>
              <a:rPr lang="ru-RU" sz="4800" dirty="0">
                <a:sym typeface="Symbol"/>
              </a:rPr>
              <a:t></a:t>
            </a:r>
            <a:r>
              <a:rPr lang="ru-RU" sz="4800" dirty="0"/>
              <a:t> – </a:t>
            </a:r>
            <a:r>
              <a:rPr lang="ru-RU" sz="4800" dirty="0">
                <a:sym typeface="Symbol"/>
              </a:rPr>
              <a:t></a:t>
            </a:r>
            <a:r>
              <a:rPr lang="ru-RU" sz="4800" dirty="0"/>
              <a:t> &gt; 0. Решая неравенство, получаем: </a:t>
            </a:r>
            <a:r>
              <a:rPr lang="ru-RU" sz="4800" dirty="0">
                <a:sym typeface="Symbol"/>
              </a:rPr>
              <a:t></a:t>
            </a:r>
            <a:r>
              <a:rPr lang="ru-RU" sz="4800" dirty="0"/>
              <a:t> &lt; 90 – </a:t>
            </a:r>
            <a:r>
              <a:rPr lang="ru-RU" sz="4800" dirty="0">
                <a:sym typeface="Symbol"/>
              </a:rPr>
              <a:t></a:t>
            </a:r>
            <a:r>
              <a:rPr lang="ru-RU" sz="4800" dirty="0"/>
              <a:t> = 90 – 46 = 44.</a:t>
            </a:r>
          </a:p>
          <a:p>
            <a:r>
              <a:rPr lang="ru-RU" sz="4800" dirty="0"/>
              <a:t>Светила, которые восходят и заходят имеют – 44 &lt; </a:t>
            </a:r>
            <a:r>
              <a:rPr lang="ru-RU" sz="4800" dirty="0">
                <a:sym typeface="Symbol"/>
              </a:rPr>
              <a:t></a:t>
            </a:r>
            <a:r>
              <a:rPr lang="ru-RU" sz="4800" dirty="0"/>
              <a:t> &lt; 44.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8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82752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800" dirty="0"/>
              <a:t>Глобус Земли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35735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широта полюсов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φ</a:t>
            </a:r>
            <a:r>
              <a:rPr lang="ru-RU" b="1" dirty="0"/>
              <a:t>= ±90 º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i="1" dirty="0" smtClean="0"/>
              <a:t>экватор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φ</a:t>
            </a:r>
            <a:r>
              <a:rPr lang="ru-RU" b="1" dirty="0"/>
              <a:t>= 0</a:t>
            </a:r>
            <a:r>
              <a:rPr lang="ru-RU" dirty="0"/>
              <a:t>; </a:t>
            </a:r>
          </a:p>
          <a:p>
            <a:r>
              <a:rPr lang="ru-RU" i="1" dirty="0"/>
              <a:t>полярные круги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φ</a:t>
            </a:r>
            <a:r>
              <a:rPr lang="ru-RU" b="1" dirty="0"/>
              <a:t>= ±66,5 º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i="1" dirty="0" smtClean="0"/>
              <a:t>тропики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φ</a:t>
            </a:r>
            <a:r>
              <a:rPr lang="ru-RU" b="1" dirty="0"/>
              <a:t>= ±23,5 º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irc_mi" descr="http://big-archive.ru/geography/general_geography/pic/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2"/>
          <a:stretch>
            <a:fillRect/>
          </a:stretch>
        </p:blipFill>
        <p:spPr bwMode="auto">
          <a:xfrm>
            <a:off x="4040480" y="135895"/>
            <a:ext cx="4330690" cy="19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3928" y="5517232"/>
            <a:ext cx="4563794" cy="936104"/>
          </a:xfrm>
          <a:prstGeom prst="rect">
            <a:avLst/>
          </a:prstGeom>
          <a:solidFill>
            <a:srgbClr val="FFFFFF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dirty="0"/>
              <a:t>Линия, которая ограничивает область на Земле, где Солнце бывает в зените, называется ТРОПИКОМ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15722" y="4293096"/>
            <a:ext cx="45720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ru-RU" dirty="0"/>
              <a:t>Линия которая ограничивает область на Земле, где наблюдается полярные день и ночь, называется ПОЛЯРНЫМ КРУГОМ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15722" y="3140968"/>
            <a:ext cx="45720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ru-RU" dirty="0" smtClean="0"/>
              <a:t>Широта на Земле, на которой суточное движение светил перпендикулярно горизонту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48902" y="2344162"/>
            <a:ext cx="45720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ysDot"/>
          </a:ln>
        </p:spPr>
        <p:txBody>
          <a:bodyPr>
            <a:spAutoFit/>
          </a:bodyPr>
          <a:lstStyle/>
          <a:p>
            <a:r>
              <a:rPr lang="ru-RU" dirty="0"/>
              <a:t>Широта на Земле, на которой суточное движение светил </a:t>
            </a:r>
            <a:r>
              <a:rPr lang="ru-RU" dirty="0" smtClean="0"/>
              <a:t>параллельно </a:t>
            </a:r>
            <a:r>
              <a:rPr lang="ru-RU" dirty="0"/>
              <a:t>горизонту</a:t>
            </a:r>
          </a:p>
        </p:txBody>
      </p:sp>
    </p:spTree>
    <p:extLst>
      <p:ext uri="{BB962C8B-B14F-4D97-AF65-F5344CB8AC3E}">
        <p14:creationId xmlns:p14="http://schemas.microsoft.com/office/powerpoint/2010/main" val="2637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2506</Words>
  <Application>Microsoft Office PowerPoint</Application>
  <PresentationFormat>Экран (4:3)</PresentationFormat>
  <Paragraphs>443</Paragraphs>
  <Slides>45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Лист</vt:lpstr>
      <vt:lpstr>Методика решения задач</vt:lpstr>
      <vt:lpstr>Небесная сфера.  Движение светил по небесной сфере.</vt:lpstr>
      <vt:lpstr>Схема – проекция небесной сферы на небесный меридиан</vt:lpstr>
      <vt:lpstr>Основные формулы для решения задач по небесной сфере</vt:lpstr>
      <vt:lpstr>Примеры задач</vt:lpstr>
      <vt:lpstr>Задачи на условия видимости</vt:lpstr>
      <vt:lpstr>Дидактические карточки-  «Кульминации звёзд»</vt:lpstr>
      <vt:lpstr>Презентация PowerPoint</vt:lpstr>
      <vt:lpstr>Глобус Земли </vt:lpstr>
      <vt:lpstr>Презентация PowerPoint</vt:lpstr>
      <vt:lpstr>Дидактические карточки-  «Движение Солнца на разных широтах»</vt:lpstr>
      <vt:lpstr>Фазы Луны и их видимость в зависимости от времени и положения относительно горизонта </vt:lpstr>
      <vt:lpstr>Луна на звездной карте</vt:lpstr>
      <vt:lpstr>Стихи о Луне</vt:lpstr>
      <vt:lpstr>Презентация PowerPoint</vt:lpstr>
      <vt:lpstr>Пример для самостоятельного разбора</vt:lpstr>
      <vt:lpstr>Решение. </vt:lpstr>
      <vt:lpstr>Небесная механика</vt:lpstr>
      <vt:lpstr>Конфигурации планет</vt:lpstr>
      <vt:lpstr>Условия видимости для планет в зависимости от их конфигурации</vt:lpstr>
      <vt:lpstr>Синодический и сидерический периоды планет Уравнение синодического движения</vt:lpstr>
      <vt:lpstr>Примеры задач</vt:lpstr>
      <vt:lpstr>Презентация PowerPoint</vt:lpstr>
      <vt:lpstr>Законы Кеплера</vt:lpstr>
      <vt:lpstr>Первый закон Кеплера</vt:lpstr>
      <vt:lpstr>Презентация PowerPoint</vt:lpstr>
      <vt:lpstr>Презентация PowerPoint</vt:lpstr>
      <vt:lpstr>Второй закон Кеплера</vt:lpstr>
      <vt:lpstr>Третий закон Кеплера</vt:lpstr>
      <vt:lpstr>Задача на уточнение Ньютоном</vt:lpstr>
      <vt:lpstr>БЛЕСК  И  УДАЛЕННОСТЬ  ЗВЕЗД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по теме «Видимая звёздная величина»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решения задач</dc:title>
  <dc:creator>Елена Лавут</dc:creator>
  <cp:lastModifiedBy>Елена Лавут</cp:lastModifiedBy>
  <cp:revision>23</cp:revision>
  <dcterms:created xsi:type="dcterms:W3CDTF">2018-03-29T21:12:35Z</dcterms:created>
  <dcterms:modified xsi:type="dcterms:W3CDTF">2018-09-09T22:41:28Z</dcterms:modified>
</cp:coreProperties>
</file>